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8" r:id="rId5"/>
    <p:sldId id="259" r:id="rId6"/>
    <p:sldId id="273" r:id="rId7"/>
    <p:sldId id="265" r:id="rId8"/>
    <p:sldId id="266" r:id="rId9"/>
    <p:sldId id="274" r:id="rId10"/>
    <p:sldId id="267" r:id="rId11"/>
    <p:sldId id="269" r:id="rId12"/>
    <p:sldId id="27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E71543-ADB0-4083-84DB-788BE9052D2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C969E2-D381-4ED9-8E3E-AC364CFF284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ЯКУТСКИЕ ОРНАМЕНТЫ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4643446"/>
            <a:ext cx="285752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Мальцева П.И</a:t>
            </a:r>
          </a:p>
          <a:p>
            <a:r>
              <a:rPr lang="ru-RU" dirty="0" smtClean="0"/>
              <a:t>ЗБАТ-18с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0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dirty="0" smtClean="0"/>
              <a:t>Ф</a:t>
            </a:r>
            <a:r>
              <a:rPr lang="ru-RU" dirty="0" smtClean="0"/>
              <a:t>ГАОУ ВО «Северо-Восточный федеральный университет им. </a:t>
            </a:r>
            <a:r>
              <a:rPr lang="ru-RU" dirty="0" err="1" smtClean="0"/>
              <a:t>М.К.Аммосова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Педагогический институт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Сердцевидный узор</a:t>
            </a:r>
            <a:br>
              <a:rPr lang="ru-RU" dirty="0" smtClean="0"/>
            </a:br>
            <a:r>
              <a:rPr lang="ru-RU" dirty="0" err="1" smtClean="0"/>
              <a:t>«Сүрэх ойуу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Символ вдохновения и исполнения желаний, символ любви, семейного счастья, мирной спокойной жизни. В данном контексте используется в качестве украшения чепрака и «</a:t>
            </a:r>
            <a:r>
              <a:rPr lang="ru-RU" dirty="0" err="1" smtClean="0"/>
              <a:t>кычыма</a:t>
            </a:r>
            <a:r>
              <a:rPr lang="ru-RU" dirty="0" smtClean="0"/>
              <a:t>» невесты.</a:t>
            </a:r>
          </a:p>
          <a:p>
            <a:pPr algn="just">
              <a:buNone/>
            </a:pPr>
            <a:r>
              <a:rPr lang="ru-RU" dirty="0" smtClean="0"/>
              <a:t>Сердцевидным узором украшают одежду и берестяную посуду. Также данный узор можно видеть на якутских кубках для молочной посуды – </a:t>
            </a:r>
            <a:r>
              <a:rPr lang="ru-RU" dirty="0" err="1" smtClean="0"/>
              <a:t>чоронах</a:t>
            </a:r>
            <a:r>
              <a:rPr lang="ru-RU" dirty="0" smtClean="0"/>
              <a:t>  и кумысных воронках.</a:t>
            </a:r>
            <a:endParaRPr lang="ru-RU" dirty="0"/>
          </a:p>
        </p:txBody>
      </p:sp>
      <p:pic>
        <p:nvPicPr>
          <p:cNvPr id="8194" name="Picture 2" descr="C:\Users\ACER\Desktop\орнаменты\IMG_979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3286148" cy="2120854"/>
          </a:xfrm>
          <a:prstGeom prst="rect">
            <a:avLst/>
          </a:prstGeom>
          <a:noFill/>
        </p:spPr>
      </p:pic>
      <p:pic>
        <p:nvPicPr>
          <p:cNvPr id="8195" name="Picture 3" descr="C:\Users\ACER\Desktop\орнаменты\IMG_979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323120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Орнамент в виде нёба</a:t>
            </a:r>
            <a:br>
              <a:rPr lang="ru-RU" dirty="0" smtClean="0"/>
            </a:br>
            <a:r>
              <a:rPr lang="ru-RU" dirty="0" err="1" smtClean="0"/>
              <a:t>«Таҥалай ойуу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686304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Самый древний вид орнамента, символизирующий лестницу в небеса, божественную тропу к Верховным божествам, благословение на правильный путь. Применяется в шитье, аппликации, меховой мозаике, вышивке бисером.</a:t>
            </a:r>
          </a:p>
          <a:p>
            <a:pPr algn="just"/>
            <a:r>
              <a:rPr lang="ru-RU" dirty="0" smtClean="0"/>
              <a:t>Ведущий орнамент на спинке ритуальной шубы «</a:t>
            </a:r>
            <a:r>
              <a:rPr lang="ru-RU" dirty="0" err="1" smtClean="0"/>
              <a:t>таҥалай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Вышивка используется только по нижней части одежды и в качестве к</a:t>
            </a:r>
            <a:r>
              <a:rPr lang="sah-RU" dirty="0" smtClean="0"/>
              <a:t>үрүө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ACER\Desktop\орнаменты\IMG_980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3500549" cy="1571636"/>
          </a:xfrm>
          <a:prstGeom prst="rect">
            <a:avLst/>
          </a:prstGeom>
          <a:noFill/>
        </p:spPr>
      </p:pic>
      <p:pic>
        <p:nvPicPr>
          <p:cNvPr id="9219" name="Picture 3" descr="C:\Users\ACER\Desktop\орнаменты\IMG_98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7"/>
            <a:ext cx="3500462" cy="2697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Стреловидный мотив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Айа</a:t>
            </a:r>
            <a:r>
              <a:rPr lang="ru-RU" dirty="0" smtClean="0"/>
              <a:t> </a:t>
            </a:r>
            <a:r>
              <a:rPr lang="ru-RU" dirty="0" err="1" smtClean="0"/>
              <a:t>ырбата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Орнамент, имеющий оберегающую, предупреждающую от различных несчастий и бед функцию. Символ удачи, достижения целей.</a:t>
            </a:r>
          </a:p>
          <a:p>
            <a:pPr algn="just"/>
            <a:r>
              <a:rPr lang="ru-RU" dirty="0" smtClean="0"/>
              <a:t>Используется только по краям одежды и в канте других изделий</a:t>
            </a:r>
          </a:p>
          <a:p>
            <a:endParaRPr lang="ru-RU" dirty="0"/>
          </a:p>
        </p:txBody>
      </p:sp>
      <p:pic>
        <p:nvPicPr>
          <p:cNvPr id="10242" name="Picture 2" descr="C:\Users\ACER\Desktop\орнаменты\IMG_980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714488"/>
            <a:ext cx="3500462" cy="2160946"/>
          </a:xfrm>
          <a:prstGeom prst="rect">
            <a:avLst/>
          </a:prstGeom>
          <a:noFill/>
        </p:spPr>
      </p:pic>
      <p:pic>
        <p:nvPicPr>
          <p:cNvPr id="10243" name="Picture 3" descr="C:\Users\ACER\Desktop\орнаменты\IMG_98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143380"/>
            <a:ext cx="3432810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Крестовидный узор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Кириэс</a:t>
            </a:r>
            <a:r>
              <a:rPr lang="ru-RU" dirty="0" smtClean="0"/>
              <a:t> </a:t>
            </a:r>
            <a:r>
              <a:rPr lang="ru-RU" dirty="0" err="1" smtClean="0"/>
              <a:t>ойуу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Символ отражения четырех сторон света, целостности Космоса.</a:t>
            </a:r>
          </a:p>
          <a:p>
            <a:pPr algn="just">
              <a:buNone/>
            </a:pPr>
            <a:r>
              <a:rPr lang="ru-RU" dirty="0" smtClean="0"/>
              <a:t>Оберег жилища человека «дабы обитель человека была защищена со всех четырех сторон от злых сил и неприятностей»</a:t>
            </a:r>
            <a:endParaRPr lang="ru-RU" dirty="0"/>
          </a:p>
        </p:txBody>
      </p:sp>
      <p:pic>
        <p:nvPicPr>
          <p:cNvPr id="11266" name="Picture 2" descr="C:\Users\ACER\Desktop\орнаменты\IMG_980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2545854" cy="2500330"/>
          </a:xfrm>
          <a:prstGeom prst="rect">
            <a:avLst/>
          </a:prstGeom>
          <a:noFill/>
        </p:spPr>
      </p:pic>
      <p:pic>
        <p:nvPicPr>
          <p:cNvPr id="11267" name="Picture 3" descr="C:\Users\ACER\Desktop\орнаменты\IMG_98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214818"/>
            <a:ext cx="3327181" cy="192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Пятиглазый</a:t>
            </a:r>
            <a:r>
              <a:rPr lang="ru-RU" dirty="0" smtClean="0"/>
              <a:t> оберегающий узор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Биэс</a:t>
            </a:r>
            <a:r>
              <a:rPr lang="ru-RU" dirty="0" smtClean="0"/>
              <a:t> </a:t>
            </a:r>
            <a:r>
              <a:rPr lang="ru-RU" dirty="0" err="1" smtClean="0"/>
              <a:t>харах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Крест из ромбов «</a:t>
            </a:r>
            <a:r>
              <a:rPr lang="ru-RU" dirty="0" err="1" smtClean="0"/>
              <a:t>Биэс</a:t>
            </a:r>
            <a:r>
              <a:rPr lang="ru-RU" dirty="0" smtClean="0"/>
              <a:t> </a:t>
            </a:r>
            <a:r>
              <a:rPr lang="ru-RU" dirty="0" err="1" smtClean="0"/>
              <a:t>харах</a:t>
            </a:r>
            <a:r>
              <a:rPr lang="ru-RU" dirty="0" smtClean="0"/>
              <a:t>» - сильнейший оберег человека от злых духов, болезней, защита рода от сглаза, символ предупреждения опасности.</a:t>
            </a:r>
          </a:p>
          <a:p>
            <a:pPr algn="just">
              <a:buNone/>
            </a:pPr>
            <a:r>
              <a:rPr lang="ru-RU" dirty="0" smtClean="0"/>
              <a:t>Символ благополучия и счастья, указывающий на совершенство – гармонию пяти элементов жизни человека: воды, воздуха, дерева, огня и металла.</a:t>
            </a:r>
            <a:endParaRPr lang="ru-RU" dirty="0"/>
          </a:p>
        </p:txBody>
      </p:sp>
      <p:pic>
        <p:nvPicPr>
          <p:cNvPr id="12290" name="Picture 2" descr="C:\Users\ACER\Desktop\орнаменты\IMG_980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2545854" cy="2428892"/>
          </a:xfrm>
          <a:prstGeom prst="rect">
            <a:avLst/>
          </a:prstGeom>
          <a:noFill/>
        </p:spPr>
      </p:pic>
      <p:pic>
        <p:nvPicPr>
          <p:cNvPr id="12292" name="Picture 4" descr="C:\Users\ACER\Desktop\орнаменты\IMG_98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500570"/>
            <a:ext cx="3827366" cy="1571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Геометрические орнаменты         	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59"/>
            <a:ext cx="5429288" cy="50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14876" y="3000372"/>
            <a:ext cx="49292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Немного о развитии якутского орнамента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Орнамент  является своеобразным показателем той или иной культуры и эпохи. В якутской культуре можно выделить три последовательных этапа развития: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dirty="0" err="1" smtClean="0"/>
              <a:t>Кулун-атахская</a:t>
            </a:r>
            <a:r>
              <a:rPr lang="ru-RU" dirty="0" smtClean="0"/>
              <a:t> культура </a:t>
            </a:r>
            <a:r>
              <a:rPr lang="en-US" dirty="0" smtClean="0"/>
              <a:t>XIV-XVI</a:t>
            </a:r>
            <a:r>
              <a:rPr lang="ru-RU" dirty="0" smtClean="0"/>
              <a:t> </a:t>
            </a:r>
            <a:r>
              <a:rPr lang="ru-RU" dirty="0" err="1" smtClean="0"/>
              <a:t>вв</a:t>
            </a:r>
            <a:r>
              <a:rPr lang="ru-RU" dirty="0" smtClean="0"/>
              <a:t>, когда на территории Якутии формировались якутский этнос и основы его культуры;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dirty="0" smtClean="0"/>
              <a:t>Период архаичной якутской культуры </a:t>
            </a:r>
            <a:r>
              <a:rPr lang="en-US" dirty="0" smtClean="0"/>
              <a:t>XVII-</a:t>
            </a:r>
            <a:r>
              <a:rPr lang="ru-RU" dirty="0" smtClean="0"/>
              <a:t>середины</a:t>
            </a:r>
            <a:r>
              <a:rPr lang="en-US" dirty="0" smtClean="0"/>
              <a:t> XVIII</a:t>
            </a:r>
            <a:r>
              <a:rPr lang="ru-RU" dirty="0" smtClean="0"/>
              <a:t> вв., когда влияние европейской (русской)  культуры еще не было столь ощутимым;</a:t>
            </a:r>
            <a:endParaRPr lang="en-US" dirty="0" smtClean="0"/>
          </a:p>
          <a:p>
            <a:pPr marL="651510" indent="-514350" algn="just">
              <a:buFont typeface="+mj-lt"/>
              <a:buAutoNum type="arabicPeriod"/>
            </a:pPr>
            <a:r>
              <a:rPr lang="ru-RU" dirty="0" smtClean="0"/>
              <a:t>Период традиционной этнографической якутской культуры второй половины </a:t>
            </a:r>
            <a:r>
              <a:rPr lang="en-US" dirty="0" smtClean="0"/>
              <a:t>XVIII</a:t>
            </a:r>
            <a:r>
              <a:rPr lang="ru-RU" dirty="0" smtClean="0"/>
              <a:t>-начала</a:t>
            </a:r>
            <a:r>
              <a:rPr lang="en-US" dirty="0" smtClean="0"/>
              <a:t> XX</a:t>
            </a:r>
            <a:r>
              <a:rPr lang="ru-RU" dirty="0" smtClean="0"/>
              <a:t> вв.</a:t>
            </a:r>
          </a:p>
          <a:p>
            <a:pPr marL="651510" indent="-514350" algn="just">
              <a:buNone/>
            </a:pPr>
            <a:r>
              <a:rPr lang="ru-RU" dirty="0" smtClean="0"/>
              <a:t>Взаимовлияния культур оставляли свой след, в том числе и в орнаментальных традициях. По этой причине для каждого этапа якутской культуры характерны отдельные виды орнаментов.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“Көҕүөр ойуу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Лировидный мотив и король якутского орнамента. Самое прекрасное украшение орнаментального искусства древних якутов, имеющее глубочайшее символическое значение.</a:t>
            </a:r>
            <a:endParaRPr lang="ru-RU" dirty="0"/>
          </a:p>
        </p:txBody>
      </p:sp>
      <p:pic>
        <p:nvPicPr>
          <p:cNvPr id="1026" name="Picture 2" descr="C:\Users\ACER\Desktop\орнаменты\IMG_978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4523724" cy="3714776"/>
          </a:xfrm>
          <a:prstGeom prst="rect">
            <a:avLst/>
          </a:prstGeom>
          <a:noFill/>
        </p:spPr>
      </p:pic>
      <p:pic>
        <p:nvPicPr>
          <p:cNvPr id="1027" name="Picture 3" descr="C:\Users\ACER\Desktop\орнаменты\IMG_978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5429264"/>
            <a:ext cx="2214578" cy="1277677"/>
          </a:xfrm>
          <a:prstGeom prst="rect">
            <a:avLst/>
          </a:prstGeom>
          <a:noFill/>
        </p:spPr>
      </p:pic>
      <p:pic>
        <p:nvPicPr>
          <p:cNvPr id="1028" name="Picture 4" descr="C:\Users\ACER\Desktop\орнаменты\IMG_978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5357826"/>
            <a:ext cx="1395372" cy="1322958"/>
          </a:xfrm>
          <a:prstGeom prst="rect">
            <a:avLst/>
          </a:prstGeom>
          <a:noFill/>
        </p:spPr>
      </p:pic>
      <p:pic>
        <p:nvPicPr>
          <p:cNvPr id="10" name="Picture 3" descr="C:\Users\ACER\Desktop\орнаменты\IMG_978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5357826"/>
            <a:ext cx="1342993" cy="135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растительных узоров «</a:t>
            </a:r>
            <a:r>
              <a:rPr lang="ru-RU" dirty="0" err="1" smtClean="0"/>
              <a:t>Уунээйи</a:t>
            </a:r>
            <a:r>
              <a:rPr lang="ru-RU" dirty="0" smtClean="0"/>
              <a:t> </a:t>
            </a:r>
            <a:r>
              <a:rPr lang="ru-RU" dirty="0" err="1" smtClean="0"/>
              <a:t>ойуу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500174"/>
            <a:ext cx="4929222" cy="462598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Растительные орнаменты универсальны: их могут носить и женщины, и мужчины в качестве пожелания удачи, семейного благополучия, многочисленного потомства.</a:t>
            </a:r>
          </a:p>
          <a:p>
            <a:pPr algn="just">
              <a:buNone/>
            </a:pPr>
            <a:r>
              <a:rPr lang="ru-RU" dirty="0" err="1" smtClean="0"/>
              <a:t>Благопожелание-алгыс</a:t>
            </a:r>
            <a:r>
              <a:rPr lang="ru-RU" dirty="0" smtClean="0"/>
              <a:t> женскому роду.</a:t>
            </a:r>
          </a:p>
          <a:p>
            <a:pPr algn="just">
              <a:buNone/>
            </a:pPr>
            <a:r>
              <a:rPr lang="ru-RU" dirty="0" smtClean="0"/>
              <a:t>Основной декор нагрудного и наспинного женского украшения, символизирующий плодородие, достаток и согласие. Используются для украшения одежды, посуды и верховой упряжи.</a:t>
            </a:r>
            <a:endParaRPr lang="ru-RU" dirty="0"/>
          </a:p>
        </p:txBody>
      </p:sp>
      <p:pic>
        <p:nvPicPr>
          <p:cNvPr id="2050" name="Picture 2" descr="C:\Users\ACER\Desktop\орнаменты\IMG_978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5643578"/>
            <a:ext cx="2122729" cy="928694"/>
          </a:xfrm>
          <a:prstGeom prst="rect">
            <a:avLst/>
          </a:prstGeom>
          <a:noFill/>
        </p:spPr>
      </p:pic>
      <p:pic>
        <p:nvPicPr>
          <p:cNvPr id="2051" name="Picture 3" descr="C:\Users\ACER\Desktop\орнаменты\IMG_978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5016"/>
            <a:ext cx="3088965" cy="915446"/>
          </a:xfrm>
          <a:prstGeom prst="rect">
            <a:avLst/>
          </a:prstGeom>
          <a:noFill/>
        </p:spPr>
      </p:pic>
      <p:pic>
        <p:nvPicPr>
          <p:cNvPr id="2052" name="Picture 4" descr="C:\Users\ACER\Desktop\орнаменты\IMG_978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97696" y="1945390"/>
            <a:ext cx="410513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Орнамент в виде рогатого скота, коровы «</a:t>
            </a:r>
            <a:r>
              <a:rPr lang="ru-RU" dirty="0" err="1" smtClean="0"/>
              <a:t>Ынах</a:t>
            </a:r>
            <a:r>
              <a:rPr lang="ru-RU" dirty="0" smtClean="0"/>
              <a:t> </a:t>
            </a:r>
            <a:r>
              <a:rPr lang="ru-RU" dirty="0" err="1" smtClean="0"/>
              <a:t>ойуу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Узор напоминает своими очертаниями лежащую скотину: голова, уши, зародыш в утробе. Символ плодородия рогатого скота, достатка, благополучия и богатства.</a:t>
            </a:r>
          </a:p>
          <a:p>
            <a:pPr algn="just">
              <a:buNone/>
            </a:pPr>
            <a:r>
              <a:rPr lang="ru-RU" dirty="0" smtClean="0"/>
              <a:t>Узор получил развитие в изделиях из бересты, позже использовался на крышках коробок для рукоделия, неглубокой посуде, предметах обихода.</a:t>
            </a:r>
            <a:endParaRPr lang="ru-RU" dirty="0"/>
          </a:p>
        </p:txBody>
      </p:sp>
      <p:pic>
        <p:nvPicPr>
          <p:cNvPr id="3074" name="Picture 2" descr="C:\Users\ACER\Desktop\орнаменты\IMG_979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3466269" cy="2214554"/>
          </a:xfrm>
          <a:prstGeom prst="rect">
            <a:avLst/>
          </a:prstGeom>
          <a:noFill/>
        </p:spPr>
      </p:pic>
      <p:pic>
        <p:nvPicPr>
          <p:cNvPr id="3075" name="Picture 3" descr="C:\Users\ACER\Desktop\орнаменты\IMG_979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857628"/>
            <a:ext cx="342906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Ломаные линии </a:t>
            </a:r>
            <a:br>
              <a:rPr lang="ru-RU" dirty="0" smtClean="0"/>
            </a:br>
            <a:r>
              <a:rPr lang="ru-RU" sz="3600" dirty="0" smtClean="0"/>
              <a:t>«Ура</a:t>
            </a:r>
            <a:r>
              <a:rPr lang="sah-RU" sz="3600" dirty="0" smtClean="0"/>
              <a:t>һа ойуу</a:t>
            </a:r>
            <a:r>
              <a:rPr lang="ru-RU" sz="3600" dirty="0" smtClean="0"/>
              <a:t>»    «Кымырда5ас </a:t>
            </a:r>
            <a:r>
              <a:rPr lang="ru-RU" sz="3600" dirty="0" err="1" smtClean="0"/>
              <a:t>ойуу</a:t>
            </a:r>
            <a:r>
              <a:rPr lang="ru-RU" sz="3600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600201"/>
            <a:ext cx="4286280" cy="325756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Орнамент «Кымырда5ас </a:t>
            </a:r>
            <a:r>
              <a:rPr lang="ru-RU" dirty="0" err="1" smtClean="0"/>
              <a:t>ойуу</a:t>
            </a:r>
            <a:r>
              <a:rPr lang="ru-RU" dirty="0" smtClean="0"/>
              <a:t>» благословляет нас быть сильными, трудолюбивыми и плодовитыми, как муравей, символизирует трудолюбие, упорство, сплочение.</a:t>
            </a:r>
          </a:p>
          <a:p>
            <a:pPr algn="just">
              <a:buNone/>
            </a:pPr>
            <a:r>
              <a:rPr lang="ru-RU" dirty="0" smtClean="0"/>
              <a:t>В основном использовался в </a:t>
            </a:r>
            <a:r>
              <a:rPr lang="en-US" dirty="0" smtClean="0"/>
              <a:t>XIX </a:t>
            </a:r>
            <a:r>
              <a:rPr lang="ru-RU" dirty="0" smtClean="0"/>
              <a:t>– начале </a:t>
            </a:r>
            <a:r>
              <a:rPr lang="en-US" dirty="0" smtClean="0"/>
              <a:t>XX</a:t>
            </a:r>
            <a:r>
              <a:rPr lang="ru-RU" dirty="0" smtClean="0"/>
              <a:t> веков при украшении домашней утвари и обстановки. Издревле являлся популярным декором одежды, верховой упряжки.</a:t>
            </a:r>
            <a:endParaRPr lang="ru-RU" dirty="0"/>
          </a:p>
        </p:txBody>
      </p:sp>
      <p:pic>
        <p:nvPicPr>
          <p:cNvPr id="4099" name="Picture 3" descr="C:\Users\ACER\Desktop\орнаменты\IMG_979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000636"/>
            <a:ext cx="3643338" cy="159471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40043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Орнамент, свидетельствующий о происхождении из знатного рода.</a:t>
            </a:r>
          </a:p>
          <a:p>
            <a:pPr algn="just"/>
            <a:r>
              <a:rPr lang="ru-RU" dirty="0" smtClean="0"/>
              <a:t>В ломаных линиях есть влияние ободочного шва берестяной посуды. Это геометрический орнамент со своей длительной историей. Сохранился вследствие непрерывного развития и применяется сейчас в народном творчестве всех этносов Сибири. Узор «</a:t>
            </a:r>
            <a:r>
              <a:rPr lang="ru-RU" dirty="0" err="1" smtClean="0"/>
              <a:t>Ураһа ойуу</a:t>
            </a:r>
            <a:r>
              <a:rPr lang="ru-RU" dirty="0" smtClean="0"/>
              <a:t>» используется в декоре берестяных сосудов в </a:t>
            </a:r>
            <a:r>
              <a:rPr lang="ru-RU" dirty="0" err="1" smtClean="0"/>
              <a:t>чоронов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4" descr="C:\Users\ACER\Desktop\орнаменты\IMG_97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5000636"/>
            <a:ext cx="3659665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Арочные узоры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Биэ</a:t>
            </a:r>
            <a:r>
              <a:rPr lang="ru-RU" dirty="0" smtClean="0"/>
              <a:t> </a:t>
            </a:r>
            <a:r>
              <a:rPr lang="ru-RU" dirty="0" err="1" smtClean="0"/>
              <a:t>эмийэ</a:t>
            </a:r>
            <a:r>
              <a:rPr lang="ru-RU" dirty="0" smtClean="0"/>
              <a:t>, </a:t>
            </a:r>
            <a:r>
              <a:rPr lang="ru-RU" dirty="0" err="1" smtClean="0"/>
              <a:t>сарбынньах</a:t>
            </a:r>
            <a:r>
              <a:rPr lang="ru-RU" dirty="0" smtClean="0"/>
              <a:t>, </a:t>
            </a:r>
            <a:r>
              <a:rPr lang="ru-RU" dirty="0" err="1" smtClean="0"/>
              <a:t>тыҥырах ойуулар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Узоры, имеющие глубокое содержание, воспетые в песнях, поговорках и пословицах народа </a:t>
            </a:r>
            <a:r>
              <a:rPr lang="ru-RU" dirty="0" err="1" smtClean="0"/>
              <a:t>саха</a:t>
            </a:r>
            <a:r>
              <a:rPr lang="ru-RU" dirty="0" smtClean="0"/>
              <a:t> и снискавшие большую популярность и славу.</a:t>
            </a:r>
          </a:p>
          <a:p>
            <a:pPr algn="just">
              <a:buNone/>
            </a:pPr>
            <a:r>
              <a:rPr lang="ru-RU" dirty="0" smtClean="0"/>
              <a:t>Одежда, посуда, предметы обихода без этих орнаментов считались незаконченными. Встречаются в керамике, изделиях из дерева, бересты, в вышивке бисером, аппликации.</a:t>
            </a:r>
          </a:p>
        </p:txBody>
      </p:sp>
      <p:pic>
        <p:nvPicPr>
          <p:cNvPr id="5122" name="Picture 2" descr="C:\Users\ACER\Desktop\орнаменты\IMG_979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403093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Орнамент «Круг»</a:t>
            </a:r>
            <a:br>
              <a:rPr lang="ru-RU" dirty="0" smtClean="0"/>
            </a:br>
            <a:r>
              <a:rPr lang="ru-RU" dirty="0" err="1" smtClean="0"/>
              <a:t>«Күн ойуу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357554" y="1600200"/>
            <a:ext cx="5572164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Орнамент круга в качестве изображения солнца «Кун </a:t>
            </a:r>
            <a:r>
              <a:rPr lang="ru-RU" dirty="0" err="1" smtClean="0"/>
              <a:t>ойуу</a:t>
            </a:r>
            <a:r>
              <a:rPr lang="ru-RU" dirty="0" smtClean="0"/>
              <a:t>», ласково называемый якутами «</a:t>
            </a:r>
            <a:r>
              <a:rPr lang="ru-RU" dirty="0" err="1" smtClean="0"/>
              <a:t>Ытык</a:t>
            </a:r>
            <a:r>
              <a:rPr lang="ru-RU" dirty="0" smtClean="0"/>
              <a:t> </a:t>
            </a:r>
            <a:r>
              <a:rPr lang="ru-RU" dirty="0" err="1" smtClean="0"/>
              <a:t>куорчэх</a:t>
            </a:r>
            <a:r>
              <a:rPr lang="ru-RU" dirty="0" smtClean="0"/>
              <a:t> кун </a:t>
            </a:r>
            <a:r>
              <a:rPr lang="ru-RU" dirty="0" err="1" smtClean="0"/>
              <a:t>ойуу</a:t>
            </a:r>
            <a:r>
              <a:rPr lang="ru-RU" dirty="0" smtClean="0"/>
              <a:t>», является самым почитаемым орнаментом народа </a:t>
            </a:r>
            <a:r>
              <a:rPr lang="ru-RU" dirty="0" err="1" smtClean="0"/>
              <a:t>саха</a:t>
            </a:r>
            <a:r>
              <a:rPr lang="ru-RU" dirty="0" smtClean="0"/>
              <a:t>, т.к. связан с его верованием и поклонением солнцу. Символика солнца изображается на украшениях, одежде и других предметах: «солнце пояса», «солнце нагрудного и наспинного женского украшения», «солнце шапки </a:t>
            </a:r>
            <a:r>
              <a:rPr lang="ru-RU" dirty="0" err="1" smtClean="0"/>
              <a:t>дьабака</a:t>
            </a:r>
            <a:r>
              <a:rPr lang="ru-RU" dirty="0" smtClean="0"/>
              <a:t>», «бляшке».</a:t>
            </a:r>
          </a:p>
          <a:p>
            <a:pPr algn="just">
              <a:buNone/>
            </a:pPr>
            <a:r>
              <a:rPr lang="ru-RU" dirty="0" smtClean="0"/>
              <a:t>Оберег духа и души девушек, женщин от злых сил, неприятностей и недугов в женском украшении.</a:t>
            </a:r>
            <a:endParaRPr lang="ru-RU" dirty="0"/>
          </a:p>
        </p:txBody>
      </p:sp>
      <p:pic>
        <p:nvPicPr>
          <p:cNvPr id="6146" name="Picture 2" descr="C:\Users\ACER\Desktop\орнаменты\IMG_979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62726" y="2591496"/>
            <a:ext cx="4410179" cy="2227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Орнамент в виде трав и листьев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От-мас</a:t>
            </a:r>
            <a:r>
              <a:rPr lang="ru-RU" dirty="0" smtClean="0"/>
              <a:t>, </a:t>
            </a:r>
            <a:r>
              <a:rPr lang="ru-RU" dirty="0" err="1" smtClean="0"/>
              <a:t>сэбирдэх</a:t>
            </a:r>
            <a:r>
              <a:rPr lang="ru-RU" dirty="0" smtClean="0"/>
              <a:t> </a:t>
            </a:r>
            <a:r>
              <a:rPr lang="ru-RU" dirty="0" err="1" smtClean="0"/>
              <a:t>ойуу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757742" cy="46863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Орнаменты в виде трав и листьев представляют собой группу, которая широко не применялась в изделиях из дерева. Обычно они служили украшением для различных коробок и принадлежностей женского обихода.</a:t>
            </a:r>
          </a:p>
          <a:p>
            <a:pPr algn="just"/>
            <a:r>
              <a:rPr lang="ru-RU" dirty="0" smtClean="0"/>
              <a:t>Орнамент благопожелания – </a:t>
            </a:r>
            <a:r>
              <a:rPr lang="ru-RU" dirty="0" err="1" smtClean="0"/>
              <a:t>алгыс</a:t>
            </a:r>
            <a:r>
              <a:rPr lang="ru-RU" dirty="0" smtClean="0"/>
              <a:t>, символ новой жизни, развития и роста.</a:t>
            </a:r>
          </a:p>
          <a:p>
            <a:pPr algn="just"/>
            <a:r>
              <a:rPr lang="ru-RU" dirty="0" smtClean="0"/>
              <a:t>Используется как узор-изгородь для более крупных орнаментов, дабы «не сквозило недобрым ветром, не проник злой дух».</a:t>
            </a:r>
            <a:endParaRPr lang="ru-RU" dirty="0"/>
          </a:p>
        </p:txBody>
      </p:sp>
      <p:pic>
        <p:nvPicPr>
          <p:cNvPr id="7170" name="Picture 2" descr="C:\Users\ACER\Desktop\орнаменты\IMG_979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3643338" cy="1400442"/>
          </a:xfrm>
          <a:prstGeom prst="rect">
            <a:avLst/>
          </a:prstGeom>
          <a:noFill/>
        </p:spPr>
      </p:pic>
      <p:pic>
        <p:nvPicPr>
          <p:cNvPr id="7171" name="Picture 3" descr="C:\Users\ACER\Desktop\орнаменты\IMG_979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3571900" cy="80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3812</TotalTime>
  <Words>815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ЯКУТСКИЕ ОРНАМЕНТЫ</vt:lpstr>
      <vt:lpstr>Немного о развитии якутского орнамента</vt:lpstr>
      <vt:lpstr>“Көҕүөр ойуу»</vt:lpstr>
      <vt:lpstr>Группа растительных узоров «Уунээйи ойуу»</vt:lpstr>
      <vt:lpstr>Орнамент в виде рогатого скота, коровы «Ынах ойуу»</vt:lpstr>
      <vt:lpstr>Ломаные линии  «Ураһа ойуу»    «Кымырда5ас ойуу»</vt:lpstr>
      <vt:lpstr>Арочные узоры «Биэ эмийэ, сарбынньах, тыҥырах ойуулар»</vt:lpstr>
      <vt:lpstr>Орнамент «Круг» «Күн ойуу»</vt:lpstr>
      <vt:lpstr>Орнамент в виде трав и листьев «От-мас, сэбирдэх ойуу»</vt:lpstr>
      <vt:lpstr>Сердцевидный узор «Сүрэх ойуу»</vt:lpstr>
      <vt:lpstr>Орнамент в виде нёба «Таҥалай ойуу»</vt:lpstr>
      <vt:lpstr>Стреловидный мотив «Айа ырбата»</vt:lpstr>
      <vt:lpstr>Крестовидный узор «Кириэс ойуу»</vt:lpstr>
      <vt:lpstr>Пятиглазый оберегающий узор «Биэс харах»</vt:lpstr>
      <vt:lpstr>Геометрические орнаменты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ЯКУТСКИЕ ОРНАМЕНТЫ</dc:title>
  <dc:creator>ACER</dc:creator>
  <cp:lastModifiedBy>Эрхаан</cp:lastModifiedBy>
  <cp:revision>2</cp:revision>
  <dcterms:created xsi:type="dcterms:W3CDTF">2021-03-12T10:34:29Z</dcterms:created>
  <dcterms:modified xsi:type="dcterms:W3CDTF">2021-04-01T00:43:30Z</dcterms:modified>
</cp:coreProperties>
</file>