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8" r:id="rId4"/>
    <p:sldId id="300" r:id="rId5"/>
    <p:sldId id="299" r:id="rId6"/>
    <p:sldId id="257" r:id="rId7"/>
    <p:sldId id="258" r:id="rId8"/>
    <p:sldId id="292" r:id="rId9"/>
    <p:sldId id="286" r:id="rId10"/>
    <p:sldId id="288" r:id="rId11"/>
    <p:sldId id="290" r:id="rId12"/>
    <p:sldId id="293" r:id="rId13"/>
    <p:sldId id="266" r:id="rId14"/>
    <p:sldId id="278" r:id="rId15"/>
    <p:sldId id="295" r:id="rId16"/>
    <p:sldId id="259" r:id="rId17"/>
    <p:sldId id="285" r:id="rId18"/>
    <p:sldId id="261" r:id="rId19"/>
    <p:sldId id="29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6" autoAdjust="0"/>
    <p:restoredTop sz="92340" autoAdjust="0"/>
  </p:normalViewPr>
  <p:slideViewPr>
    <p:cSldViewPr>
      <p:cViewPr varScale="1">
        <p:scale>
          <a:sx n="59" d="100"/>
          <a:sy n="59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27FF6-46E4-44B3-A6AF-E6B417E6DF9B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96234-7FB8-4402-B855-C3F949E7D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49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3A62-32B0-4B70-B780-2264B473A419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0374-1FB0-4CEF-9042-9D426ECD66E9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9AFC-A09B-4E8C-B677-FFA0F15E4EA3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59A-AA2B-4BEA-ADA9-CEE4CA876EB0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4A69-09F8-43D7-A5B8-02D5C259174C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5E77-ECB5-4CDE-A778-459F2C5D201D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19C1-5050-4ED0-9220-1738ACFBFA03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A758-C859-4077-B577-542991FF3E36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F0A1-D438-4348-877A-C970AE554E42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3025-A7B7-4A76-8C1C-B4AC1743BDEC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C27-7537-4F62-991C-7DCA81A2B6B1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97EE-7D31-40E8-8716-DCB8C0043986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714500"/>
            <a:ext cx="7315151" cy="24345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 Приёмы технологии встречных усилий для активизации учебно-познавательной деятельности</a:t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«Разминка»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81525"/>
            <a:ext cx="9144000" cy="208783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 НА УРОКАХ РУССКОГО ЯЗЫКА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Автор Баженова Татьяна Николаевна,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учитель русского языка и литературы МБОУ  СОШ с УИОП №9 г. Кирова</a:t>
            </a:r>
          </a:p>
        </p:txBody>
      </p:sp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2938"/>
            <a:ext cx="1016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yh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3" y="642938"/>
            <a:ext cx="11001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MCj043266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57188"/>
            <a:ext cx="1857375" cy="1441450"/>
          </a:xfrm>
          <a:prstGeom prst="rect">
            <a:avLst/>
          </a:prstGeom>
          <a:noFill/>
          <a:ln w="9525">
            <a:solidFill>
              <a:srgbClr val="B426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8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Лингвистические пазлы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 ступень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   Соберите фразы, «рассыпанные» на морфемы и знаки препинания, употребив их без остатка.</a:t>
            </a:r>
          </a:p>
          <a:p>
            <a:pPr marL="0" indent="0">
              <a:buNone/>
            </a:pPr>
            <a:r>
              <a:rPr lang="ru-RU" sz="4000" dirty="0" err="1" smtClean="0"/>
              <a:t>ый</a:t>
            </a:r>
            <a:r>
              <a:rPr lang="ru-RU" sz="4000" dirty="0" smtClean="0"/>
              <a:t>    из    у    л    </a:t>
            </a:r>
            <a:r>
              <a:rPr lang="ru-RU" sz="4000" dirty="0" err="1" smtClean="0"/>
              <a:t>л</a:t>
            </a:r>
            <a:r>
              <a:rPr lang="ru-RU" sz="4000" dirty="0" smtClean="0"/>
              <a:t>    </a:t>
            </a:r>
            <a:r>
              <a:rPr lang="ru-RU" sz="4000" dirty="0" err="1" smtClean="0"/>
              <a:t>ше</a:t>
            </a:r>
            <a:r>
              <a:rPr lang="ru-RU" sz="4000" dirty="0" smtClean="0"/>
              <a:t>    </a:t>
            </a:r>
            <a:r>
              <a:rPr lang="ru-RU" sz="4000" dirty="0" err="1" smtClean="0"/>
              <a:t>одн</a:t>
            </a:r>
            <a:r>
              <a:rPr lang="ru-RU" sz="4000" dirty="0" smtClean="0"/>
              <a:t>    </a:t>
            </a:r>
            <a:r>
              <a:rPr lang="ru-RU" sz="4000" dirty="0" err="1" smtClean="0"/>
              <a:t>силь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а</a:t>
            </a:r>
            <a:r>
              <a:rPr lang="ru-RU" sz="4000" dirty="0" smtClean="0"/>
              <a:t>    в    </a:t>
            </a:r>
            <a:r>
              <a:rPr lang="ru-RU" sz="4000" dirty="0" err="1" smtClean="0"/>
              <a:t>ую</a:t>
            </a:r>
            <a:r>
              <a:rPr lang="ru-RU" sz="4000" dirty="0" smtClean="0"/>
              <a:t>    </a:t>
            </a:r>
            <a:r>
              <a:rPr lang="ru-RU" sz="4000" dirty="0" err="1" smtClean="0"/>
              <a:t>зимн</a:t>
            </a:r>
            <a:r>
              <a:rPr lang="ru-RU" sz="4000" dirty="0" smtClean="0"/>
              <a:t>    я    лес     мороз</a:t>
            </a:r>
          </a:p>
          <a:p>
            <a:pPr marL="0" indent="0">
              <a:buNone/>
            </a:pPr>
            <a:r>
              <a:rPr lang="ru-RU" sz="4000" dirty="0"/>
              <a:t>у</a:t>
            </a:r>
            <a:r>
              <a:rPr lang="ru-RU" sz="4000" dirty="0" smtClean="0"/>
              <a:t>    вы    </a:t>
            </a:r>
            <a:r>
              <a:rPr lang="ru-RU" sz="4000" dirty="0" err="1" smtClean="0"/>
              <a:t>студ</a:t>
            </a:r>
            <a:r>
              <a:rPr lang="ru-RU" sz="4000" dirty="0" smtClean="0"/>
              <a:t>    </a:t>
            </a:r>
            <a:r>
              <a:rPr lang="ru-RU" sz="4000" dirty="0" err="1" smtClean="0"/>
              <a:t>жды</a:t>
            </a:r>
            <a:r>
              <a:rPr lang="ru-RU" sz="4000" dirty="0" smtClean="0"/>
              <a:t>     </a:t>
            </a:r>
            <a:r>
              <a:rPr lang="ru-RU" sz="4000" dirty="0" err="1" smtClean="0"/>
              <a:t>юю</a:t>
            </a:r>
            <a:r>
              <a:rPr lang="ru-RU" sz="4000" dirty="0" smtClean="0"/>
              <a:t>    пор    </a:t>
            </a:r>
            <a:r>
              <a:rPr lang="ru-RU" sz="4000" dirty="0" err="1"/>
              <a:t>ё</a:t>
            </a:r>
            <a:r>
              <a:rPr lang="ru-RU" sz="4000" dirty="0" err="1" smtClean="0"/>
              <a:t>н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б</a:t>
            </a:r>
            <a:r>
              <a:rPr lang="ru-RU" sz="4000" dirty="0" smtClean="0"/>
              <a:t>ы   н     ;     ,      ,    .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Однажды, в студёную зимнюю пору, я из лесу вышел; был сильный мороз.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2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задания</a:t>
            </a:r>
            <a:br>
              <a:rPr lang="ru-RU" dirty="0" smtClean="0"/>
            </a:br>
            <a:r>
              <a:rPr lang="ru-RU" sz="2700" dirty="0"/>
              <a:t>З</a:t>
            </a:r>
            <a:r>
              <a:rPr lang="ru-RU" sz="2700" dirty="0" smtClean="0"/>
              <a:t>акончите стихотворение фразеологическим оборотом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14800" cy="511256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Дружнее этих двух ребят</a:t>
            </a:r>
          </a:p>
          <a:p>
            <a:pPr marL="0" indent="0">
              <a:buNone/>
            </a:pPr>
            <a:r>
              <a:rPr lang="ru-RU" dirty="0"/>
              <a:t>На свете не найдёшь.</a:t>
            </a:r>
          </a:p>
          <a:p>
            <a:pPr marL="0" indent="0">
              <a:buNone/>
            </a:pPr>
            <a:r>
              <a:rPr lang="ru-RU" dirty="0"/>
              <a:t>О них обычно говорят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Водой не разольёшь.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Товарищ твой просит украдкой</a:t>
            </a:r>
          </a:p>
          <a:p>
            <a:pPr marL="0" indent="0">
              <a:buNone/>
            </a:pPr>
            <a:r>
              <a:rPr lang="ru-RU" dirty="0"/>
              <a:t>Ответы списать из тетрадки.</a:t>
            </a:r>
          </a:p>
          <a:p>
            <a:pPr marL="0" indent="0">
              <a:buNone/>
            </a:pPr>
            <a:r>
              <a:rPr lang="ru-RU" dirty="0"/>
              <a:t>Не надо! Ведь этим ты </a:t>
            </a:r>
            <a:r>
              <a:rPr lang="ru-RU" dirty="0" smtClean="0"/>
              <a:t>другу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Окажешь медвежью услугу.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970784" cy="511256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Глеб у доски </a:t>
            </a:r>
            <a:r>
              <a:rPr lang="ru-RU" dirty="0" smtClean="0">
                <a:solidFill>
                  <a:srgbClr val="FF0000"/>
                </a:solidFill>
              </a:rPr>
              <a:t>…,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Краснеет до </a:t>
            </a:r>
            <a:r>
              <a:rPr lang="ru-RU" dirty="0" smtClean="0">
                <a:solidFill>
                  <a:srgbClr val="FF0000"/>
                </a:solidFill>
              </a:rPr>
              <a:t>… 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в этот час, как говорится,</a:t>
            </a:r>
          </a:p>
          <a:p>
            <a:pPr marL="0" indent="0">
              <a:buNone/>
            </a:pPr>
            <a:r>
              <a:rPr lang="ru-RU" dirty="0" smtClean="0"/>
              <a:t>Готов… .</a:t>
            </a:r>
          </a:p>
          <a:p>
            <a:pPr marL="0" indent="0">
              <a:buNone/>
            </a:pPr>
            <a:r>
              <a:rPr lang="ru-RU" dirty="0" smtClean="0"/>
              <a:t>О чём же думал он вчера, </a:t>
            </a:r>
          </a:p>
          <a:p>
            <a:pPr marL="0" indent="0" algn="just">
              <a:buNone/>
            </a:pPr>
            <a:r>
              <a:rPr lang="ru-RU" dirty="0" smtClean="0"/>
              <a:t>Когда 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> с утра?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8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задания</a:t>
            </a:r>
            <a:br>
              <a:rPr lang="ru-RU" dirty="0" smtClean="0"/>
            </a:br>
            <a:r>
              <a:rPr lang="ru-RU" sz="2700" dirty="0"/>
              <a:t>З</a:t>
            </a:r>
            <a:r>
              <a:rPr lang="ru-RU" sz="2700" dirty="0" smtClean="0"/>
              <a:t>акончите стихотворение фразеологическим оборотом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14800" cy="511256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Дружнее этих двух ребят</a:t>
            </a:r>
          </a:p>
          <a:p>
            <a:pPr marL="0" indent="0">
              <a:buNone/>
            </a:pPr>
            <a:r>
              <a:rPr lang="ru-RU" dirty="0"/>
              <a:t>На свете не найдёшь.</a:t>
            </a:r>
          </a:p>
          <a:p>
            <a:pPr marL="0" indent="0">
              <a:buNone/>
            </a:pPr>
            <a:r>
              <a:rPr lang="ru-RU" dirty="0"/>
              <a:t>О них обычно говорят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Водой не разольёшь.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Товарищ твой просит украдкой</a:t>
            </a:r>
          </a:p>
          <a:p>
            <a:pPr marL="0" indent="0">
              <a:buNone/>
            </a:pPr>
            <a:r>
              <a:rPr lang="ru-RU" dirty="0"/>
              <a:t>Ответы списать из тетрадки.</a:t>
            </a:r>
          </a:p>
          <a:p>
            <a:pPr marL="0" indent="0">
              <a:buNone/>
            </a:pPr>
            <a:r>
              <a:rPr lang="ru-RU" dirty="0"/>
              <a:t>Не надо! Ведь этим ты </a:t>
            </a:r>
            <a:r>
              <a:rPr lang="ru-RU" dirty="0" smtClean="0"/>
              <a:t>другу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Окажешь медвежью услугу.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970784" cy="511256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Глеб у доски</a:t>
            </a:r>
          </a:p>
          <a:p>
            <a:pPr marL="0" indent="0">
              <a:buNone/>
            </a:pPr>
            <a:r>
              <a:rPr lang="ru-RU" dirty="0" smtClean="0"/>
              <a:t>Краснеет до</a:t>
            </a:r>
          </a:p>
          <a:p>
            <a:pPr marL="0" indent="0">
              <a:buNone/>
            </a:pPr>
            <a:r>
              <a:rPr lang="ru-RU" dirty="0" smtClean="0"/>
              <a:t>Он в этот час, как говорится,</a:t>
            </a:r>
          </a:p>
          <a:p>
            <a:pPr marL="0" indent="0">
              <a:buNone/>
            </a:pPr>
            <a:r>
              <a:rPr lang="ru-RU" dirty="0" smtClean="0"/>
              <a:t>Готов</a:t>
            </a:r>
          </a:p>
          <a:p>
            <a:pPr marL="0" indent="0">
              <a:buNone/>
            </a:pPr>
            <a:r>
              <a:rPr lang="ru-RU" dirty="0" smtClean="0"/>
              <a:t>О чём же думал он вчера, </a:t>
            </a:r>
          </a:p>
          <a:p>
            <a:pPr marL="0" indent="0" algn="just">
              <a:buNone/>
            </a:pPr>
            <a:r>
              <a:rPr lang="ru-RU" dirty="0" smtClean="0"/>
              <a:t>Когда                          с утра?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412776"/>
            <a:ext cx="299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повесил нос,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1916832"/>
            <a:ext cx="299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корней волос.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32849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сквозь землю провалиться.</a:t>
            </a:r>
            <a:r>
              <a:rPr lang="ru-RU" sz="2000" dirty="0" smtClean="0"/>
              <a:t>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2210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баклуши бил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8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Творческие задания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Найдите слова по его описанию:</a:t>
            </a:r>
          </a:p>
          <a:p>
            <a:r>
              <a:rPr lang="ru-RU" sz="2800" dirty="0" smtClean="0"/>
              <a:t>Обманчивая надежда - </a:t>
            </a:r>
          </a:p>
          <a:p>
            <a:r>
              <a:rPr lang="ru-RU" sz="2800" dirty="0" smtClean="0"/>
              <a:t>Систематизированное собрание каких-либо предметов – </a:t>
            </a:r>
          </a:p>
          <a:p>
            <a:r>
              <a:rPr lang="ru-RU" sz="2800" dirty="0" smtClean="0"/>
              <a:t>Больничный лист – </a:t>
            </a:r>
          </a:p>
          <a:p>
            <a:r>
              <a:rPr lang="ru-RU" sz="2800" dirty="0" smtClean="0"/>
              <a:t>Асфальтированная дорога – </a:t>
            </a:r>
          </a:p>
          <a:p>
            <a:r>
              <a:rPr lang="ru-RU" sz="2800" dirty="0" smtClean="0"/>
              <a:t>Специальность – </a:t>
            </a:r>
          </a:p>
          <a:p>
            <a:r>
              <a:rPr lang="ru-RU" sz="2800" dirty="0" smtClean="0"/>
              <a:t>Скорый поезд – </a:t>
            </a:r>
          </a:p>
          <a:p>
            <a:r>
              <a:rPr lang="ru-RU" sz="2800" dirty="0" smtClean="0"/>
              <a:t>Обучение животных – </a:t>
            </a:r>
          </a:p>
          <a:p>
            <a:r>
              <a:rPr lang="ru-RU" sz="2800" dirty="0" smtClean="0"/>
              <a:t>Рисунок, поясняющий текст – </a:t>
            </a:r>
          </a:p>
          <a:p>
            <a:r>
              <a:rPr lang="ru-RU" sz="2800" dirty="0" smtClean="0"/>
              <a:t>Люди умственного труда - 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1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Речевая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94928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i="1" dirty="0" smtClean="0"/>
              <a:t>Встретил я одного приятеля. Давно не виделся с ним!..</a:t>
            </a:r>
            <a:endParaRPr lang="ru-RU" sz="2800" i="1" dirty="0"/>
          </a:p>
          <a:p>
            <a:pPr marL="0" indent="0">
              <a:buNone/>
            </a:pPr>
            <a:r>
              <a:rPr lang="ru-RU" sz="2800" i="1" dirty="0" smtClean="0"/>
              <a:t> -  Как живёшь? – спрашиваю.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Нормально, - отвечает.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А с учёбой как?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Нормально.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Ты, говорят, болел… Теперь - всё в порядке?</a:t>
            </a:r>
          </a:p>
          <a:p>
            <a:pPr marL="0" indent="0">
              <a:buNone/>
            </a:pPr>
            <a:r>
              <a:rPr lang="ru-RU" sz="2800" i="1" dirty="0" smtClean="0"/>
              <a:t> - Нормально.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Хорошо, значит?</a:t>
            </a:r>
          </a:p>
          <a:p>
            <a:pPr marL="0" indent="0">
              <a:buNone/>
            </a:pPr>
            <a:r>
              <a:rPr lang="ru-RU" sz="2800" i="1" dirty="0" smtClean="0"/>
              <a:t> - Ну, я же говорю – нормально.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Странно ты говоришь…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Почему? Нормально.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Ты считаешь – нормально?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- Нормально.</a:t>
            </a:r>
          </a:p>
          <a:p>
            <a:pPr marL="0" indent="0">
              <a:buNone/>
            </a:pPr>
            <a:r>
              <a:rPr lang="ru-RU" sz="2800" i="1" dirty="0" smtClean="0"/>
              <a:t>«Да-а, - грустно подумал я, простившись с приятелем. – Странно… А ведь когда-то был вполне нормальный человек!»</a:t>
            </a:r>
          </a:p>
          <a:p>
            <a:pPr marL="0" indent="0">
              <a:buNone/>
            </a:pP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ша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70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Шарада-табличка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8988371"/>
              </p:ext>
            </p:extLst>
          </p:nvPr>
        </p:nvGraphicFramePr>
        <p:xfrm>
          <a:off x="457200" y="1385273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1-я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часть слова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2-я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часть слова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3-я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часть слова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Слово-подсказка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Слово - ответ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Грамматичес</a:t>
                      </a:r>
                      <a:r>
                        <a:rPr lang="ru-RU" dirty="0" smtClean="0"/>
                        <a:t>-кий признак части речи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     род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Суффикс </a:t>
                      </a:r>
                      <a:r>
                        <a:rPr lang="ru-RU" dirty="0" err="1" smtClean="0"/>
                        <a:t>существитель-ного</a:t>
                      </a:r>
                      <a:r>
                        <a:rPr lang="ru-RU" dirty="0" smtClean="0"/>
                        <a:t> или прилагательного, в котором пишется одно </a:t>
                      </a:r>
                      <a:r>
                        <a:rPr lang="ru-RU" b="1" dirty="0" smtClean="0"/>
                        <a:t>Н   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-ин-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 </a:t>
                      </a:r>
                      <a:r>
                        <a:rPr lang="ru-RU" dirty="0" err="1" smtClean="0"/>
                        <a:t>существитель-ного</a:t>
                      </a:r>
                      <a:r>
                        <a:rPr lang="ru-RU" dirty="0" smtClean="0"/>
                        <a:t> 1 склоне-</a:t>
                      </a:r>
                      <a:r>
                        <a:rPr lang="ru-RU" dirty="0" err="1" smtClean="0"/>
                        <a:t>ния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</a:t>
                      </a:r>
                      <a:r>
                        <a:rPr lang="ru-RU" dirty="0" err="1" smtClean="0"/>
                        <a:t>существитель-ное</a:t>
                      </a:r>
                      <a:r>
                        <a:rPr lang="ru-RU" dirty="0" smtClean="0"/>
                        <a:t> ж. р., си-</a:t>
                      </a:r>
                      <a:r>
                        <a:rPr lang="ru-RU" dirty="0" err="1" smtClean="0"/>
                        <a:t>ноним</a:t>
                      </a:r>
                      <a:r>
                        <a:rPr lang="ru-RU" dirty="0" smtClean="0"/>
                        <a:t> сущ. </a:t>
                      </a:r>
                      <a:r>
                        <a:rPr lang="ru-RU" i="1" dirty="0" smtClean="0"/>
                        <a:t>Отечество</a:t>
                      </a:r>
                    </a:p>
                    <a:p>
                      <a:endParaRPr lang="ru-RU" i="1" dirty="0" smtClean="0"/>
                    </a:p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    Родина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234539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существитель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ср. рода, обозначает движение в танце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Первый слог от наречия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Указательное местоимение ж. р.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Ж. р., 1-го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с тем же корнем, что в глаголе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пашут,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 с чередующим-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согласным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ru-RU" dirty="0" smtClean="0"/>
              <a:t>Шарада-табличка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3454942"/>
              </p:ext>
            </p:extLst>
          </p:nvPr>
        </p:nvGraphicFramePr>
        <p:xfrm>
          <a:off x="179515" y="980728"/>
          <a:ext cx="8964485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897"/>
                <a:gridCol w="1792897"/>
                <a:gridCol w="1792897"/>
                <a:gridCol w="1792897"/>
                <a:gridCol w="17928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1-я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часть слова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2-я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часть слова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3-я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часть слова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Слово-подсказка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Слово - ответ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Грамматичес</a:t>
                      </a:r>
                      <a:r>
                        <a:rPr lang="ru-RU" sz="2000" dirty="0" smtClean="0"/>
                        <a:t>-кий признак части речи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      род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Суффикс </a:t>
                      </a:r>
                      <a:r>
                        <a:rPr lang="ru-RU" sz="2000" dirty="0" err="1" smtClean="0"/>
                        <a:t>существитель-ного</a:t>
                      </a:r>
                      <a:r>
                        <a:rPr lang="ru-RU" sz="2000" dirty="0" smtClean="0"/>
                        <a:t> или прилагательного, в котором пишется одно </a:t>
                      </a:r>
                      <a:r>
                        <a:rPr lang="ru-RU" sz="2000" b="1" dirty="0" smtClean="0"/>
                        <a:t>Н         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-ин-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Окончание </a:t>
                      </a:r>
                      <a:r>
                        <a:rPr lang="ru-RU" sz="2000" dirty="0" err="1" smtClean="0"/>
                        <a:t>существитель-ного</a:t>
                      </a:r>
                      <a:r>
                        <a:rPr lang="ru-RU" sz="2000" dirty="0" smtClean="0"/>
                        <a:t> 1 склоне-</a:t>
                      </a:r>
                      <a:r>
                        <a:rPr lang="ru-RU" sz="2000" dirty="0" err="1" smtClean="0"/>
                        <a:t>ния</a:t>
                      </a:r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          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-а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</a:t>
                      </a:r>
                      <a:r>
                        <a:rPr lang="ru-RU" sz="2000" dirty="0" err="1" smtClean="0"/>
                        <a:t>существитель-ное</a:t>
                      </a:r>
                      <a:r>
                        <a:rPr lang="ru-RU" sz="2000" dirty="0" smtClean="0"/>
                        <a:t> ж. р., си-</a:t>
                      </a:r>
                      <a:r>
                        <a:rPr lang="ru-RU" sz="2000" dirty="0" err="1" smtClean="0"/>
                        <a:t>ноним</a:t>
                      </a:r>
                      <a:r>
                        <a:rPr lang="ru-RU" sz="2000" dirty="0" smtClean="0"/>
                        <a:t> сущ. </a:t>
                      </a:r>
                      <a:r>
                        <a:rPr lang="ru-RU" sz="2000" i="1" dirty="0" smtClean="0"/>
                        <a:t>Отечество</a:t>
                      </a:r>
                    </a:p>
                    <a:p>
                      <a:endParaRPr lang="ru-RU" sz="2000" i="1" dirty="0" smtClean="0"/>
                    </a:p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</a:rPr>
                        <a:t>    Родина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Родина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существитель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ср. рода, обозначает движение в танце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Первый слог от наречия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Указательное местоимение ж. р.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Ж. р., 1-го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с тем же корнем, что в глаголе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пашут,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 с чередующим-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согласным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Шарада-табличка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7870857"/>
              </p:ext>
            </p:extLst>
          </p:nvPr>
        </p:nvGraphicFramePr>
        <p:xfrm>
          <a:off x="457200" y="1196752"/>
          <a:ext cx="8229600" cy="534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923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1-я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часть слова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2-я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часть слова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3-я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часть слова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Слово-подсказка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Слово - ответ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7604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Грамматичес</a:t>
                      </a:r>
                      <a:r>
                        <a:rPr lang="ru-RU" dirty="0" smtClean="0"/>
                        <a:t>-кий признак части речи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род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Суффикс </a:t>
                      </a:r>
                      <a:r>
                        <a:rPr lang="ru-RU" dirty="0" err="1" smtClean="0"/>
                        <a:t>существитель-ного</a:t>
                      </a:r>
                      <a:r>
                        <a:rPr lang="ru-RU" dirty="0" smtClean="0"/>
                        <a:t> или прилагательного, в котором пишется одно </a:t>
                      </a:r>
                      <a:r>
                        <a:rPr lang="ru-RU" b="1" dirty="0" smtClean="0"/>
                        <a:t>Н           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-ин-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 </a:t>
                      </a:r>
                      <a:r>
                        <a:rPr lang="ru-RU" dirty="0" err="1" smtClean="0"/>
                        <a:t>существитель-ного</a:t>
                      </a:r>
                      <a:r>
                        <a:rPr lang="ru-RU" dirty="0" smtClean="0"/>
                        <a:t> 1 склоне-</a:t>
                      </a:r>
                      <a:r>
                        <a:rPr lang="ru-RU" dirty="0" err="1" smtClean="0"/>
                        <a:t>ния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</a:t>
                      </a:r>
                      <a:r>
                        <a:rPr lang="ru-RU" dirty="0" err="1" smtClean="0"/>
                        <a:t>существитель-ное</a:t>
                      </a:r>
                      <a:r>
                        <a:rPr lang="ru-RU" dirty="0" smtClean="0"/>
                        <a:t> ж. р., си-</a:t>
                      </a:r>
                      <a:r>
                        <a:rPr lang="ru-RU" dirty="0" err="1" smtClean="0"/>
                        <a:t>ноним</a:t>
                      </a:r>
                      <a:r>
                        <a:rPr lang="ru-RU" dirty="0" smtClean="0"/>
                        <a:t> сущ. </a:t>
                      </a:r>
                      <a:r>
                        <a:rPr lang="ru-RU" i="1" dirty="0" smtClean="0"/>
                        <a:t>Отечество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Родина</a:t>
                      </a:r>
                      <a:endParaRPr lang="ru-RU" b="1" dirty="0"/>
                    </a:p>
                  </a:txBody>
                  <a:tcPr/>
                </a:tc>
              </a:tr>
              <a:tr h="247278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существитель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ср. рода, обозначает движение в танце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Первый слог от наречия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Указательное местоимение ж.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Ж. р., 1-го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с тем же корнем, что в глаголе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пашут,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 с чередующим-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согласным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Пахота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3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5396988"/>
              </p:ext>
            </p:extLst>
          </p:nvPr>
        </p:nvGraphicFramePr>
        <p:xfrm>
          <a:off x="107504" y="116632"/>
          <a:ext cx="9036496" cy="649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369"/>
                <a:gridCol w="1603031"/>
                <a:gridCol w="1656184"/>
                <a:gridCol w="2664296"/>
                <a:gridCol w="1115616"/>
              </a:tblGrid>
              <a:tr h="112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</a:rPr>
                        <a:t>1-я часть слова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</a:rPr>
                        <a:t>2-я часть слова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</a:rPr>
                        <a:t>3-я часть слова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Слово-подсказка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</a:rPr>
                        <a:t>Слово - ответ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</a:tr>
              <a:tr h="196930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Несклоняемое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существитель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ср. рода, обозначает движение в танце</a:t>
                      </a:r>
                      <a:endParaRPr lang="ru-RU" sz="2000" dirty="0" smtClean="0"/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Первый слог от наречия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</a:t>
                      </a:r>
                      <a:endParaRPr lang="ru-RU" sz="2000" dirty="0" smtClean="0"/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Указательное местоимение ж. р.</a:t>
                      </a:r>
                      <a:endParaRPr lang="ru-RU" sz="20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Существит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Ж. р.,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1-го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с тем же корнем, что в глаголе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пашут,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 с чередующимся согласным</a:t>
                      </a:r>
                      <a:endParaRPr lang="ru-RU" sz="2000" dirty="0" smtClean="0"/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Пахота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 </a:t>
                      </a:r>
                      <a:r>
                        <a:rPr lang="ru-RU" sz="2000" kern="1200" dirty="0" smtClean="0">
                          <a:effectLst/>
                        </a:rPr>
                        <a:t>Буква, которая стоит в алфавите после буквы </a:t>
                      </a:r>
                      <a:r>
                        <a:rPr lang="ru-RU" sz="2000" i="1" kern="1200" dirty="0" smtClean="0">
                          <a:effectLst/>
                        </a:rPr>
                        <a:t>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 </a:t>
                      </a:r>
                      <a:r>
                        <a:rPr lang="ru-RU" sz="2000" kern="1200" dirty="0" smtClean="0">
                          <a:effectLst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Существительное м. р., 2-го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скл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., синоним к слову </a:t>
                      </a:r>
                      <a:r>
                        <a:rPr lang="ru-RU" sz="2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вселенная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Мир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</a:tr>
              <a:tr h="1750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Предлог творительного падежа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Существительное ж. р., 1-го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скл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.,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 приставкой </a:t>
                      </a:r>
                      <a:r>
                        <a:rPr lang="ru-RU" sz="20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под- </a:t>
                      </a:r>
                      <a:r>
                        <a:rPr lang="ru-RU" sz="20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тем же корнем, что в сущ. </a:t>
                      </a:r>
                      <a:r>
                        <a:rPr lang="ru-RU" sz="20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ухо</a:t>
                      </a:r>
                      <a:r>
                        <a:rPr lang="ru-RU" sz="20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но с чередующим  согласным.</a:t>
                      </a:r>
                      <a:endParaRPr lang="ru-RU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Подушка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39" marR="50039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1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84976" cy="5576391"/>
        </p:xfrm>
        <a:graphic>
          <a:graphicData uri="http://schemas.openxmlformats.org/drawingml/2006/table">
            <a:tbl>
              <a:tblPr/>
              <a:tblGrid>
                <a:gridCol w="360040"/>
                <a:gridCol w="3024336"/>
                <a:gridCol w="5400600"/>
              </a:tblGrid>
              <a:tr h="1647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Этап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приемы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7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Разминка».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Начало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урока: введение, «разогрев»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учебной группы, включающий эмоциональную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 интеллектуальную разминку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«Отсроченная отгадка», «Погружение»,  «Эпиграф», «Толстый и тонкий вопросы» и т.д.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Контрольно-подготовительный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этап: опрос по предыдущим темам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«Лови ошибку», «Опрос-кроссворд», «Согласен – не согласен», «Повторение с расширением» и др.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6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учебной цели: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«вызов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», обеспечивающий интерес к поставленной цели, мобилизацию сил, знаний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«Цель и цели», «Вопросы к тексту», «Знаю/не знаю» и др.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0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Этап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«сотворчество»: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сведение воедино усилий всех участников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Деловые игры, «Театрализация», «Кластер», сочинение лингвистических сказок и миниатюр, отчёт о самостоятельно проделанной исследовательской, проектной или творческой работе и др.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Рефлексивный этап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: осмысление результатов работы, оценивание, участие в разработке домашнего задания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«Итоги» (общие, выборочные, экспертные), «Возврат к началу», «три уровня домашнего задания», «Эссе»,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Синквейн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», «Моё настроение в цвете», «Пословица – зеркало настроения» и др.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538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каждом этапе реализуются свои педагогические приёмы, позволяющие активизировать и соединять усилия субъектов учебной деятельности в процессе познания.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dd0fc32575c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826"/>
            <a:ext cx="2786062" cy="36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9784376">
            <a:off x="667742" y="2397988"/>
            <a:ext cx="7874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MMj02852460000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6987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4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C:\Users\Дом\Desktop\IMG_1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5199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C:\Users\Дом\Desktop\IMG_1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1352" cy="636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2" descr="C:\Users\Дом\Desktop\IMG_1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93785" cy="3212976"/>
          </a:xfrm>
          <a:prstGeom prst="rect">
            <a:avLst/>
          </a:prstGeom>
          <a:noFill/>
        </p:spPr>
      </p:pic>
      <p:pic>
        <p:nvPicPr>
          <p:cNvPr id="4" name="Picture 2" descr="C:\Users\Дом\Desktop\IMG_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0"/>
            <a:ext cx="4752528" cy="3500449"/>
          </a:xfrm>
          <a:prstGeom prst="rect">
            <a:avLst/>
          </a:prstGeom>
          <a:noFill/>
        </p:spPr>
      </p:pic>
      <p:pic>
        <p:nvPicPr>
          <p:cNvPr id="5122" name="Picture 2" descr="C:\Users\Дом\Desktop\IMG_1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77751"/>
            <a:ext cx="5040560" cy="378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Это упражнения, обязательно связанные с темой урока.</a:t>
            </a:r>
          </a:p>
          <a:p>
            <a:pPr marL="0" indent="0" algn="ctr">
              <a:buNone/>
            </a:pPr>
            <a:r>
              <a:rPr lang="ru-RU" b="1" dirty="0" smtClean="0"/>
              <a:t>Цель:</a:t>
            </a:r>
          </a:p>
          <a:p>
            <a:pPr marL="0" indent="0" algn="ctr">
              <a:buNone/>
            </a:pPr>
            <a:r>
              <a:rPr lang="ru-RU" dirty="0" smtClean="0"/>
              <a:t>Создать эмоциональный настрой на совместную учебную работу.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260648"/>
            <a:ext cx="72008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Начало урока </a:t>
            </a:r>
            <a:r>
              <a:rPr lang="ru-RU" dirty="0" smtClean="0"/>
              <a:t>«Разминка»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9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Приёмы «разогрева» </a:t>
            </a:r>
            <a:r>
              <a:rPr lang="ru-RU" sz="3600" dirty="0" smtClean="0"/>
              <a:t>учебной группы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Занимательные минутки.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Л</a:t>
            </a:r>
            <a:r>
              <a:rPr lang="ru-RU" dirty="0" smtClean="0"/>
              <a:t>ингвистические пазлы, задачки, сказки.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Творческие задания.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Шарады, кроссворды.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Игры («Конструктор», «Сыщики», «Шторм», «Ассоциации» и др.)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«Отсроченная отгадка».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Эпиграф.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Погружение и др.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4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Речевая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Как-то известному артисту МХАТа </a:t>
            </a:r>
          </a:p>
          <a:p>
            <a:pPr marL="0" indent="0">
              <a:buNone/>
            </a:pPr>
            <a:r>
              <a:rPr lang="ru-RU" dirty="0" smtClean="0"/>
              <a:t>Е. Евстигнееву показали письмо шести-</a:t>
            </a:r>
            <a:r>
              <a:rPr lang="ru-RU" dirty="0" err="1" smtClean="0"/>
              <a:t>классника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i="1" dirty="0" smtClean="0"/>
              <a:t>«Я мечтаю </a:t>
            </a:r>
            <a:r>
              <a:rPr lang="ru-RU" b="1" i="1" dirty="0" err="1" smtClean="0"/>
              <a:t>снимаца</a:t>
            </a:r>
            <a:r>
              <a:rPr lang="ru-RU" b="1" i="1" dirty="0" smtClean="0"/>
              <a:t> в кино в роле </a:t>
            </a:r>
            <a:r>
              <a:rPr lang="ru-RU" b="1" i="1" dirty="0" err="1" smtClean="0"/>
              <a:t>Штирлеца</a:t>
            </a:r>
            <a:r>
              <a:rPr lang="ru-RU" b="1" i="1" dirty="0" smtClean="0"/>
              <a:t> или </a:t>
            </a:r>
            <a:r>
              <a:rPr lang="ru-RU" b="1" i="1" dirty="0" err="1" smtClean="0"/>
              <a:t>Дортаняна</a:t>
            </a:r>
            <a:r>
              <a:rPr lang="ru-RU" b="1" i="1" dirty="0" smtClean="0"/>
              <a:t> как Михаил </a:t>
            </a:r>
            <a:r>
              <a:rPr lang="ru-RU" b="1" i="1" dirty="0" err="1" smtClean="0"/>
              <a:t>Баярский</a:t>
            </a:r>
            <a:r>
              <a:rPr lang="ru-RU" b="1" i="1" dirty="0" smtClean="0"/>
              <a:t>».</a:t>
            </a:r>
          </a:p>
          <a:p>
            <a:pPr>
              <a:buFontTx/>
              <a:buChar char="-"/>
            </a:pPr>
            <a:r>
              <a:rPr lang="ru-RU" dirty="0" smtClean="0"/>
              <a:t>Как вы думаете, он сможет стать хорошим артистом?</a:t>
            </a:r>
          </a:p>
          <a:p>
            <a:pPr>
              <a:buFontTx/>
              <a:buChar char="-"/>
            </a:pPr>
            <a:r>
              <a:rPr lang="ru-RU" dirty="0" smtClean="0"/>
              <a:t>На это письмо мне хочется ответить тоже письменно. (Евстигнеев берёт ручку и пишет: - </a:t>
            </a:r>
            <a:r>
              <a:rPr lang="ru-RU" i="1" dirty="0" err="1" smtClean="0"/>
              <a:t>Никада</a:t>
            </a:r>
            <a:r>
              <a:rPr lang="ru-RU" i="1" dirty="0" smtClean="0"/>
              <a:t>!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Почему так ответил Е. Евстигнеев?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Занимательная лингвистика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/>
              <a:t>Как превратить надоедливую </a:t>
            </a:r>
            <a:r>
              <a:rPr lang="ru-RU" i="1" dirty="0" smtClean="0"/>
              <a:t>мошкару </a:t>
            </a:r>
            <a:r>
              <a:rPr lang="ru-RU" dirty="0" smtClean="0"/>
              <a:t>в полевой цветок?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Переставить буквы: </a:t>
            </a:r>
            <a:r>
              <a:rPr lang="ru-RU" sz="2800" i="1" dirty="0" smtClean="0">
                <a:solidFill>
                  <a:srgbClr val="C00000"/>
                </a:solidFill>
              </a:rPr>
              <a:t>мошкара - ромашка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Когда прозвучал приказ «По машинам!», я вспомнил, о чём просили меня родители, нашёл их в толпе провожающих и сделал это. Что именно?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Родители попросили: «Помаши нам!» Это явление </a:t>
            </a:r>
            <a:r>
              <a:rPr lang="ru-RU" sz="2800" dirty="0" err="1" smtClean="0">
                <a:solidFill>
                  <a:srgbClr val="C00000"/>
                </a:solidFill>
              </a:rPr>
              <a:t>омофонии</a:t>
            </a:r>
            <a:r>
              <a:rPr lang="ru-RU" sz="2800" dirty="0" smtClean="0">
                <a:solidFill>
                  <a:srgbClr val="C00000"/>
                </a:solidFill>
              </a:rPr>
              <a:t>, одинакового звучания разных слов.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1257</Words>
  <Application>Microsoft Office PowerPoint</Application>
  <PresentationFormat>Экран (4:3)</PresentationFormat>
  <Paragraphs>234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Приёмы технологии встречных усилий для активизации учебно-познавательной деятельности «Разминка»</vt:lpstr>
      <vt:lpstr>Слайд 2</vt:lpstr>
      <vt:lpstr>Слайд 3</vt:lpstr>
      <vt:lpstr>Слайд 4</vt:lpstr>
      <vt:lpstr>Слайд 5</vt:lpstr>
      <vt:lpstr>Начало урока «Разминка»</vt:lpstr>
      <vt:lpstr>Приёмы «разогрева» учебной группы</vt:lpstr>
      <vt:lpstr>Речевая ситуация</vt:lpstr>
      <vt:lpstr>Занимательная лингвистика</vt:lpstr>
      <vt:lpstr>Лингвистические пазлы 1 ступень</vt:lpstr>
      <vt:lpstr>Творческие задания Закончите стихотворение фразеологическим оборотом</vt:lpstr>
      <vt:lpstr>Творческие задания Закончите стихотворение фразеологическим оборотом</vt:lpstr>
      <vt:lpstr>Творческие задания</vt:lpstr>
      <vt:lpstr>Речевая ситуация</vt:lpstr>
      <vt:lpstr>Слайд 15</vt:lpstr>
      <vt:lpstr>Шарада-табличка</vt:lpstr>
      <vt:lpstr>Шарада-табличка</vt:lpstr>
      <vt:lpstr>Шарада-табличка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Приёмы технологии встречных усилий  «Разминка»</dc:title>
  <dc:creator>Дом</dc:creator>
  <cp:lastModifiedBy>Дом</cp:lastModifiedBy>
  <cp:revision>85</cp:revision>
  <dcterms:created xsi:type="dcterms:W3CDTF">2012-11-27T17:43:22Z</dcterms:created>
  <dcterms:modified xsi:type="dcterms:W3CDTF">2016-04-10T09:20:35Z</dcterms:modified>
</cp:coreProperties>
</file>