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5" r:id="rId4"/>
    <p:sldId id="266" r:id="rId5"/>
    <p:sldId id="257" r:id="rId6"/>
    <p:sldId id="260" r:id="rId7"/>
    <p:sldId id="271" r:id="rId8"/>
    <p:sldId id="270" r:id="rId9"/>
    <p:sldId id="262" r:id="rId10"/>
    <p:sldId id="263" r:id="rId11"/>
    <p:sldId id="261" r:id="rId12"/>
    <p:sldId id="267" r:id="rId13"/>
    <p:sldId id="264" r:id="rId14"/>
    <p:sldId id="272" r:id="rId15"/>
    <p:sldId id="268" r:id="rId16"/>
    <p:sldId id="269" r:id="rId17"/>
  </p:sldIdLst>
  <p:sldSz cx="9144000" cy="6858000" type="screen4x3"/>
  <p:notesSz cx="6858000" cy="9945688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404"/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7011-C4F6-41DF-B3CE-F3432E995DD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4FB-FAA5-4FFA-9610-FA56D44F6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7011-C4F6-41DF-B3CE-F3432E995DD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4FB-FAA5-4FFA-9610-FA56D44F6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7011-C4F6-41DF-B3CE-F3432E995DD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4FB-FAA5-4FFA-9610-FA56D44F6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7011-C4F6-41DF-B3CE-F3432E995DD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4FB-FAA5-4FFA-9610-FA56D44F6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7011-C4F6-41DF-B3CE-F3432E995DD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4FB-FAA5-4FFA-9610-FA56D44F6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7011-C4F6-41DF-B3CE-F3432E995DD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4FB-FAA5-4FFA-9610-FA56D44F6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7011-C4F6-41DF-B3CE-F3432E995DD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4FB-FAA5-4FFA-9610-FA56D44F6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7011-C4F6-41DF-B3CE-F3432E995DD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4FB-FAA5-4FFA-9610-FA56D44F6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7011-C4F6-41DF-B3CE-F3432E995DD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4FB-FAA5-4FFA-9610-FA56D44F6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7011-C4F6-41DF-B3CE-F3432E995DD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4FB-FAA5-4FFA-9610-FA56D44F6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7011-C4F6-41DF-B3CE-F3432E995DD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3144FB-FAA5-4FFA-9610-FA56D44F6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9E7011-C4F6-41DF-B3CE-F3432E995DD6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3144FB-FAA5-4FFA-9610-FA56D44F616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851648" cy="21288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Конструирование </a:t>
            </a:r>
            <a:r>
              <a:rPr lang="ru-RU" dirty="0" smtClean="0"/>
              <a:t>и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000504"/>
            <a:ext cx="3639854" cy="200026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Педагог технологии</a:t>
            </a:r>
            <a:endParaRPr lang="ru-RU" sz="2000" dirty="0" smtClean="0"/>
          </a:p>
          <a:p>
            <a:r>
              <a:rPr lang="ru-RU" sz="2000" dirty="0" smtClean="0"/>
              <a:t> Потапова Н.В.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15303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7356" y="1000108"/>
            <a:ext cx="6572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Гимназия №227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Фрунзенского района Санкт-Петербурга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6000768"/>
            <a:ext cx="10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       2019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634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   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Повернулась к грядке боком,</a:t>
            </a:r>
            <a:br>
              <a:rPr lang="ru-RU" dirty="0" smtClean="0"/>
            </a:br>
            <a:r>
              <a:rPr lang="ru-RU" dirty="0" smtClean="0"/>
              <a:t>Налилась вся красным соком.</a:t>
            </a:r>
            <a:br>
              <a:rPr lang="ru-RU" dirty="0" smtClean="0"/>
            </a:br>
            <a:r>
              <a:rPr lang="ru-RU" dirty="0" smtClean="0"/>
              <a:t>Ей сестрица земляника.</a:t>
            </a:r>
            <a:br>
              <a:rPr lang="ru-RU" dirty="0" smtClean="0"/>
            </a:br>
            <a:r>
              <a:rPr lang="ru-RU" dirty="0" smtClean="0"/>
              <a:t>Что за ягодка?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Клубника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5" name="Picture 3" descr="J:\моделирование\5a835ea753c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286124"/>
            <a:ext cx="5238696" cy="3081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Инструменты и материалы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Клей</a:t>
            </a:r>
          </a:p>
          <a:p>
            <a:r>
              <a:rPr lang="ru-RU" dirty="0" smtClean="0"/>
              <a:t>Фломастеры</a:t>
            </a:r>
          </a:p>
          <a:p>
            <a:r>
              <a:rPr lang="ru-RU" dirty="0" smtClean="0"/>
              <a:t>Развёртка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sz="4800" dirty="0" smtClean="0">
                <a:solidFill>
                  <a:schemeClr val="tx2"/>
                </a:solidFill>
              </a:rPr>
              <a:t>Динамическая пауза</a:t>
            </a:r>
          </a:p>
          <a:p>
            <a:pPr algn="ctr"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dirty="0" smtClean="0"/>
              <a:t>   Этой крохотной девчушке (приседают на корточки)</a:t>
            </a:r>
            <a:br>
              <a:rPr lang="ru-RU" dirty="0" smtClean="0"/>
            </a:br>
            <a:r>
              <a:rPr lang="ru-RU" dirty="0" smtClean="0"/>
              <a:t>Жить не скучно на опушке</a:t>
            </a:r>
            <a:br>
              <a:rPr lang="ru-RU" dirty="0" smtClean="0"/>
            </a:br>
            <a:r>
              <a:rPr lang="ru-RU" dirty="0" smtClean="0"/>
              <a:t>С паучками и жучками, (тихо бегут)</a:t>
            </a:r>
            <a:br>
              <a:rPr lang="ru-RU" dirty="0" smtClean="0"/>
            </a:br>
            <a:r>
              <a:rPr lang="ru-RU" dirty="0" smtClean="0"/>
              <a:t>Земляными червячками,</a:t>
            </a:r>
            <a:br>
              <a:rPr lang="ru-RU" dirty="0" smtClean="0"/>
            </a:br>
            <a:r>
              <a:rPr lang="ru-RU" dirty="0" smtClean="0"/>
              <a:t>А порою за травой (останавливаются, поднимают руки вверх)</a:t>
            </a:r>
            <a:br>
              <a:rPr lang="ru-RU" dirty="0" smtClean="0"/>
            </a:br>
            <a:r>
              <a:rPr lang="ru-RU" dirty="0" smtClean="0"/>
              <a:t>С милой матушкой-землей.</a:t>
            </a:r>
            <a:br>
              <a:rPr lang="ru-RU" dirty="0" smtClean="0"/>
            </a:br>
            <a:r>
              <a:rPr lang="ru-RU" dirty="0" smtClean="0"/>
              <a:t>Можно здесь уединиться (приседают)</a:t>
            </a:r>
            <a:br>
              <a:rPr lang="ru-RU" dirty="0" smtClean="0"/>
            </a:br>
            <a:r>
              <a:rPr lang="ru-RU" dirty="0" smtClean="0"/>
              <a:t>И секретами делится. (шепчутся друг с другом)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моделирование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31510"/>
            <a:ext cx="6858048" cy="51808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1802" y="714356"/>
            <a:ext cx="2509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Развертка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Последовательность выполнения модели клубники: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lnSpc>
                <a:spcPct val="200000"/>
              </a:lnSpc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-Раскрасить развертку и чашелистник.</a:t>
            </a:r>
          </a:p>
          <a:p>
            <a:pPr lvl="0">
              <a:lnSpc>
                <a:spcPct val="200000"/>
              </a:lnSpc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-Согнуть по линиям развертку</a:t>
            </a:r>
          </a:p>
          <a:p>
            <a:pPr lvl="0">
              <a:lnSpc>
                <a:spcPct val="200000"/>
              </a:lnSpc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-Склеить развертку с помощью клапана</a:t>
            </a:r>
          </a:p>
          <a:p>
            <a:pPr lvl="0">
              <a:lnSpc>
                <a:spcPct val="200000"/>
              </a:lnSpc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-Поочередно склеить лепестки друг с другом</a:t>
            </a:r>
          </a:p>
          <a:p>
            <a:pPr lvl="0">
              <a:lnSpc>
                <a:spcPct val="200000"/>
              </a:lnSpc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-Придать форму листочкам чашелистника</a:t>
            </a:r>
          </a:p>
          <a:p>
            <a:pPr lvl="0">
              <a:lnSpc>
                <a:spcPct val="200000"/>
              </a:lnSpc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-Приклеить чашелистник к ягодке.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643182"/>
            <a:ext cx="2928926" cy="390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496"/>
            <a:ext cx="2786082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66"/>
            <a:ext cx="39052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57166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/>
          <a:lstStyle/>
          <a:p>
            <a:r>
              <a:rPr lang="ru-RU" dirty="0" smtClean="0"/>
              <a:t>         Собираем урожай!</a:t>
            </a:r>
            <a:endParaRPr lang="ru-RU" dirty="0"/>
          </a:p>
        </p:txBody>
      </p:sp>
      <p:pic>
        <p:nvPicPr>
          <p:cNvPr id="25603" name="Picture 3" descr="J:\моделирование\klubnika-korzina-yagody-2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657593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68" y="1928802"/>
            <a:ext cx="4572032" cy="500058"/>
          </a:xfrm>
        </p:spPr>
        <p:txBody>
          <a:bodyPr>
            <a:normAutofit fontScale="90000"/>
          </a:bodyPr>
          <a:lstStyle/>
          <a:p>
            <a:r>
              <a:rPr lang="ru-RU" alt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-</a:t>
            </a:r>
            <a:r>
              <a:rPr lang="ru-RU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 разработка конструкции изделия.</a:t>
            </a:r>
            <a:endParaRPr lang="ru-RU" alt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142845" y="642918"/>
            <a:ext cx="3000395" cy="1960560"/>
            <a:chOff x="1632" y="1248"/>
            <a:chExt cx="2682" cy="2286"/>
          </a:xfrm>
        </p:grpSpPr>
        <p:sp>
          <p:nvSpPr>
            <p:cNvPr id="17419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598 w 21600"/>
                <a:gd name="T1" fmla="*/ 0 h 21600"/>
                <a:gd name="T2" fmla="*/ 1195 w 21600"/>
                <a:gd name="T3" fmla="*/ 524 h 21600"/>
                <a:gd name="T4" fmla="*/ 598 w 21600"/>
                <a:gd name="T5" fmla="*/ 1048 h 21600"/>
                <a:gd name="T6" fmla="*/ 0 w 21600"/>
                <a:gd name="T7" fmla="*/ 5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7420" name="AutoShape 6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715 w 21600"/>
                <a:gd name="T1" fmla="*/ 0 h 21600"/>
                <a:gd name="T2" fmla="*/ 1429 w 21600"/>
                <a:gd name="T3" fmla="*/ 627 h 21600"/>
                <a:gd name="T4" fmla="*/ 715 w 21600"/>
                <a:gd name="T5" fmla="*/ 1253 h 21600"/>
                <a:gd name="T6" fmla="*/ 0 w 21600"/>
                <a:gd name="T7" fmla="*/ 6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7421" name="AutoShape 7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794 w 21600"/>
                <a:gd name="T1" fmla="*/ 0 h 21600"/>
                <a:gd name="T2" fmla="*/ 1588 w 21600"/>
                <a:gd name="T3" fmla="*/ 696 h 21600"/>
                <a:gd name="T4" fmla="*/ 794 w 21600"/>
                <a:gd name="T5" fmla="*/ 1392 h 21600"/>
                <a:gd name="T6" fmla="*/ 0 w 21600"/>
                <a:gd name="T7" fmla="*/ 69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39750" y="2708275"/>
            <a:ext cx="5184775" cy="3762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/>
              <a:t>ЗРИТЕЛЬНОЕ ПРЕДСТАВЛЕНИЕ ИЗДЕЛИЙ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39750" y="3284538"/>
            <a:ext cx="7993063" cy="37623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/>
              <a:t>СОСТАВЛЕНИЕ ЭСКИЗОВ, ТЕХНИЧЕСКИХ РИСУНКОВ, ЧЕРТЕЖЕЙ 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39750" y="3933825"/>
            <a:ext cx="4895850" cy="376238"/>
          </a:xfrm>
          <a:prstGeom prst="rect">
            <a:avLst/>
          </a:prstGeom>
          <a:solidFill>
            <a:srgbClr val="FFCC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/>
              <a:t>ПОДБОР НЕОБХОДИМОГО МАТЕРИАЛА 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39750" y="4508500"/>
            <a:ext cx="4895850" cy="376238"/>
          </a:xfrm>
          <a:prstGeom prst="rect">
            <a:avLst/>
          </a:prstGeom>
          <a:solidFill>
            <a:srgbClr val="FFCCCC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/>
              <a:t>ИЗГОТОВЛЕНИЕ ОПЫТНОГО ОБРАЗЦА 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39750" y="5084763"/>
            <a:ext cx="6769100" cy="376237"/>
          </a:xfrm>
          <a:prstGeom prst="rect">
            <a:avLst/>
          </a:prstGeom>
          <a:solidFill>
            <a:srgbClr val="FF99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/>
              <a:t>ИСПЫТАНИЕ НА ПРОЧНОСТЬ И РАБОТОСПОСОБНОСТЬ 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39750" y="5734050"/>
            <a:ext cx="3671888" cy="376238"/>
          </a:xfrm>
          <a:prstGeom prst="rect">
            <a:avLst/>
          </a:prstGeom>
          <a:solidFill>
            <a:srgbClr val="9999FF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/>
              <a:t>УСТРАНЕНИЕ НЕДОСТАТКОВ </a:t>
            </a:r>
          </a:p>
        </p:txBody>
      </p:sp>
    </p:spTree>
    <p:extLst>
      <p:ext uri="{BB962C8B-B14F-4D97-AF65-F5344CB8AC3E}">
        <p14:creationId xmlns="" xmlns:p14="http://schemas.microsoft.com/office/powerpoint/2010/main" val="3782903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моделирование\0__Mercedes-Benz-Design-19__1280_8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6453190" cy="42903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642918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заводе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BMW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будущие модели машин конструируют из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пластилина и затем окрашивают краской.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J:\моделирование\2011_12_06_Mun_BMW_1-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22" y="714356"/>
            <a:ext cx="6300774" cy="704104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b="1" dirty="0" smtClean="0"/>
              <a:t>Моделирование</a:t>
            </a:r>
            <a:r>
              <a:rPr lang="ru-RU" altLang="ru-RU" dirty="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02"/>
            <a:ext cx="8329642" cy="419736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Один из приёмов конструирования</a:t>
            </a:r>
            <a:r>
              <a:rPr lang="ru-RU" altLang="ru-RU" sz="3600" dirty="0" smtClean="0"/>
              <a:t>. </a:t>
            </a:r>
          </a:p>
          <a:p>
            <a:pPr marL="0" indent="0" eaLnBrk="1" hangingPunct="1">
              <a:buFontTx/>
              <a:buNone/>
            </a:pPr>
            <a:r>
              <a:rPr lang="ru-RU" altLang="ru-RU" sz="3600" b="1" dirty="0" smtClean="0">
                <a:solidFill>
                  <a:schemeClr val="bg2">
                    <a:lumMod val="75000"/>
                  </a:schemeClr>
                </a:solidFill>
              </a:rPr>
              <a:t>Модель - уменьшенный или увеличенный образец изделия. </a:t>
            </a:r>
          </a:p>
          <a:p>
            <a:pPr marL="0" indent="0" eaLnBrk="1" hangingPunct="1">
              <a:buFontTx/>
              <a:buNone/>
            </a:pPr>
            <a: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</a:rPr>
              <a:t>Модели, как и настоящие изделия, изготавливают по эскизам, техническим рисункам и чертежам.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0723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Модель из дерева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J:\f63638672132e5a356435947bbe6df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230236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444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Модели из бумаги</a:t>
            </a:r>
            <a:endParaRPr lang="ru-RU" dirty="0"/>
          </a:p>
        </p:txBody>
      </p:sp>
      <p:pic>
        <p:nvPicPr>
          <p:cNvPr id="4" name="Picture 3" descr="J:\моделирование\64e46c7a58d96de4997308208bcee770--diy-organizer-printable-templat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286412" cy="4968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Модели из ткани</a:t>
            </a:r>
            <a:endParaRPr lang="ru-RU" dirty="0"/>
          </a:p>
        </p:txBody>
      </p:sp>
      <p:pic>
        <p:nvPicPr>
          <p:cNvPr id="4" name="Picture 4" descr="J:\коллаж\large_416440_f2LoBO0SDNjptJxY4RMSFOCt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408489" cy="4580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sz="5300" dirty="0" smtClean="0"/>
              <a:t>Загадка</a:t>
            </a:r>
            <a:endParaRPr lang="ru-RU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Повернулась к грядке боком,</a:t>
            </a:r>
            <a:br>
              <a:rPr lang="ru-RU" dirty="0" smtClean="0"/>
            </a:br>
            <a:r>
              <a:rPr lang="ru-RU" dirty="0" smtClean="0"/>
              <a:t>Налилась вся красным соком.</a:t>
            </a:r>
            <a:br>
              <a:rPr lang="ru-RU" dirty="0" smtClean="0"/>
            </a:br>
            <a:r>
              <a:rPr lang="ru-RU" dirty="0" smtClean="0"/>
              <a:t>Ей сестрица земляника.</a:t>
            </a:r>
            <a:br>
              <a:rPr lang="ru-RU" dirty="0" smtClean="0"/>
            </a:br>
            <a:r>
              <a:rPr lang="ru-RU" dirty="0" smtClean="0"/>
              <a:t>Что за ягодка?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RIGN[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179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Конструирование и моделирование</vt:lpstr>
      <vt:lpstr>Конструирование - это разработка конструкции изделия.</vt:lpstr>
      <vt:lpstr>Слайд 3</vt:lpstr>
      <vt:lpstr>Слайд 4</vt:lpstr>
      <vt:lpstr>Моделирование </vt:lpstr>
      <vt:lpstr>Модель из дерева</vt:lpstr>
      <vt:lpstr>Модели из бумаги</vt:lpstr>
      <vt:lpstr>Модели из ткани</vt:lpstr>
      <vt:lpstr>   Загадка</vt:lpstr>
      <vt:lpstr>   Загадка</vt:lpstr>
      <vt:lpstr>Инструменты и материалы</vt:lpstr>
      <vt:lpstr>Слайд 12</vt:lpstr>
      <vt:lpstr>Слайд 13</vt:lpstr>
      <vt:lpstr>Последовательность выполнения модели клубники:</vt:lpstr>
      <vt:lpstr>Слайд 15</vt:lpstr>
      <vt:lpstr>         Собираем урожай!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ГПД</dc:creator>
  <cp:lastModifiedBy>Наталья</cp:lastModifiedBy>
  <cp:revision>31</cp:revision>
  <cp:lastPrinted>2019-01-17T12:35:45Z</cp:lastPrinted>
  <dcterms:created xsi:type="dcterms:W3CDTF">2019-01-15T15:25:30Z</dcterms:created>
  <dcterms:modified xsi:type="dcterms:W3CDTF">2021-03-22T18:41:16Z</dcterms:modified>
</cp:coreProperties>
</file>