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6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E6DCAC">
                <a:alpha val="93000"/>
                <a:lumMod val="0"/>
                <a:lumOff val="100000"/>
              </a:srgbClr>
            </a:gs>
            <a:gs pos="0">
              <a:schemeClr val="bg1"/>
            </a:gs>
            <a:gs pos="18000">
              <a:srgbClr val="C7AC4C">
                <a:alpha val="76000"/>
                <a:lumMod val="73000"/>
                <a:lumOff val="27000"/>
              </a:srgbClr>
            </a:gs>
            <a:gs pos="54000">
              <a:srgbClr val="E6D78A">
                <a:alpha val="84000"/>
                <a:lumMod val="51000"/>
                <a:lumOff val="49000"/>
              </a:srgbClr>
            </a:gs>
            <a:gs pos="69000">
              <a:srgbClr val="C7AC4C">
                <a:alpha val="78000"/>
                <a:lumMod val="55000"/>
                <a:lumOff val="45000"/>
              </a:srgbClr>
            </a:gs>
            <a:gs pos="100000">
              <a:srgbClr val="E6DCAC">
                <a:alpha val="83000"/>
              </a:srgb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litefon.ru/pic/201211/1600x1200/elitefon.ru-68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14"/>
            <a:ext cx="9144000" cy="687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1484784"/>
            <a:ext cx="3960440" cy="1323439"/>
          </a:xfrm>
          <a:prstGeom prst="rect">
            <a:avLst/>
          </a:prstGeom>
          <a:gradFill flip="none" rotWithShape="1">
            <a:gsLst>
              <a:gs pos="34000">
                <a:srgbClr val="E6DCAC">
                  <a:alpha val="93000"/>
                  <a:lumMod val="0"/>
                  <a:lumOff val="100000"/>
                </a:srgbClr>
              </a:gs>
              <a:gs pos="0">
                <a:schemeClr val="bg1"/>
              </a:gs>
              <a:gs pos="18000">
                <a:srgbClr val="C7AC4C">
                  <a:alpha val="76000"/>
                </a:srgbClr>
              </a:gs>
              <a:gs pos="54000">
                <a:srgbClr val="E6D78A">
                  <a:alpha val="84000"/>
                </a:srgbClr>
              </a:gs>
              <a:gs pos="69000">
                <a:srgbClr val="C7AC4C">
                  <a:alpha val="78000"/>
                </a:srgbClr>
              </a:gs>
              <a:gs pos="100000">
                <a:srgbClr val="E6DCAC">
                  <a:alpha val="83000"/>
                </a:srgbClr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Segoe Print" pitchFamily="2" charset="0"/>
              </a:rPr>
              <a:t>Банкноты и </a:t>
            </a:r>
            <a:r>
              <a:rPr lang="ru-RU" sz="4000" dirty="0" smtClean="0">
                <a:latin typeface="Segoe Print" pitchFamily="2" charset="0"/>
              </a:rPr>
              <a:t>монеты </a:t>
            </a:r>
            <a:r>
              <a:rPr lang="ru-RU" sz="4000" dirty="0" smtClean="0">
                <a:latin typeface="Segoe Print" pitchFamily="2" charset="0"/>
              </a:rPr>
              <a:t>РФ</a:t>
            </a:r>
            <a:endParaRPr lang="ru-RU" sz="4000" dirty="0">
              <a:latin typeface="Segoe Prin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3861048"/>
            <a:ext cx="4680520" cy="1323439"/>
          </a:xfrm>
          <a:prstGeom prst="rect">
            <a:avLst/>
          </a:prstGeom>
          <a:gradFill flip="none" rotWithShape="1">
            <a:gsLst>
              <a:gs pos="34000">
                <a:srgbClr val="E6DCAC">
                  <a:alpha val="93000"/>
                  <a:lumMod val="0"/>
                  <a:lumOff val="100000"/>
                </a:srgbClr>
              </a:gs>
              <a:gs pos="0">
                <a:schemeClr val="bg1"/>
              </a:gs>
              <a:gs pos="18000">
                <a:srgbClr val="C7AC4C">
                  <a:alpha val="76000"/>
                </a:srgbClr>
              </a:gs>
              <a:gs pos="54000">
                <a:srgbClr val="E6D78A">
                  <a:alpha val="84000"/>
                </a:srgbClr>
              </a:gs>
              <a:gs pos="69000">
                <a:srgbClr val="C7AC4C">
                  <a:alpha val="78000"/>
                </a:srgbClr>
              </a:gs>
              <a:gs pos="100000">
                <a:srgbClr val="E6DCAC">
                  <a:alpha val="83000"/>
                </a:srgbClr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Segoe Print" pitchFamily="2" charset="0"/>
              </a:rPr>
              <a:t>Исполнитель:</a:t>
            </a:r>
          </a:p>
          <a:p>
            <a:r>
              <a:rPr lang="ru-RU" sz="2000" dirty="0" smtClean="0">
                <a:latin typeface="Segoe Print" pitchFamily="2" charset="0"/>
              </a:rPr>
              <a:t>Преподаватель ГАПОУ СО Кировградский техникум ПТС Шестернина М.С.</a:t>
            </a:r>
            <a:endParaRPr lang="ru-RU" sz="2000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524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оборотная стор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5072"/>
            <a:ext cx="842236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5" y="4293096"/>
            <a:ext cx="84223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Segoe Print" pitchFamily="2" charset="0"/>
              </a:rPr>
              <a:t>	Основное </a:t>
            </a:r>
            <a:r>
              <a:rPr lang="ru-RU" sz="2000" dirty="0">
                <a:latin typeface="Segoe Print" pitchFamily="2" charset="0"/>
              </a:rPr>
              <a:t>изображение оборотной стороны - здание Большого театра в Москве.</a:t>
            </a:r>
          </a:p>
        </p:txBody>
      </p:sp>
    </p:spTree>
    <p:extLst>
      <p:ext uri="{BB962C8B-B14F-4D97-AF65-F5344CB8AC3E}">
        <p14:creationId xmlns:p14="http://schemas.microsoft.com/office/powerpoint/2010/main" val="11011890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лицевая стор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01008"/>
            <a:ext cx="6592182" cy="283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188640"/>
            <a:ext cx="5645022" cy="241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8682" y="2873161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Segoe Print" pitchFamily="2" charset="0"/>
              </a:rPr>
              <a:t>Банкноты модификации 2004 </a:t>
            </a:r>
            <a:r>
              <a:rPr lang="ru-RU" dirty="0" smtClean="0">
                <a:latin typeface="Segoe Print" pitchFamily="2" charset="0"/>
              </a:rPr>
              <a:t>года</a:t>
            </a:r>
            <a:endParaRPr lang="ru-RU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6104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Segoe Print" pitchFamily="2" charset="0"/>
              </a:rPr>
              <a:t>Памятная банкнота Банка России образца 2014 года номиналом 100 рублей</a:t>
            </a:r>
          </a:p>
        </p:txBody>
      </p:sp>
      <p:pic>
        <p:nvPicPr>
          <p:cNvPr id="12290" name="Picture 2" descr="лицевая стор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2177813" cy="501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оборотная сторо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24744"/>
            <a:ext cx="2177814" cy="501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08104" y="1737895"/>
            <a:ext cx="31913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Segoe Print" pitchFamily="2" charset="0"/>
              </a:rPr>
              <a:t>	Основные </a:t>
            </a:r>
            <a:r>
              <a:rPr lang="ru-RU" sz="2000" dirty="0">
                <a:latin typeface="Segoe Print" pitchFamily="2" charset="0"/>
              </a:rPr>
              <a:t>изображения лицевой стороны – фигура сноубордиста, Олимпийские объекты прибрежного кластера в г. Сочи.</a:t>
            </a:r>
          </a:p>
          <a:p>
            <a:pPr algn="just"/>
            <a:r>
              <a:rPr lang="ru-RU" sz="2000" dirty="0">
                <a:latin typeface="Segoe Print" pitchFamily="2" charset="0"/>
              </a:rPr>
              <a:t>Основное изображение оборотной стороны – Олимпийский стадион "</a:t>
            </a:r>
            <a:r>
              <a:rPr lang="ru-RU" sz="2000" dirty="0" err="1">
                <a:latin typeface="Segoe Print" pitchFamily="2" charset="0"/>
              </a:rPr>
              <a:t>Фишт</a:t>
            </a:r>
            <a:r>
              <a:rPr lang="ru-RU" sz="2000" dirty="0">
                <a:latin typeface="Segoe Print" pitchFamily="2" charset="0"/>
              </a:rPr>
              <a:t>" в г. Сочи.</a:t>
            </a:r>
          </a:p>
        </p:txBody>
      </p:sp>
    </p:spTree>
    <p:extLst>
      <p:ext uri="{BB962C8B-B14F-4D97-AF65-F5344CB8AC3E}">
        <p14:creationId xmlns:p14="http://schemas.microsoft.com/office/powerpoint/2010/main" val="20978679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Segoe Print" pitchFamily="2" charset="0"/>
              </a:rPr>
              <a:t>Памятная банкнота Банка России образца 2015 года номиналом 100 рублей</a:t>
            </a:r>
          </a:p>
        </p:txBody>
      </p:sp>
      <p:pic>
        <p:nvPicPr>
          <p:cNvPr id="13314" name="Picture 2" descr="лицевая стор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20" y="1340768"/>
            <a:ext cx="211933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оборотная сторо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40768"/>
            <a:ext cx="211933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32040" y="896526"/>
            <a:ext cx="403244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Segoe Print" pitchFamily="2" charset="0"/>
              </a:rPr>
              <a:t>	Основные </a:t>
            </a:r>
            <a:r>
              <a:rPr lang="ru-RU" dirty="0">
                <a:latin typeface="Segoe Print" pitchFamily="2" charset="0"/>
              </a:rPr>
              <a:t>изображения стороны, посвященной Севастополю – Памятник затопленным кораблям в Севастопольской бухте, фрагмент картины И.К. Айвазовского «Русская эскадра на Севастопольском рейде».</a:t>
            </a:r>
          </a:p>
          <a:p>
            <a:pPr algn="just"/>
            <a:r>
              <a:rPr lang="ru-RU" dirty="0" smtClean="0">
                <a:latin typeface="Segoe Print" pitchFamily="2" charset="0"/>
              </a:rPr>
              <a:t>	Основное </a:t>
            </a:r>
            <a:r>
              <a:rPr lang="ru-RU" dirty="0">
                <a:latin typeface="Segoe Print" pitchFamily="2" charset="0"/>
              </a:rPr>
              <a:t>изображение стороны, посвященной Крыму – декоративный замок «Ласточкино гнездо».</a:t>
            </a:r>
          </a:p>
          <a:p>
            <a:pPr algn="just"/>
            <a:r>
              <a:rPr lang="ru-RU" dirty="0">
                <a:latin typeface="Segoe Print" pitchFamily="2" charset="0"/>
              </a:rPr>
              <a:t>На стороне банкноты, посвященной Крыму, в нижней части в полосовом элементе расположен QR-код, содержащий ссылку на страницу сайта Банка России с историко-тематической справкой о памятной банкноте.</a:t>
            </a:r>
          </a:p>
        </p:txBody>
      </p:sp>
    </p:spTree>
    <p:extLst>
      <p:ext uri="{BB962C8B-B14F-4D97-AF65-F5344CB8AC3E}">
        <p14:creationId xmlns:p14="http://schemas.microsoft.com/office/powerpoint/2010/main" val="8236908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Segoe Print" pitchFamily="2" charset="0"/>
              </a:rPr>
              <a:t>Банкнота Банка России образца 2017 года номиналом 200 рублей</a:t>
            </a:r>
          </a:p>
          <a:p>
            <a:r>
              <a:rPr lang="ru-RU" sz="2000" dirty="0">
                <a:latin typeface="Segoe Print" pitchFamily="2" charset="0"/>
              </a:rPr>
              <a:t>Дата ввода в обращение 12 октября 2017 года </a:t>
            </a:r>
          </a:p>
        </p:txBody>
      </p:sp>
      <p:pic>
        <p:nvPicPr>
          <p:cNvPr id="14338" name="Picture 2" descr="лицевая стор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921" y="1484784"/>
            <a:ext cx="6534150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4509120"/>
            <a:ext cx="8568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Segoe Print" pitchFamily="2" charset="0"/>
              </a:rPr>
              <a:t>	Основное </a:t>
            </a:r>
            <a:r>
              <a:rPr lang="ru-RU" dirty="0">
                <a:latin typeface="Segoe Print" pitchFamily="2" charset="0"/>
              </a:rPr>
              <a:t>изображение лицевой стороны банкноты – Памятник затопленным кораблям в г. Севастополе</a:t>
            </a:r>
            <a:r>
              <a:rPr lang="ru-RU" dirty="0" smtClean="0">
                <a:latin typeface="Segoe Print" pitchFamily="2" charset="0"/>
              </a:rPr>
              <a:t>. </a:t>
            </a:r>
          </a:p>
          <a:p>
            <a:pPr algn="just"/>
            <a:r>
              <a:rPr lang="ru-RU" dirty="0" smtClean="0">
                <a:latin typeface="Segoe Print" pitchFamily="2" charset="0"/>
              </a:rPr>
              <a:t>	На </a:t>
            </a:r>
            <a:r>
              <a:rPr lang="ru-RU" dirty="0">
                <a:latin typeface="Segoe Print" pitchFamily="2" charset="0"/>
              </a:rPr>
              <a:t>лицевой стороне банкноты слева вверху расположен герб Российской Федерации</a:t>
            </a:r>
            <a:r>
              <a:rPr lang="ru-RU" dirty="0" smtClean="0">
                <a:latin typeface="Segoe Print" pitchFamily="2" charset="0"/>
              </a:rPr>
              <a:t>.</a:t>
            </a:r>
          </a:p>
          <a:p>
            <a:pPr algn="just"/>
            <a:r>
              <a:rPr lang="ru-RU" dirty="0" smtClean="0">
                <a:latin typeface="Segoe Print" pitchFamily="2" charset="0"/>
              </a:rPr>
              <a:t>	В </a:t>
            </a:r>
            <a:r>
              <a:rPr lang="ru-RU" dirty="0">
                <a:latin typeface="Segoe Print" pitchFamily="2" charset="0"/>
              </a:rPr>
              <a:t>нижней правой части лицевой стороны банкноты расположен QR-код, содержащий ссылку на страницу сайта Банка России с описанием защитных признаков банкноты.</a:t>
            </a:r>
          </a:p>
        </p:txBody>
      </p:sp>
    </p:spTree>
    <p:extLst>
      <p:ext uri="{BB962C8B-B14F-4D97-AF65-F5344CB8AC3E}">
        <p14:creationId xmlns:p14="http://schemas.microsoft.com/office/powerpoint/2010/main" val="6290336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оборотная стор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0"/>
            <a:ext cx="6534150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154" y="3212976"/>
            <a:ext cx="85689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Segoe Print" pitchFamily="2" charset="0"/>
              </a:rPr>
              <a:t>	Основное </a:t>
            </a:r>
            <a:r>
              <a:rPr lang="ru-RU" sz="2000" dirty="0">
                <a:latin typeface="Segoe Print" pitchFamily="2" charset="0"/>
              </a:rPr>
              <a:t>изображение оборотной стороны банкноты – Государственный историко-архитектурный музей-заповедник «Херсонес Таврический</a:t>
            </a:r>
            <a:r>
              <a:rPr lang="ru-RU" sz="2000" dirty="0" smtClean="0">
                <a:latin typeface="Segoe Print" pitchFamily="2" charset="0"/>
              </a:rPr>
              <a:t>».</a:t>
            </a:r>
          </a:p>
          <a:p>
            <a:pPr algn="just"/>
            <a:r>
              <a:rPr lang="ru-RU" sz="2000" dirty="0" smtClean="0">
                <a:latin typeface="Segoe Print" pitchFamily="2" charset="0"/>
              </a:rPr>
              <a:t>	На </a:t>
            </a:r>
            <a:r>
              <a:rPr lang="ru-RU" sz="2000" dirty="0">
                <a:latin typeface="Segoe Print" pitchFamily="2" charset="0"/>
              </a:rPr>
              <a:t>оборотной стороне в верхней правой части банкноты находится надпись «2017» – год образца банкноты</a:t>
            </a:r>
            <a:r>
              <a:rPr lang="ru-RU" sz="2000" dirty="0" smtClean="0">
                <a:latin typeface="Segoe Print" pitchFamily="2" charset="0"/>
              </a:rPr>
              <a:t>.</a:t>
            </a:r>
          </a:p>
          <a:p>
            <a:pPr algn="just"/>
            <a:r>
              <a:rPr lang="ru-RU" sz="2000" dirty="0" smtClean="0">
                <a:latin typeface="Segoe Print" pitchFamily="2" charset="0"/>
              </a:rPr>
              <a:t>	Банкнота </a:t>
            </a:r>
            <a:r>
              <a:rPr lang="ru-RU" sz="2000" dirty="0">
                <a:latin typeface="Segoe Print" pitchFamily="2" charset="0"/>
              </a:rPr>
              <a:t>имеет два серийных номера, расположенных на оборотной стороне банкноты и имеющих двухбуквенное обозначение серии и девять цифр номера. Левый номер имеет читаемость по короткой стороне банкноты, правый – по длинной стороне.</a:t>
            </a:r>
          </a:p>
        </p:txBody>
      </p:sp>
    </p:spTree>
    <p:extLst>
      <p:ext uri="{BB962C8B-B14F-4D97-AF65-F5344CB8AC3E}">
        <p14:creationId xmlns:p14="http://schemas.microsoft.com/office/powerpoint/2010/main" val="16314075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Segoe Print" pitchFamily="2" charset="0"/>
              </a:rPr>
              <a:t>Банкнота Банка России образца 1997 года номиналом 500 рублей</a:t>
            </a:r>
          </a:p>
        </p:txBody>
      </p:sp>
      <p:pic>
        <p:nvPicPr>
          <p:cNvPr id="16386" name="Picture 2" descr="лицевая стор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41" y="1412776"/>
            <a:ext cx="689850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4797152"/>
            <a:ext cx="77768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Segoe Print" pitchFamily="2" charset="0"/>
              </a:rPr>
              <a:t>	Основное </a:t>
            </a:r>
            <a:r>
              <a:rPr lang="ru-RU" sz="2000" dirty="0">
                <a:latin typeface="Segoe Print" pitchFamily="2" charset="0"/>
              </a:rPr>
              <a:t>изображение лицевой стороны - памятник Петру I на фоне парусника в порту Архангельска.</a:t>
            </a:r>
          </a:p>
        </p:txBody>
      </p:sp>
    </p:spTree>
    <p:extLst>
      <p:ext uri="{BB962C8B-B14F-4D97-AF65-F5344CB8AC3E}">
        <p14:creationId xmlns:p14="http://schemas.microsoft.com/office/powerpoint/2010/main" val="23154060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оборотная стор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8521"/>
            <a:ext cx="790804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7" y="4293096"/>
            <a:ext cx="79080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Segoe Print" pitchFamily="2" charset="0"/>
              </a:rPr>
              <a:t>Основное изображение оборотной стороны - Соловецкий монастырь.</a:t>
            </a:r>
          </a:p>
        </p:txBody>
      </p:sp>
    </p:spTree>
    <p:extLst>
      <p:ext uri="{BB962C8B-B14F-4D97-AF65-F5344CB8AC3E}">
        <p14:creationId xmlns:p14="http://schemas.microsoft.com/office/powerpoint/2010/main" val="19082198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Segoe Print" pitchFamily="2" charset="0"/>
              </a:rPr>
              <a:t>Банкнота Банка России образца 1997 года номиналом 1000 рублей</a:t>
            </a:r>
          </a:p>
          <a:p>
            <a:r>
              <a:rPr lang="ru-RU" sz="2000" dirty="0">
                <a:latin typeface="Segoe Print" pitchFamily="2" charset="0"/>
              </a:rPr>
              <a:t>Дата ввода в обращение 1 января 2001 года </a:t>
            </a:r>
          </a:p>
        </p:txBody>
      </p:sp>
      <p:pic>
        <p:nvPicPr>
          <p:cNvPr id="18434" name="Picture 2" descr="лицевая стор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73" y="1412776"/>
            <a:ext cx="8362099" cy="365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0438" y="5445224"/>
            <a:ext cx="8560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Segoe Print" pitchFamily="2" charset="0"/>
              </a:rPr>
              <a:t>	Основные </a:t>
            </a:r>
            <a:r>
              <a:rPr lang="ru-RU" sz="2000" dirty="0">
                <a:latin typeface="Segoe Print" pitchFamily="2" charset="0"/>
              </a:rPr>
              <a:t>изображения лицевой стороны - памятник Ярославу Мудрому, часовня на фоне кремля </a:t>
            </a:r>
            <a:r>
              <a:rPr lang="ru-RU" sz="2000" dirty="0" err="1">
                <a:latin typeface="Segoe Print" pitchFamily="2" charset="0"/>
              </a:rPr>
              <a:t>г.Ярославля</a:t>
            </a:r>
            <a:r>
              <a:rPr lang="ru-RU" sz="2000" dirty="0">
                <a:latin typeface="Segoe Print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24657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оборотная стор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58304" cy="361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6462" y="4437112"/>
            <a:ext cx="82493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Segoe Print" pitchFamily="2" charset="0"/>
              </a:rPr>
              <a:t>	Основные </a:t>
            </a:r>
            <a:r>
              <a:rPr lang="ru-RU" sz="2000" dirty="0">
                <a:latin typeface="Segoe Print" pitchFamily="2" charset="0"/>
              </a:rPr>
              <a:t>изображения оборотной стороны - колокольня и церковь Иоанна Предтечи в </a:t>
            </a:r>
            <a:r>
              <a:rPr lang="ru-RU" sz="2000" dirty="0" err="1">
                <a:latin typeface="Segoe Print" pitchFamily="2" charset="0"/>
              </a:rPr>
              <a:t>г.Ярославле</a:t>
            </a:r>
            <a:r>
              <a:rPr lang="ru-RU" sz="2000" dirty="0">
                <a:latin typeface="Segoe Print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46729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2478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latin typeface="Segoe Print" pitchFamily="2" charset="0"/>
              </a:rPr>
              <a:t>Части монет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4457" y="1196752"/>
            <a:ext cx="30684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Segoe Print" pitchFamily="2" charset="0"/>
              </a:rPr>
              <a:t>Гурт</a:t>
            </a:r>
            <a:r>
              <a:rPr lang="ru-RU" sz="2000" dirty="0">
                <a:latin typeface="Segoe Print" pitchFamily="2" charset="0"/>
              </a:rPr>
              <a:t> - ребро монет</a:t>
            </a:r>
          </a:p>
        </p:txBody>
      </p:sp>
      <p:pic>
        <p:nvPicPr>
          <p:cNvPr id="2050" name="Picture 2" descr="https://im0-tub-ru.yandex.net/i?id=0b4b297df4f7ac6b70d97f363927d4fd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2656"/>
            <a:ext cx="4955007" cy="495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4457" y="2060848"/>
            <a:ext cx="317742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Segoe Print" pitchFamily="2" charset="0"/>
              </a:rPr>
              <a:t>Гуртовая надпись</a:t>
            </a:r>
            <a:r>
              <a:rPr lang="ru-RU" sz="2000" dirty="0">
                <a:latin typeface="Segoe Print" pitchFamily="2" charset="0"/>
              </a:rPr>
              <a:t> -надпись, помещаемая на ребре монеты (гурте). Она обыкновенно обозначает вес, пробу или количество чистого металла в монете, какое-нибудь изречение, девиз страны.</a:t>
            </a:r>
          </a:p>
        </p:txBody>
      </p:sp>
    </p:spTree>
    <p:extLst>
      <p:ext uri="{BB962C8B-B14F-4D97-AF65-F5344CB8AC3E}">
        <p14:creationId xmlns:p14="http://schemas.microsoft.com/office/powerpoint/2010/main" val="10292614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Segoe Print" pitchFamily="2" charset="0"/>
              </a:rPr>
              <a:t>Банкнота Банка России образца 2017 года номиналом 2000 рублей</a:t>
            </a:r>
          </a:p>
          <a:p>
            <a:pPr algn="just"/>
            <a:r>
              <a:rPr lang="ru-RU" sz="2000" dirty="0">
                <a:latin typeface="Segoe Print" pitchFamily="2" charset="0"/>
              </a:rPr>
              <a:t>Дата ввода в обращение 12 октября 2017 года</a:t>
            </a:r>
          </a:p>
        </p:txBody>
      </p:sp>
      <p:pic>
        <p:nvPicPr>
          <p:cNvPr id="20482" name="Picture 2" descr="лицевая стор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933" y="1475121"/>
            <a:ext cx="6534150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4725144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Segoe Print" pitchFamily="2" charset="0"/>
              </a:rPr>
              <a:t>	Основное </a:t>
            </a:r>
            <a:r>
              <a:rPr lang="ru-RU" sz="2000" dirty="0">
                <a:latin typeface="Segoe Print" pitchFamily="2" charset="0"/>
              </a:rPr>
              <a:t>изображение лицевой стороны банкноты – Русский мост – вантовый мост в г. Владивостоке, соединяющий остров Русский с материковой частью г. Владивостока</a:t>
            </a:r>
            <a:r>
              <a:rPr lang="ru-RU" sz="2000" dirty="0" smtClean="0">
                <a:latin typeface="Segoe Print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64949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оборотная стор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92696"/>
            <a:ext cx="6534150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4149080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Segoe Print" pitchFamily="2" charset="0"/>
              </a:rPr>
              <a:t>	Основное </a:t>
            </a:r>
            <a:r>
              <a:rPr lang="ru-RU" sz="2000" dirty="0">
                <a:latin typeface="Segoe Print" pitchFamily="2" charset="0"/>
              </a:rPr>
              <a:t>изображение оборотной стороны банкноты – космодром «Восточный».</a:t>
            </a:r>
          </a:p>
        </p:txBody>
      </p:sp>
    </p:spTree>
    <p:extLst>
      <p:ext uri="{BB962C8B-B14F-4D97-AF65-F5344CB8AC3E}">
        <p14:creationId xmlns:p14="http://schemas.microsoft.com/office/powerpoint/2010/main" val="23933107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Segoe Print" pitchFamily="2" charset="0"/>
              </a:rPr>
              <a:t>Банкнота Банка России образца 1997 года номиналом 5000 рублей</a:t>
            </a:r>
          </a:p>
          <a:p>
            <a:r>
              <a:rPr lang="ru-RU" sz="2000" dirty="0">
                <a:latin typeface="Segoe Print" pitchFamily="2" charset="0"/>
              </a:rPr>
              <a:t>Дата ввода в обращение 31 июля 2006 года</a:t>
            </a:r>
            <a:r>
              <a:rPr lang="ru-RU" dirty="0"/>
              <a:t> </a:t>
            </a:r>
          </a:p>
        </p:txBody>
      </p:sp>
      <p:pic>
        <p:nvPicPr>
          <p:cNvPr id="22530" name="Picture 2" descr="лицевая стор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3" y="1348319"/>
            <a:ext cx="801161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8806" y="5301208"/>
            <a:ext cx="82776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Segoe Print" pitchFamily="2" charset="0"/>
              </a:rPr>
              <a:t>	Основные </a:t>
            </a:r>
            <a:r>
              <a:rPr lang="ru-RU" sz="2000" dirty="0">
                <a:latin typeface="Segoe Print" pitchFamily="2" charset="0"/>
              </a:rPr>
              <a:t>изображения лицевой стороны - памятник Н.Н. Муравьеву-Амурскому, набережная в </a:t>
            </a:r>
            <a:r>
              <a:rPr lang="ru-RU" sz="2000" dirty="0" err="1">
                <a:latin typeface="Segoe Print" pitchFamily="2" charset="0"/>
              </a:rPr>
              <a:t>г.Хабаровске</a:t>
            </a:r>
            <a:r>
              <a:rPr lang="ru-RU" sz="2000" dirty="0">
                <a:latin typeface="Segoe Print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976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оборотная стор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189155" cy="360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0887" y="4725144"/>
            <a:ext cx="81578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Segoe Print" pitchFamily="2" charset="0"/>
              </a:rPr>
              <a:t>	Основное </a:t>
            </a:r>
            <a:r>
              <a:rPr lang="ru-RU" sz="2000" dirty="0">
                <a:latin typeface="Segoe Print" pitchFamily="2" charset="0"/>
              </a:rPr>
              <a:t>изображение оборотной стороны - мост через р. Амур в </a:t>
            </a:r>
            <a:r>
              <a:rPr lang="ru-RU" sz="2000" dirty="0" err="1">
                <a:latin typeface="Segoe Print" pitchFamily="2" charset="0"/>
              </a:rPr>
              <a:t>г.Хабаровске</a:t>
            </a:r>
            <a:r>
              <a:rPr lang="ru-RU" sz="2000" dirty="0">
                <a:latin typeface="Segoe Print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25983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692696"/>
            <a:ext cx="707597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Segoe Print" pitchFamily="2" charset="0"/>
              </a:rPr>
              <a:t>Список источников изображений</a:t>
            </a:r>
            <a:r>
              <a:rPr lang="ru-RU" sz="2000" dirty="0" smtClean="0">
                <a:latin typeface="Segoe Print" pitchFamily="2" charset="0"/>
              </a:rPr>
              <a:t>:</a:t>
            </a:r>
          </a:p>
          <a:p>
            <a:endParaRPr lang="ru-RU" sz="2000" dirty="0">
              <a:latin typeface="Segoe Print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Segoe Print" pitchFamily="2" charset="0"/>
              </a:rPr>
              <a:t>http:// </a:t>
            </a:r>
            <a:r>
              <a:rPr lang="en-US" sz="2000" dirty="0" smtClean="0">
                <a:latin typeface="Segoe Print" pitchFamily="2" charset="0"/>
              </a:rPr>
              <a:t>elitefon.ru-6826.jpg</a:t>
            </a:r>
            <a:endParaRPr lang="ru-RU" sz="2000" dirty="0">
              <a:latin typeface="Segoe Print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Segoe Print" pitchFamily="2" charset="0"/>
              </a:rPr>
              <a:t>http://weghost.ru/foto.png?sonnik=11138</a:t>
            </a:r>
            <a:endParaRPr lang="ru-RU" sz="2000" dirty="0">
              <a:latin typeface="Segoe Print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Segoe Print" pitchFamily="2" charset="0"/>
              </a:rPr>
              <a:t>https://</a:t>
            </a:r>
            <a:r>
              <a:rPr lang="en-US" sz="2000" dirty="0" smtClean="0">
                <a:latin typeface="Segoe Print" pitchFamily="2" charset="0"/>
              </a:rPr>
              <a:t>cs8.pikabu.ru/post_img/2016/01/.jpg</a:t>
            </a:r>
            <a:endParaRPr lang="ru-RU" sz="2000" dirty="0">
              <a:latin typeface="Segoe Print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Segoe Print" pitchFamily="2" charset="0"/>
              </a:rPr>
              <a:t>http://www.coins-market.ru/published</a:t>
            </a:r>
            <a:endParaRPr lang="ru-RU" sz="2000" dirty="0">
              <a:latin typeface="Segoe Print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Segoe Print" pitchFamily="2" charset="0"/>
              </a:rPr>
              <a:t>http://www.cbr.ru/Bank-notes_coins</a:t>
            </a:r>
            <a:endParaRPr lang="ru-RU" sz="2000" dirty="0">
              <a:latin typeface="Segoe Print" pitchFamily="2" charset="0"/>
            </a:endParaRPr>
          </a:p>
          <a:p>
            <a:endParaRPr lang="ru-RU" sz="2000" dirty="0">
              <a:latin typeface="Segoe Print" pitchFamily="2" charset="0"/>
            </a:endParaRPr>
          </a:p>
          <a:p>
            <a:r>
              <a:rPr lang="ru-RU" sz="2000" dirty="0">
                <a:latin typeface="Segoe Print" pitchFamily="2" charset="0"/>
              </a:rPr>
              <a:t>Список использованных источников литературы</a:t>
            </a:r>
            <a:r>
              <a:rPr lang="ru-RU" sz="2000" dirty="0" smtClean="0">
                <a:latin typeface="Segoe Print" pitchFamily="2" charset="0"/>
              </a:rPr>
              <a:t>:</a:t>
            </a:r>
          </a:p>
          <a:p>
            <a:endParaRPr lang="ru-RU" sz="2000" dirty="0">
              <a:latin typeface="Segoe Print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Segoe Print" pitchFamily="2" charset="0"/>
              </a:rPr>
              <a:t>http://www.cbr.ru/Bank-notes_coins</a:t>
            </a:r>
            <a:endParaRPr lang="ru-RU" sz="2000" dirty="0">
              <a:latin typeface="Segoe Print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Segoe Print" pitchFamily="2" charset="0"/>
              </a:rPr>
              <a:t>http://notestud.blogspot.ru/p/blog-page_15.html</a:t>
            </a:r>
            <a:endParaRPr lang="ru-RU" sz="2000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9876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79"/>
            <a:ext cx="30963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Segoe Print" pitchFamily="2" charset="0"/>
              </a:rPr>
              <a:t>Аверс</a:t>
            </a:r>
            <a:r>
              <a:rPr lang="ru-RU" sz="2000" dirty="0">
                <a:latin typeface="Segoe Print" pitchFamily="2" charset="0"/>
              </a:rPr>
              <a:t> - лицевая, главная сторона монеты.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31432" y="133181"/>
            <a:ext cx="51125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Segoe Print" pitchFamily="2" charset="0"/>
              </a:rPr>
              <a:t>Реверс</a:t>
            </a:r>
            <a:r>
              <a:rPr lang="ru-RU" sz="2000" dirty="0">
                <a:latin typeface="Segoe Print" pitchFamily="2" charset="0"/>
              </a:rPr>
              <a:t> - оборотная сторона монеты, противоположная аверсу.</a:t>
            </a:r>
            <a:br>
              <a:rPr lang="ru-RU" sz="2000" dirty="0">
                <a:latin typeface="Segoe Print" pitchFamily="2" charset="0"/>
              </a:rPr>
            </a:br>
            <a:r>
              <a:rPr lang="ru-RU" sz="2000" dirty="0">
                <a:latin typeface="Segoe Print" pitchFamily="2" charset="0"/>
              </a:rPr>
              <a:t/>
            </a:r>
            <a:br>
              <a:rPr lang="ru-RU" sz="2000" dirty="0">
                <a:latin typeface="Segoe Print" pitchFamily="2" charset="0"/>
              </a:rPr>
            </a:br>
            <a:r>
              <a:rPr lang="ru-RU" sz="2000" dirty="0">
                <a:latin typeface="Segoe Print" pitchFamily="2" charset="0"/>
              </a:rPr>
              <a:t>     Реверсом принято считать сторону с номиналом монеты, хотя бывает, когда сторона с номиналом является аверсом.</a:t>
            </a:r>
          </a:p>
        </p:txBody>
      </p:sp>
      <p:pic>
        <p:nvPicPr>
          <p:cNvPr id="3074" name="Picture 2" descr="https://cs8.pikabu.ru/post_img/2016/01/18/7/og_og_14531134212833866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2533624"/>
            <a:ext cx="8280920" cy="433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296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Segoe Print" pitchFamily="2" charset="0"/>
              </a:rPr>
              <a:t>Буртик</a:t>
            </a:r>
            <a:r>
              <a:rPr lang="ru-RU" sz="2000" dirty="0">
                <a:latin typeface="Segoe Print" pitchFamily="2" charset="0"/>
              </a:rPr>
              <a:t> — приподнятый край монеты или медали, является частью гурта и поля монеты. Бывает как на аверсе, так и на реверсе. Является защитой от износа рельефа монеты</a:t>
            </a:r>
            <a:r>
              <a:rPr lang="ru-RU" sz="2000" dirty="0" smtClean="0">
                <a:latin typeface="Segoe Print" pitchFamily="2" charset="0"/>
              </a:rPr>
              <a:t>.</a:t>
            </a:r>
          </a:p>
          <a:p>
            <a:r>
              <a:rPr lang="ru-RU" sz="2000" dirty="0" smtClean="0">
                <a:latin typeface="Segoe Print" pitchFamily="2" charset="0"/>
              </a:rPr>
              <a:t> </a:t>
            </a:r>
            <a:r>
              <a:rPr lang="ru-RU" sz="2000" dirty="0">
                <a:latin typeface="Segoe Print" pitchFamily="2" charset="0"/>
              </a:rPr>
              <a:t/>
            </a:r>
            <a:br>
              <a:rPr lang="ru-RU" sz="2000" dirty="0">
                <a:latin typeface="Segoe Print" pitchFamily="2" charset="0"/>
              </a:rPr>
            </a:br>
            <a:r>
              <a:rPr lang="ru-RU" sz="2000" b="1" dirty="0">
                <a:latin typeface="Segoe Print" pitchFamily="2" charset="0"/>
              </a:rPr>
              <a:t>Кант-</a:t>
            </a:r>
            <a:r>
              <a:rPr lang="ru-RU" sz="2000" dirty="0">
                <a:latin typeface="Segoe Print" pitchFamily="2" charset="0"/>
              </a:rPr>
              <a:t>это своего рода "бордюр", который препятствует быстрому стиранию выпуклых деталей на рисунке монеты.</a:t>
            </a:r>
          </a:p>
        </p:txBody>
      </p:sp>
      <p:pic>
        <p:nvPicPr>
          <p:cNvPr id="4098" name="Picture 2" descr="http://www.coins-market.ru/published/publicdata/COINSMARKCOINS/attachments/SC/products_pictures/10%20%D1%80%D1%83%D0%B1%D0%BB%D0%B5%D0%B9%2C%20%D0%A0%D0%BE%D1%81%D1%81%D0%B8%D1%8F%2C%202012%2C%20%D0%B3%D0%BE%D1%80%D0%BE%D0%B4%D0%B0%20%D0%B2%D0%BE%D0%B8%D0%BD%D1%81%D0%BA%D0%BE%D0%B9%20%D1%81%D0%BB%D0%B0%D0%B2%D1%8B%2C%20%D0%92%D0%B5%D0%BB%D0%B8%D0%BA%D0%B8%D0%B9%20%D0%9D%D0%BE%D0%B2%D0%B3%D0%BE%D1%80%D0%BE%D0%B4_en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98" y="2852936"/>
            <a:ext cx="7607131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778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836712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Segoe Print" pitchFamily="2" charset="0"/>
              </a:rPr>
              <a:t>Банкнота Банка России образца 1997 года номиналом 10 рублей</a:t>
            </a:r>
          </a:p>
          <a:p>
            <a:r>
              <a:rPr lang="ru-RU" sz="2000" dirty="0">
                <a:latin typeface="Segoe Print" pitchFamily="2" charset="0"/>
              </a:rPr>
              <a:t>Дата ввода в обращение 1 января 1998 года</a:t>
            </a:r>
            <a:r>
              <a:rPr lang="ru-RU" dirty="0"/>
              <a:t>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8299" y="198486"/>
            <a:ext cx="2068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latin typeface="Segoe Print" pitchFamily="2" charset="0"/>
              </a:rPr>
              <a:t>Банкноты РФ</a:t>
            </a:r>
            <a:endParaRPr lang="ru-RU" sz="2000" b="1" u="sng" dirty="0">
              <a:latin typeface="Segoe Print" pitchFamily="2" charset="0"/>
            </a:endParaRPr>
          </a:p>
        </p:txBody>
      </p:sp>
      <p:pic>
        <p:nvPicPr>
          <p:cNvPr id="5122" name="Picture 2" descr="лицевая стор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48" y="1861859"/>
            <a:ext cx="8491103" cy="366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985" y="5805264"/>
            <a:ext cx="85040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Segoe Print" pitchFamily="2" charset="0"/>
              </a:rPr>
              <a:t>	Основные </a:t>
            </a:r>
            <a:r>
              <a:rPr lang="ru-RU" sz="2000" dirty="0">
                <a:latin typeface="Segoe Print" pitchFamily="2" charset="0"/>
              </a:rPr>
              <a:t>изображения лицевой стороны - мост через </a:t>
            </a:r>
            <a:r>
              <a:rPr lang="ru-RU" sz="2000" dirty="0" err="1">
                <a:latin typeface="Segoe Print" pitchFamily="2" charset="0"/>
              </a:rPr>
              <a:t>р.Енисей</a:t>
            </a:r>
            <a:r>
              <a:rPr lang="ru-RU" sz="2000" dirty="0">
                <a:latin typeface="Segoe Print" pitchFamily="2" charset="0"/>
              </a:rPr>
              <a:t> и часовня в </a:t>
            </a:r>
            <a:r>
              <a:rPr lang="ru-RU" sz="2000" dirty="0" err="1">
                <a:latin typeface="Segoe Print" pitchFamily="2" charset="0"/>
              </a:rPr>
              <a:t>г.Красноярске</a:t>
            </a:r>
            <a:r>
              <a:rPr lang="ru-RU" sz="2000" dirty="0">
                <a:latin typeface="Segoe Print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6024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оборотная стор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6158"/>
            <a:ext cx="835122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5" y="4221088"/>
            <a:ext cx="83512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Segoe Print" pitchFamily="2" charset="0"/>
              </a:rPr>
              <a:t>	Основное </a:t>
            </a:r>
            <a:r>
              <a:rPr lang="ru-RU" sz="2000" dirty="0">
                <a:latin typeface="Segoe Print" pitchFamily="2" charset="0"/>
              </a:rPr>
              <a:t>изображение оборотной стороны - плотина Красноярской ГЭС.</a:t>
            </a:r>
          </a:p>
        </p:txBody>
      </p:sp>
    </p:spTree>
    <p:extLst>
      <p:ext uri="{BB962C8B-B14F-4D97-AF65-F5344CB8AC3E}">
        <p14:creationId xmlns:p14="http://schemas.microsoft.com/office/powerpoint/2010/main" val="19511020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Segoe Print" pitchFamily="2" charset="0"/>
              </a:rPr>
              <a:t>Банкнота Банка России образца 1997 года номиналом 50 рублей</a:t>
            </a:r>
          </a:p>
          <a:p>
            <a:r>
              <a:rPr lang="ru-RU" sz="2000" dirty="0">
                <a:latin typeface="Segoe Print" pitchFamily="2" charset="0"/>
              </a:rPr>
              <a:t>Дата ввода в обращение 1 января 1998 года</a:t>
            </a:r>
            <a:r>
              <a:rPr lang="ru-RU" dirty="0"/>
              <a:t> </a:t>
            </a:r>
          </a:p>
        </p:txBody>
      </p:sp>
      <p:pic>
        <p:nvPicPr>
          <p:cNvPr id="7170" name="Picture 2" descr="лицевая стор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13" y="1340768"/>
            <a:ext cx="8640782" cy="373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3477" y="5373216"/>
            <a:ext cx="86149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Segoe Print" pitchFamily="2" charset="0"/>
              </a:rPr>
              <a:t>	Основное </a:t>
            </a:r>
            <a:r>
              <a:rPr lang="ru-RU" sz="2000" dirty="0">
                <a:latin typeface="Segoe Print" pitchFamily="2" charset="0"/>
              </a:rPr>
              <a:t>изображение лицевой стороны - скульптура в основании Ростральной колонны на фоне Петропавловской крепости.</a:t>
            </a:r>
          </a:p>
        </p:txBody>
      </p:sp>
    </p:spTree>
    <p:extLst>
      <p:ext uri="{BB962C8B-B14F-4D97-AF65-F5344CB8AC3E}">
        <p14:creationId xmlns:p14="http://schemas.microsoft.com/office/powerpoint/2010/main" val="25294085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оборотная стор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5"/>
            <a:ext cx="8152041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1" y="4581128"/>
            <a:ext cx="81520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Segoe Print" pitchFamily="2" charset="0"/>
              </a:rPr>
              <a:t>	Основные </a:t>
            </a:r>
            <a:r>
              <a:rPr lang="ru-RU" sz="2000" dirty="0">
                <a:latin typeface="Segoe Print" pitchFamily="2" charset="0"/>
              </a:rPr>
              <a:t>изображения оборотной стороны - здание Биржи и Ростральная колонна в С-Петербурге.</a:t>
            </a:r>
          </a:p>
        </p:txBody>
      </p:sp>
    </p:spTree>
    <p:extLst>
      <p:ext uri="{BB962C8B-B14F-4D97-AF65-F5344CB8AC3E}">
        <p14:creationId xmlns:p14="http://schemas.microsoft.com/office/powerpoint/2010/main" val="37118966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1"/>
            <a:ext cx="8856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Segoe Print" pitchFamily="2" charset="0"/>
              </a:rPr>
              <a:t>Банкнота Банка России образца 1997 года номиналом 100 рублей</a:t>
            </a:r>
          </a:p>
        </p:txBody>
      </p:sp>
      <p:pic>
        <p:nvPicPr>
          <p:cNvPr id="9218" name="Picture 2" descr="лицевая стор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9" y="1052736"/>
            <a:ext cx="8517469" cy="36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9268" y="5085184"/>
            <a:ext cx="85174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Segoe Print" pitchFamily="2" charset="0"/>
              </a:rPr>
              <a:t>	Основное </a:t>
            </a:r>
            <a:r>
              <a:rPr lang="ru-RU" sz="2000" dirty="0">
                <a:latin typeface="Segoe Print" pitchFamily="2" charset="0"/>
              </a:rPr>
              <a:t>изображение лицевой стороны - квадрига на портике здания Большого театра.</a:t>
            </a:r>
          </a:p>
        </p:txBody>
      </p:sp>
    </p:spTree>
    <p:extLst>
      <p:ext uri="{BB962C8B-B14F-4D97-AF65-F5344CB8AC3E}">
        <p14:creationId xmlns:p14="http://schemas.microsoft.com/office/powerpoint/2010/main" val="4521779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209</Words>
  <Application>Microsoft Office PowerPoint</Application>
  <PresentationFormat>Экран (4:3)</PresentationFormat>
  <Paragraphs>65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ff</dc:creator>
  <cp:lastModifiedBy>ff</cp:lastModifiedBy>
  <cp:revision>14</cp:revision>
  <dcterms:created xsi:type="dcterms:W3CDTF">2018-02-19T17:20:57Z</dcterms:created>
  <dcterms:modified xsi:type="dcterms:W3CDTF">2018-08-22T14:50:00Z</dcterms:modified>
</cp:coreProperties>
</file>