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1" r:id="rId3"/>
    <p:sldId id="265" r:id="rId4"/>
    <p:sldId id="257" r:id="rId5"/>
    <p:sldId id="270" r:id="rId6"/>
    <p:sldId id="272" r:id="rId7"/>
    <p:sldId id="273" r:id="rId8"/>
    <p:sldId id="263" r:id="rId9"/>
    <p:sldId id="275" r:id="rId10"/>
    <p:sldId id="276" r:id="rId11"/>
    <p:sldId id="267" r:id="rId12"/>
    <p:sldId id="274" r:id="rId13"/>
    <p:sldId id="277" r:id="rId1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79500" initials="7" lastIdx="2" clrIdx="0">
    <p:extLst>
      <p:ext uri="{19B8F6BF-5375-455C-9EA6-DF929625EA0E}">
        <p15:presenceInfo xmlns:p15="http://schemas.microsoft.com/office/powerpoint/2012/main" userId="79500" providerId="None"/>
      </p:ext>
    </p:extLst>
  </p:cmAuthor>
  <p:cmAuthor id="2" name="79500" initials="7 [2]" lastIdx="0" clrIdx="1">
    <p:extLst>
      <p:ext uri="{19B8F6BF-5375-455C-9EA6-DF929625EA0E}">
        <p15:presenceInfo xmlns:p15="http://schemas.microsoft.com/office/powerpoint/2012/main" userId="c4fc0e9ba4e0c0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D7C"/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3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Заполнитель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образ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01.09.2016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en/finger-puppets-hand-puppets-dolls-4965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vospitatel.deti-club.ru/redirect?url=http://%D1%81%D1%82%D0%B0%D1%82%D1%8C%D1%8F%20%D0%9B.%D0%91%D0%B0%D1%80%D1%81%D1%83%D0%BA%D0%BE%D0%B2%D0%B0" TargetMode="External"/><Relationship Id="rId2" Type="http://schemas.openxmlformats.org/officeDocument/2006/relationships/hyperlink" Target="https://avidreaders.ru/author/schetkin-anatoliy-vasilevich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therfood-devos.com/2012_09_01_archive.htm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2%D0%B5%D0%B0%D1%82%D1%80_%D0%BB%D1%8F%D0%BB%D1%8C%D0%BE%D0%BA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" sz="4000" i="1" dirty="0">
                <a:solidFill>
                  <a:schemeClr val="accent4">
                    <a:lumMod val="50000"/>
                  </a:schemeClr>
                </a:solidFill>
              </a:rPr>
              <a:t>Игры-драм</a:t>
            </a:r>
            <a:r>
              <a:rPr lang="ru-RU" sz="4000" i="1" dirty="0" err="1">
                <a:solidFill>
                  <a:schemeClr val="accent4">
                    <a:lumMod val="50000"/>
                  </a:schemeClr>
                </a:solidFill>
              </a:rPr>
              <a:t>атизации</a:t>
            </a:r>
            <a:r>
              <a:rPr lang="ru-RU" sz="4000" i="1" dirty="0">
                <a:solidFill>
                  <a:schemeClr val="accent4">
                    <a:lumMod val="50000"/>
                  </a:schemeClr>
                </a:solidFill>
              </a:rPr>
              <a:t> как разновидность творческих игр, их своеобразие, </a:t>
            </a:r>
            <a:r>
              <a:rPr lang="ru-RU" sz="4000" i="1" dirty="0" err="1">
                <a:solidFill>
                  <a:schemeClr val="accent4">
                    <a:lumMod val="50000"/>
                  </a:schemeClr>
                </a:solidFill>
              </a:rPr>
              <a:t>воспитательно</a:t>
            </a:r>
            <a:r>
              <a:rPr lang="ru-RU" sz="4000" i="1" dirty="0">
                <a:solidFill>
                  <a:schemeClr val="accent4">
                    <a:lumMod val="50000"/>
                  </a:schemeClr>
                </a:solidFill>
              </a:rPr>
              <a:t>-образовательная ценность.</a:t>
            </a:r>
            <a:endParaRPr lang="ru" sz="40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3759294"/>
            <a:ext cx="7091361" cy="852463"/>
          </a:xfrm>
        </p:spPr>
        <p:txBody>
          <a:bodyPr rtlCol="0">
            <a:normAutofit/>
          </a:bodyPr>
          <a:lstStyle/>
          <a:p>
            <a:pPr rtl="0"/>
            <a:r>
              <a:rPr lang="ru" dirty="0">
                <a:solidFill>
                  <a:srgbClr val="002060"/>
                </a:solidFill>
              </a:rPr>
              <a:t>По</a:t>
            </a:r>
            <a:r>
              <a:rPr lang="ru-RU" dirty="0" err="1">
                <a:solidFill>
                  <a:srgbClr val="002060"/>
                </a:solidFill>
              </a:rPr>
              <a:t>дготовили</a:t>
            </a:r>
            <a:r>
              <a:rPr lang="ru-RU" dirty="0">
                <a:solidFill>
                  <a:srgbClr val="002060"/>
                </a:solidFill>
              </a:rPr>
              <a:t>: Жуковская И. В.</a:t>
            </a:r>
          </a:p>
          <a:p>
            <a:pPr rtl="0"/>
            <a:r>
              <a:rPr lang="ru-RU" dirty="0">
                <a:solidFill>
                  <a:srgbClr val="002060"/>
                </a:solidFill>
              </a:rPr>
              <a:t>            Тетерина В. М.</a:t>
            </a:r>
            <a:endParaRPr lang="ru" dirty="0">
              <a:solidFill>
                <a:srgbClr val="00206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C45CED-82F1-419D-8DE7-0F832E6AC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493565" y="3160036"/>
            <a:ext cx="5128591" cy="362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8CFE023-522C-4603-B626-73F7719B4D50}"/>
              </a:ext>
            </a:extLst>
          </p:cNvPr>
          <p:cNvSpPr/>
          <p:nvPr/>
        </p:nvSpPr>
        <p:spPr>
          <a:xfrm>
            <a:off x="3496116" y="392695"/>
            <a:ext cx="416364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Инсценировка этюдов сказки при взаимодействии персонажей. Тренировка детей в воспроизведении ролей с использованием всех характеристик выразительности речи.</a:t>
            </a:r>
          </a:p>
          <a:p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Драматизация сказки. Закрепление и демонстрация полученных умений, каждый ребенок пробует вжиться в роль своего персонажа и пытается продемонстрировать ее.</a:t>
            </a:r>
          </a:p>
          <a:p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Сюрпризный момент. Зрители дарят маленьким актерам цветочки, сделанные своими руками.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9D3E66-FCD7-493D-B9F2-CBAC4BE2BE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4" y="68685"/>
            <a:ext cx="3305945" cy="4450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444054-DED0-4389-A9D2-388985E251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782" y="165424"/>
            <a:ext cx="2396435" cy="425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B996CDD-B010-44C9-B679-054CD31D50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539" y="3466763"/>
            <a:ext cx="1998243" cy="3144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9778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546C6C74-C87E-4763-B5B9-8ABD337BAF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38" y="595085"/>
            <a:ext cx="5117420" cy="5096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2665" y="551315"/>
            <a:ext cx="4933269" cy="5581650"/>
          </a:xfrm>
        </p:spPr>
        <p:txBody>
          <a:bodyPr rtlCol="0">
            <a:norm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Театрализованная деятельность в работе с детьми  дошкольного возраста занимает важное место в учебно-воспитательном процессе ДОУ. Они помогают ребятами не только раскрыть свои творческие задатки, но и в доступной форме отрабатывать умения, получать новые знания и опыт социализации. А также совершенствовать речевые навыки, что ребят является важным направлением развития, определяющим готовность перехода на следующий образовательный этап.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96B230A-9EA9-42FB-8E1F-6232851413E5}"/>
              </a:ext>
            </a:extLst>
          </p:cNvPr>
          <p:cNvSpPr/>
          <p:nvPr/>
        </p:nvSpPr>
        <p:spPr>
          <a:xfrm>
            <a:off x="1696278" y="38748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cap="all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Используемые источники: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4FD0854-93EC-4B75-BE2A-71722BB2D6A9}"/>
              </a:ext>
            </a:extLst>
          </p:cNvPr>
          <p:cNvSpPr/>
          <p:nvPr/>
        </p:nvSpPr>
        <p:spPr>
          <a:xfrm>
            <a:off x="1696278" y="2160803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7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7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.Подготовка и проведение театрализованных игр в средней группе детского сада, Наталья Василишин, </a:t>
            </a:r>
            <a:r>
              <a:rPr lang="en-US" sz="17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https://melkie.net/zanyatiya-s-detmi/igrovye-tehnologii/teatralizovannyie-igryi-v-sredney-gruppe.html#i-3</a:t>
            </a:r>
            <a:endParaRPr lang="ru-RU" sz="17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i="0" dirty="0">
              <a:solidFill>
                <a:srgbClr val="000000"/>
              </a:solidFill>
              <a:effectLst/>
              <a:latin typeface="Comfortaa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9F62DDE-C78B-4D86-8100-CD60E64A1290}"/>
              </a:ext>
            </a:extLst>
          </p:cNvPr>
          <p:cNvSpPr/>
          <p:nvPr/>
        </p:nvSpPr>
        <p:spPr>
          <a:xfrm>
            <a:off x="1722782" y="1349770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cap="all" dirty="0">
                <a:solidFill>
                  <a:schemeClr val="accent4">
                    <a:lumMod val="75000"/>
                  </a:schemeClr>
                </a:solidFill>
              </a:rPr>
              <a:t>1.</a:t>
            </a:r>
            <a:r>
              <a:rPr lang="ru-RU" sz="1600" cap="all" dirty="0">
                <a:solidFill>
                  <a:schemeClr val="accent4">
                    <a:lumMod val="75000"/>
                  </a:schemeClr>
                </a:solidFill>
              </a:rPr>
              <a:t>ТЕАТРАЛЬНАЯ ДЕЯТЕЛЬНОСТЬ В ДЕТСКОМ САДУ. ДЛЯ ЗАНЯТИЙ С ДЕТЬМИ 4-5 ЛЕТ</a:t>
            </a:r>
          </a:p>
          <a:p>
            <a:r>
              <a:rPr lang="ru-RU" sz="1600" dirty="0" err="1">
                <a:solidFill>
                  <a:schemeClr val="accent4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Щеткин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Анатолий Васильевич</a:t>
            </a:r>
            <a:endParaRPr lang="ru-RU" sz="16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5E14501-BF0C-4752-9BD0-D7D1A6CAC269}"/>
              </a:ext>
            </a:extLst>
          </p:cNvPr>
          <p:cNvSpPr/>
          <p:nvPr/>
        </p:nvSpPr>
        <p:spPr>
          <a:xfrm>
            <a:off x="1669774" y="3210911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.Шишкина Е.Ю.,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Машковцева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Л.М. Организация поэтапной работы над драматизацией сказок, как средство развития выразительности речи у детей 6-7 лет // Гуманитарный научный вестник. 2017. №4. С. 4-8.URL: http://naukavestnik.ru/doc/gv-2017-№4-Shishkina.pdf</a:t>
            </a:r>
          </a:p>
          <a:p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8653155-E58D-4901-A2F9-B06FF41707C8}"/>
              </a:ext>
            </a:extLst>
          </p:cNvPr>
          <p:cNvSpPr/>
          <p:nvPr/>
        </p:nvSpPr>
        <p:spPr>
          <a:xfrm>
            <a:off x="1696278" y="498056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.Тип статьи:</a:t>
            </a:r>
          </a:p>
          <a:p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Перевод</a:t>
            </a:r>
          </a:p>
          <a:p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</a:t>
            </a:r>
          </a:p>
          <a:p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статья </a:t>
            </a:r>
            <a:r>
              <a:rPr lang="ru-RU" sz="1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Л.Барсукова</a:t>
            </a:r>
            <a:endParaRPr lang="ru-RU" sz="16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 </a:t>
            </a:r>
            <a:r>
              <a:rPr lang="ru-RU" sz="1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Барсукова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Поговорим об играх-драматизациях</a:t>
            </a:r>
          </a:p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http://vospitatel.deti-club.ru/articles/80-pogovorim-ob-igrah-dramatizacijah.html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.</a:t>
            </a:r>
            <a:endParaRPr lang="ru-RU" sz="1600" i="0" dirty="0">
              <a:solidFill>
                <a:schemeClr val="accent4">
                  <a:lumMod val="75000"/>
                </a:schemeClr>
              </a:solidFill>
              <a:effectLst/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126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4091D7-DDBB-4853-BAA9-A10C1F7E94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213" y="366152"/>
            <a:ext cx="5562664" cy="2793906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Спасибо за внимание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B40373-3C7F-4F4E-A515-BE7F8AEAB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298579" y="3108804"/>
            <a:ext cx="435427" cy="320196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A049C8-96F3-4654-9358-A548FB8FB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23314" y="2115851"/>
            <a:ext cx="4534679" cy="4742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18EAB3-9A8D-4A99-9F8A-04B550983062}"/>
              </a:ext>
            </a:extLst>
          </p:cNvPr>
          <p:cNvSpPr txBox="1"/>
          <p:nvPr/>
        </p:nvSpPr>
        <p:spPr>
          <a:xfrm>
            <a:off x="3181350" y="6146706"/>
            <a:ext cx="29146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395045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16D72676-3707-4250-87B1-8792B6615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6348" y="422412"/>
            <a:ext cx="3869635" cy="5276023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Театральная деятельность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это самый распространенный вид детского творчества. Она близка и понятна ребенку, глубоко лежит в его природе и находит свое отражение стихийно, потому что связана с игрой. </a:t>
            </a:r>
            <a:endParaRPr lang="en-US" sz="20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Всякую свою выдумку, впечатление из окружающей жизни ребенку хочется воплотить в живые образы и действия. </a:t>
            </a:r>
            <a:endParaRPr lang="en-US" sz="20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Входя в образ, он играет любые роли, стараясь подражать тому, что видел и что его заинтересовало, и получая огромное эмоциональное наслаждение</a:t>
            </a:r>
            <a:r>
              <a:rPr lang="ru-RU" sz="2000" dirty="0">
                <a:solidFill>
                  <a:srgbClr val="363D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EDD010-A184-4031-B1F5-7E146C7ABDA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3" b="4023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9149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2733" y="334617"/>
            <a:ext cx="7790691" cy="6188765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Драматизация-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одна из групп театрализованных игр. В играх-драматизациях ребенок-артист, самостоятельно создает образ с помощью комплекса средств выразительности (мимика, интонация, пантомима, производит собственные действия исполнения роли.)</a:t>
            </a:r>
            <a:br>
              <a:rPr lang="ru-RU" dirty="0">
                <a:solidFill>
                  <a:schemeClr val="accent4">
                    <a:lumMod val="75000"/>
                  </a:schemeClr>
                </a:solidFill>
              </a:rPr>
            </a:br>
            <a:br>
              <a:rPr lang="ru-RU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В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игре-драматизации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ребенок использует какой-либо сюжет,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сценарий которого заранее существует, но не является жестким каноном,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а служит канвой, в пределах которой развивается импровизация.</a:t>
            </a:r>
            <a:endParaRPr lang="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CD5869-DDE7-46B7-BE21-A9D0D4B3A9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4" y="2617304"/>
            <a:ext cx="3745385" cy="2120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73209A-8C07-426C-8556-C109E0A613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745384" cy="2372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2944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7954" y="0"/>
            <a:ext cx="8738082" cy="1749287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</a:pPr>
            <a:r>
              <a:rPr lang="ru" sz="2400" b="1" u="sng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r>
              <a:rPr lang="ru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Формировать у детей интерес к играм – драматизациям. , побуждать к двигательной импровизации.</a:t>
            </a:r>
            <a:br>
              <a:rPr lang="ru-RU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u="sng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endParaRPr lang="en-US" sz="2400" b="1" u="sng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29239" y="1917861"/>
            <a:ext cx="8738082" cy="4463062"/>
          </a:xfrm>
        </p:spPr>
        <p:txBody>
          <a:bodyPr rtlCol="0">
            <a:normAutofit fontScale="92500" lnSpcReduction="20000"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Учить понимать содержание сказки.</a:t>
            </a:r>
            <a:endParaRPr lang="ru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Учить вслушиваться в речь взрослого, реагировать на обращение по имени; побуждать к повторению услышанного; самостоятельную речь.</a:t>
            </a:r>
            <a:endParaRPr lang="ru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Способствовать развитию диалогической речи, формировать умение отчётливо и внятно произносить слова, развивать интонационную выразительность.</a:t>
            </a:r>
          </a:p>
          <a:p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Продолжать формировать умение детей передавать образ героев сказки.</a:t>
            </a:r>
          </a:p>
          <a:p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Развивать память, слуховое и зрительное внимание , воображение , образное мышление. </a:t>
            </a:r>
          </a:p>
          <a:p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 любви, добра, бережного отношения к окружающему миру через сказку</a:t>
            </a:r>
          </a:p>
          <a:p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Воспитывать уверенность в себе, своих силах. Учить детей коллективно и согласованно взаимодействовать, проявляя свою индивидуальность.</a:t>
            </a:r>
            <a:endParaRPr lang="ru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B2BEF3A-8DCE-48BC-AF4C-20C21DF176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2" y="609599"/>
            <a:ext cx="2897257" cy="3863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0989E15-C178-41DB-A91A-CD82E8979996}"/>
              </a:ext>
            </a:extLst>
          </p:cNvPr>
          <p:cNvSpPr/>
          <p:nvPr/>
        </p:nvSpPr>
        <p:spPr>
          <a:xfrm>
            <a:off x="185531" y="238539"/>
            <a:ext cx="7222433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и в классическом понимании театра, театрализованная деятельность в детском саду требует наличия реквизита. Как правило, он представлен в необходимом объёме в театральной зоне предметно-развивающей среды группы. </a:t>
            </a:r>
          </a:p>
          <a:p>
            <a:pPr algn="just"/>
            <a:endParaRPr lang="ru-RU" dirty="0">
              <a:solidFill>
                <a:srgbClr val="002060"/>
              </a:solidFill>
              <a:latin typeface="Open San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53BE06-C5B4-408D-81EE-4B6AA50C2E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8" y="238539"/>
            <a:ext cx="4386471" cy="2470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C3BAA56-D996-4F4C-90C4-52B59339AB70}"/>
              </a:ext>
            </a:extLst>
          </p:cNvPr>
          <p:cNvSpPr/>
          <p:nvPr/>
        </p:nvSpPr>
        <p:spPr>
          <a:xfrm>
            <a:off x="225289" y="1877602"/>
            <a:ext cx="6096000" cy="94641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sz="18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Останавливаясь на стандартном, минимальном, наборе атрибутов для игр, нужно отметить, что он включает: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3765BCB-7C49-4CBD-BDFB-2B2EFF9D29D7}"/>
              </a:ext>
            </a:extLst>
          </p:cNvPr>
          <p:cNvSpPr/>
          <p:nvPr/>
        </p:nvSpPr>
        <p:spPr>
          <a:xfrm>
            <a:off x="185531" y="3031434"/>
            <a:ext cx="1537252" cy="7543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ширма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20E0ED37-9E85-438E-891A-74C822D17065}"/>
              </a:ext>
            </a:extLst>
          </p:cNvPr>
          <p:cNvSpPr/>
          <p:nvPr/>
        </p:nvSpPr>
        <p:spPr>
          <a:xfrm>
            <a:off x="1871871" y="3031435"/>
            <a:ext cx="1537252" cy="7543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Маски и шапочки  персонажей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0E33B41-63E3-4A2C-A01E-DE3319656857}"/>
              </a:ext>
            </a:extLst>
          </p:cNvPr>
          <p:cNvSpPr/>
          <p:nvPr/>
        </p:nvSpPr>
        <p:spPr>
          <a:xfrm>
            <a:off x="3591342" y="3031434"/>
            <a:ext cx="1537252" cy="9464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50" dirty="0">
                <a:solidFill>
                  <a:schemeClr val="accent4">
                    <a:lumMod val="50000"/>
                  </a:schemeClr>
                </a:solidFill>
              </a:rPr>
              <a:t>реквизит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FD2F80B-D1E5-4B06-985C-D1C0F5A59C08}"/>
              </a:ext>
            </a:extLst>
          </p:cNvPr>
          <p:cNvSpPr/>
          <p:nvPr/>
        </p:nvSpPr>
        <p:spPr>
          <a:xfrm>
            <a:off x="5269402" y="3031434"/>
            <a:ext cx="1727751" cy="9464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chemeClr val="accent4">
                    <a:lumMod val="50000"/>
                  </a:schemeClr>
                </a:solidFill>
              </a:rPr>
              <a:t>Картинки для разыгрывания сценок на стенде 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0779B50-D708-4313-99DE-3283EC8E4B78}"/>
              </a:ext>
            </a:extLst>
          </p:cNvPr>
          <p:cNvSpPr/>
          <p:nvPr/>
        </p:nvSpPr>
        <p:spPr>
          <a:xfrm>
            <a:off x="7121389" y="3031434"/>
            <a:ext cx="1537252" cy="9464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chemeClr val="accent4">
                    <a:lumMod val="50000"/>
                  </a:schemeClr>
                </a:solidFill>
              </a:rPr>
              <a:t>костюмы  для сценок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074E9D3-CE6F-46BF-9D76-1151F03713C8}"/>
              </a:ext>
            </a:extLst>
          </p:cNvPr>
          <p:cNvSpPr/>
          <p:nvPr/>
        </p:nvSpPr>
        <p:spPr>
          <a:xfrm>
            <a:off x="8782877" y="3031435"/>
            <a:ext cx="1537252" cy="7543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Игрушки для театра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2E68832-BCD6-412B-A1FF-D8174199B28A}"/>
              </a:ext>
            </a:extLst>
          </p:cNvPr>
          <p:cNvSpPr/>
          <p:nvPr/>
        </p:nvSpPr>
        <p:spPr>
          <a:xfrm>
            <a:off x="10469217" y="3066221"/>
            <a:ext cx="1630018" cy="71959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50" dirty="0">
                <a:solidFill>
                  <a:schemeClr val="accent4">
                    <a:lumMod val="50000"/>
                  </a:schemeClr>
                </a:solidFill>
              </a:rPr>
              <a:t>Музыкальные инструменты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0652B80D-181E-4E91-A235-E013F9527DD9}"/>
              </a:ext>
            </a:extLst>
          </p:cNvPr>
          <p:cNvCxnSpPr>
            <a:cxnSpLocks/>
          </p:cNvCxnSpPr>
          <p:nvPr/>
        </p:nvCxnSpPr>
        <p:spPr>
          <a:xfrm>
            <a:off x="901148" y="3977845"/>
            <a:ext cx="0" cy="38984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7E28FBB0-48E9-48C6-B406-4C63391538EA}"/>
              </a:ext>
            </a:extLst>
          </p:cNvPr>
          <p:cNvCxnSpPr>
            <a:cxnSpLocks/>
          </p:cNvCxnSpPr>
          <p:nvPr/>
        </p:nvCxnSpPr>
        <p:spPr>
          <a:xfrm>
            <a:off x="2640497" y="3977845"/>
            <a:ext cx="0" cy="48151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93B9C051-BA8D-4BA1-ABE7-D13485195720}"/>
              </a:ext>
            </a:extLst>
          </p:cNvPr>
          <p:cNvCxnSpPr>
            <a:cxnSpLocks/>
          </p:cNvCxnSpPr>
          <p:nvPr/>
        </p:nvCxnSpPr>
        <p:spPr>
          <a:xfrm>
            <a:off x="4292058" y="4012096"/>
            <a:ext cx="0" cy="44726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FF27D21F-B8D3-445C-ADAF-D014FC4E5D88}"/>
              </a:ext>
            </a:extLst>
          </p:cNvPr>
          <p:cNvCxnSpPr>
            <a:cxnSpLocks/>
          </p:cNvCxnSpPr>
          <p:nvPr/>
        </p:nvCxnSpPr>
        <p:spPr>
          <a:xfrm>
            <a:off x="6096000" y="4012096"/>
            <a:ext cx="0" cy="44726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F6E12E54-FA84-4C0F-90A5-E36E6CA72877}"/>
              </a:ext>
            </a:extLst>
          </p:cNvPr>
          <p:cNvCxnSpPr>
            <a:cxnSpLocks/>
          </p:cNvCxnSpPr>
          <p:nvPr/>
        </p:nvCxnSpPr>
        <p:spPr>
          <a:xfrm>
            <a:off x="7845287" y="4012096"/>
            <a:ext cx="0" cy="44726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ABA631CB-7A9C-47C7-A0AC-25CEC660D6FE}"/>
              </a:ext>
            </a:extLst>
          </p:cNvPr>
          <p:cNvCxnSpPr>
            <a:cxnSpLocks/>
          </p:cNvCxnSpPr>
          <p:nvPr/>
        </p:nvCxnSpPr>
        <p:spPr>
          <a:xfrm>
            <a:off x="9515061" y="3977845"/>
            <a:ext cx="0" cy="48151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CC6155DD-52D8-4EB5-97DB-16F7EE3DC07A}"/>
              </a:ext>
            </a:extLst>
          </p:cNvPr>
          <p:cNvCxnSpPr>
            <a:cxnSpLocks/>
          </p:cNvCxnSpPr>
          <p:nvPr/>
        </p:nvCxnSpPr>
        <p:spPr>
          <a:xfrm>
            <a:off x="11251096" y="3977845"/>
            <a:ext cx="0" cy="38984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4A0BB4A-6214-417E-86EB-CC7BF653DEAA}"/>
              </a:ext>
            </a:extLst>
          </p:cNvPr>
          <p:cNvSpPr/>
          <p:nvPr/>
        </p:nvSpPr>
        <p:spPr>
          <a:xfrm>
            <a:off x="86159" y="4559717"/>
            <a:ext cx="1629978" cy="22505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Настольная и напольная, выполняющая роль универсальной декорации, например, замка и теремка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EB421F79-18F1-422D-B66B-81BB69F285EE}"/>
              </a:ext>
            </a:extLst>
          </p:cNvPr>
          <p:cNvSpPr/>
          <p:nvPr/>
        </p:nvSpPr>
        <p:spPr>
          <a:xfrm>
            <a:off x="1795672" y="4559717"/>
            <a:ext cx="1629937" cy="22505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Могут быть в готовом варианте или изготовлены из картона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6163D571-236A-47A0-BB39-B5B4AB38CE3F}"/>
              </a:ext>
            </a:extLst>
          </p:cNvPr>
          <p:cNvSpPr/>
          <p:nvPr/>
        </p:nvSpPr>
        <p:spPr>
          <a:xfrm>
            <a:off x="3591345" y="4559717"/>
            <a:ext cx="1537249" cy="22505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Шапочки, сумки, корзинки, украшения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1C6718D-5A52-46F1-8668-EF6DCCDECC83}"/>
              </a:ext>
            </a:extLst>
          </p:cNvPr>
          <p:cNvSpPr/>
          <p:nvPr/>
        </p:nvSpPr>
        <p:spPr>
          <a:xfrm>
            <a:off x="5309161" y="4559718"/>
            <a:ext cx="1537251" cy="22505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err="1">
                <a:solidFill>
                  <a:schemeClr val="accent4">
                    <a:lumMod val="50000"/>
                  </a:schemeClr>
                </a:solidFill>
              </a:rPr>
              <a:t>Фланелеграфе</a:t>
            </a:r>
            <a:r>
              <a:rPr lang="ru-RU" sz="1700" dirty="0">
                <a:solidFill>
                  <a:schemeClr val="accent4">
                    <a:lumMod val="50000"/>
                  </a:schemeClr>
                </a:solidFill>
              </a:rPr>
              <a:t> или магнитной доске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5B060B9-CE9A-4BDA-B968-C1C61FB8893A}"/>
              </a:ext>
            </a:extLst>
          </p:cNvPr>
          <p:cNvSpPr/>
          <p:nvPr/>
        </p:nvSpPr>
        <p:spPr>
          <a:xfrm>
            <a:off x="6983897" y="4559718"/>
            <a:ext cx="1798958" cy="22505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50" dirty="0">
                <a:solidFill>
                  <a:schemeClr val="accent4">
                    <a:lumMod val="50000"/>
                  </a:schemeClr>
                </a:solidFill>
              </a:rPr>
              <a:t>Костюмы по мотивам русских народных сказок, домашних и диких животных, элементы овощей.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D4864CA2-9704-40B2-A799-D0AD86114032}"/>
              </a:ext>
            </a:extLst>
          </p:cNvPr>
          <p:cNvSpPr/>
          <p:nvPr/>
        </p:nvSpPr>
        <p:spPr>
          <a:xfrm>
            <a:off x="8971722" y="4559718"/>
            <a:ext cx="1467710" cy="22505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Пальчиковый, «би-ба-</a:t>
            </a:r>
            <a:r>
              <a:rPr lang="ru-RU" sz="1600" dirty="0" err="1">
                <a:solidFill>
                  <a:schemeClr val="accent4">
                    <a:lumMod val="50000"/>
                  </a:schemeClr>
                </a:solidFill>
              </a:rPr>
              <a:t>бо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», плоскостной, настольный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FA206499-3114-4ABB-BC1E-97509C959408}"/>
              </a:ext>
            </a:extLst>
          </p:cNvPr>
          <p:cNvSpPr/>
          <p:nvPr/>
        </p:nvSpPr>
        <p:spPr>
          <a:xfrm>
            <a:off x="10655545" y="4559718"/>
            <a:ext cx="1467706" cy="22505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Шумовые инструменты, озвученные инструменты, музыкальные игрушки</a:t>
            </a:r>
          </a:p>
        </p:txBody>
      </p:sp>
    </p:spTree>
    <p:extLst>
      <p:ext uri="{BB962C8B-B14F-4D97-AF65-F5344CB8AC3E}">
        <p14:creationId xmlns:p14="http://schemas.microsoft.com/office/powerpoint/2010/main" val="1089784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535590-67C4-4630-8BD3-BCD8513690E7}"/>
              </a:ext>
            </a:extLst>
          </p:cNvPr>
          <p:cNvSpPr txBox="1"/>
          <p:nvPr/>
        </p:nvSpPr>
        <p:spPr>
          <a:xfrm flipH="1">
            <a:off x="622851" y="524124"/>
            <a:ext cx="751398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целенаправленном руководстве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воспитателя  игры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драматизации имеют большое значение. Они обогащают детей впечатлениями, воспитывают интерес и любовь к литературе, родному слову.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Руководство воспитателя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заключается в том, что он прежде всего подбирает произведения, имеющие воспитательное значение, сюжет которых детям нетрудно усвоить и превратить в игру - драматизацию.</a:t>
            </a:r>
          </a:p>
          <a:p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дошкольниками не следует специально разучивать сказку. Прекрасный язык, увлекательный сюжет, повторы в тексте, динамика развития действия - всё это способствует быстрому её усвоению. 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Играя, ребёнок непосредственно выражает свои чувства в слове, жесте, мимике, интонации. </a:t>
            </a:r>
          </a:p>
          <a:p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Руководство воспитателя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играми детей должно быть направлено на развитие у них способностей, на обучение их умениям и навыкам, необходимым для этой деятельности.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C038B2-4932-4B0F-AF20-2C76346001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335" y="4167172"/>
            <a:ext cx="4086639" cy="24601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A70992-4083-4FDA-B410-8924C4C5B3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4" r="17020"/>
          <a:stretch/>
        </p:blipFill>
        <p:spPr>
          <a:xfrm>
            <a:off x="8167479" y="632563"/>
            <a:ext cx="3644349" cy="3180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4921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F14D8CA-13E2-4AD7-8FA6-045E1FAC7A29}"/>
              </a:ext>
            </a:extLst>
          </p:cNvPr>
          <p:cNvSpPr/>
          <p:nvPr/>
        </p:nvSpPr>
        <p:spPr>
          <a:xfrm>
            <a:off x="3614904" y="167306"/>
            <a:ext cx="49621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Виды игр-драматизаций: 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F434E81-F1DE-465B-BBCD-1E4DE506C236}"/>
              </a:ext>
            </a:extLst>
          </p:cNvPr>
          <p:cNvSpPr/>
          <p:nvPr/>
        </p:nvSpPr>
        <p:spPr>
          <a:xfrm>
            <a:off x="159656" y="1074056"/>
            <a:ext cx="2598057" cy="5181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Игры-драматизации с пальчиками. Атрибуты ребенок надевает на пальцы, но, как и в драматизации, сам действует за персонажа, изображение которого находится на его руке. </a:t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1E05CBC-2C0E-490C-9693-16A00371C361}"/>
              </a:ext>
            </a:extLst>
          </p:cNvPr>
          <p:cNvSpPr/>
          <p:nvPr/>
        </p:nvSpPr>
        <p:spPr>
          <a:xfrm>
            <a:off x="3098798" y="1074057"/>
            <a:ext cx="2598057" cy="5181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Игры- драматизации с куклами бибабо. Куклу надевают на руку, движения ее головы, рук, туловища осуществляются с помощью движений пальцев, кисти, рук.</a:t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9DF89C0-DE0E-421B-BF7C-9BDFFAB90077}"/>
              </a:ext>
            </a:extLst>
          </p:cNvPr>
          <p:cNvSpPr/>
          <p:nvPr/>
        </p:nvSpPr>
        <p:spPr>
          <a:xfrm>
            <a:off x="6037940" y="1074056"/>
            <a:ext cx="2598057" cy="51816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Имитация- если в младших группах эти игры заключались в имитации поведения животных, то в средней добавляется создание клишированных образов: бабушек-старушек, капризных детей, модниц и др.</a:t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E9166AC-2749-412F-8794-FCA0C6F5E6F8}"/>
              </a:ext>
            </a:extLst>
          </p:cNvPr>
          <p:cNvSpPr/>
          <p:nvPr/>
        </p:nvSpPr>
        <p:spPr>
          <a:xfrm>
            <a:off x="9136739" y="899885"/>
            <a:ext cx="2598057" cy="53557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Инсценировка-Малыши показывают сюжет, разыгрывая его по ролям. В средней группе слова персонажей могут быть и в стихотворной форме, как это было во второй младшей группе, и в прозе, что обусловлено большей степенью самостоятельности ребят и полным осознанием ими сути игровых действий.</a:t>
            </a:r>
          </a:p>
        </p:txBody>
      </p:sp>
    </p:spTree>
    <p:extLst>
      <p:ext uri="{BB962C8B-B14F-4D97-AF65-F5344CB8AC3E}">
        <p14:creationId xmlns:p14="http://schemas.microsoft.com/office/powerpoint/2010/main" val="4132007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CA48877-0977-4CDD-8758-36C81089B38B}"/>
              </a:ext>
            </a:extLst>
          </p:cNvPr>
          <p:cNvSpPr/>
          <p:nvPr/>
        </p:nvSpPr>
        <p:spPr>
          <a:xfrm>
            <a:off x="4219871" y="4128369"/>
            <a:ext cx="83166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В работе по формированию нравственных ценностей через игры-драматизации привлекаются и родители. Формы работы с родителями </a:t>
            </a:r>
            <a:r>
              <a:rPr lang="ru-RU" u="sng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разнообразны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:</a:t>
            </a:r>
          </a:p>
          <a:p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-проводятся беседы и консультации;</a:t>
            </a:r>
          </a:p>
          <a:p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-тематические родительские собрания;</a:t>
            </a:r>
          </a:p>
          <a:p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-родители приглашаются на открытые занятия – игры;</a:t>
            </a:r>
          </a:p>
          <a:p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-совместное изготовление атрибутов и реквизита.</a:t>
            </a:r>
            <a:endParaRPr lang="ru-RU" b="0" i="0" dirty="0"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06AC0DE-6B00-4D2F-AFBE-BB914B0537A2}"/>
              </a:ext>
            </a:extLst>
          </p:cNvPr>
          <p:cNvSpPr/>
          <p:nvPr/>
        </p:nvSpPr>
        <p:spPr>
          <a:xfrm>
            <a:off x="374848" y="238720"/>
            <a:ext cx="59363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Родители имеют возможность познакомиться с общей характеристикой занимательного материала по социально-нравственному воспитанию посредством 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игр-драматизаций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, подчеркивая его игровой характер, интерес к нему детей младшего 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возраста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; знакомятся с различными видами театров, 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способами их изготовления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. 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F14B0FD-6A09-4F97-BDA2-F3774B45A1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51555" y="394020"/>
            <a:ext cx="4757082" cy="2901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51548BA-DD3A-471D-AF5C-6048200219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3544416"/>
            <a:ext cx="3855709" cy="2828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4F60B24-1F25-499F-8CDD-62BC1341B7DD}"/>
              </a:ext>
            </a:extLst>
          </p:cNvPr>
          <p:cNvSpPr/>
          <p:nvPr/>
        </p:nvSpPr>
        <p:spPr>
          <a:xfrm>
            <a:off x="318053" y="253235"/>
            <a:ext cx="6343155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Организация поэтапной работы над драматизацией сказки: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1.Выразительное чтение сказки. Осмысливать идею сказки, представлять себе происходящее)</a:t>
            </a:r>
          </a:p>
          <a:p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Беседа с целью погружения детей в сюжет сказки и более глубокого осмысления содержания.</a:t>
            </a:r>
          </a:p>
          <a:p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Характеристика персонажей. Дети более подробно знакомятся с персонажами сказки, обговариваются характерные черты героев, их голос, характер. (Волк: «Ленивый и невоспитанный», «голодный, воет и страдает», заяц: «доверчивый и добрый», «Голос громкий и звенящий»)</a:t>
            </a:r>
          </a:p>
          <a:p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Распределение ролей между детьми, оценивая их выразительность речи, соотнося его с персонажами.</a:t>
            </a:r>
          </a:p>
          <a:p>
            <a:endParaRPr lang="ru-RU" sz="2000" dirty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3E4C32-38DA-4F82-8358-8E21EF0DDA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208" y="3991555"/>
            <a:ext cx="5088834" cy="2866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ED560C0-695F-4821-8F62-C1E317ED3D80}"/>
              </a:ext>
            </a:extLst>
          </p:cNvPr>
          <p:cNvSpPr/>
          <p:nvPr/>
        </p:nvSpPr>
        <p:spPr>
          <a:xfrm>
            <a:off x="2266122" y="5751443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2E4F3D-C2DF-4E5F-A372-61FDD7EB87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457" y="-1"/>
            <a:ext cx="2396435" cy="3968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5889783"/>
      </p:ext>
    </p:extLst>
  </p:cSld>
  <p:clrMapOvr>
    <a:masterClrMapping/>
  </p:clrMapOvr>
</p:sld>
</file>

<file path=ppt/theme/theme1.xml><?xml version="1.0" encoding="utf-8"?>
<a:theme xmlns:a="http://schemas.openxmlformats.org/drawingml/2006/main" name="Играющие дети 16 х 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61_TF03461883" id="{671D4EC8-F0D2-4082-A1EE-2E45D761EB1A}" vid="{F8D861EF-0C3B-4A7E-8226-1AE546DA2581}"/>
    </a:ext>
  </a:extLst>
</a:theme>
</file>

<file path=ppt/theme/theme2.xml><?xml version="1.0" encoding="utf-8"?>
<a:theme xmlns:a="http://schemas.openxmlformats.org/drawingml/2006/main" name="Тема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Макет учебной презентации с играющимися детьми (рисованные картинки, широкоэкранный формат)</Template>
  <TotalTime>691</TotalTime>
  <Words>1156</Words>
  <Application>Microsoft Office PowerPoint</Application>
  <PresentationFormat>Широкоэкранный</PresentationFormat>
  <Paragraphs>74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Agency FB</vt:lpstr>
      <vt:lpstr>Arial</vt:lpstr>
      <vt:lpstr>Comfortaa</vt:lpstr>
      <vt:lpstr>Euphemia</vt:lpstr>
      <vt:lpstr>Open Sans</vt:lpstr>
      <vt:lpstr>Trebuchet MS</vt:lpstr>
      <vt:lpstr>Wingdings</vt:lpstr>
      <vt:lpstr>Играющие дети 16 х 9</vt:lpstr>
      <vt:lpstr>Игры-драматизации как разновидность творческих игр, их своеобразие, воспитательно-образовательная ценность.</vt:lpstr>
      <vt:lpstr>Презентация PowerPoint</vt:lpstr>
      <vt:lpstr>Драматизация- одна из групп театрализованных игр. В играх-драматизациях ребенок-артист, самостоятельно создает образ с помощью комплекса средств выразительности (мимика, интонация, пантомима, производит собственные действия исполнения роли.)  В игре-драматизации ребенок использует какой-либо сюжет, сценарий которого заранее существует, но не является жестким каноном, а служит канвой, в пределах которой развивается импровизация.</vt:lpstr>
      <vt:lpstr>Цель: Формировать у детей интерес к играм – драматизациям. , побуждать к двигательной импровизации.  Задачи: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Игры-драматизации как разновидность творческих игр, их своеобразие, воспитательно-образовательная ценность.</dc:title>
  <dc:creator>79500</dc:creator>
  <cp:lastModifiedBy>79500</cp:lastModifiedBy>
  <cp:revision>61</cp:revision>
  <dcterms:created xsi:type="dcterms:W3CDTF">2019-02-27T11:28:06Z</dcterms:created>
  <dcterms:modified xsi:type="dcterms:W3CDTF">2021-02-19T17:30:16Z</dcterms:modified>
</cp:coreProperties>
</file>