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22" r:id="rId2"/>
  </p:sldMasterIdLst>
  <p:sldIdLst>
    <p:sldId id="256" r:id="rId3"/>
    <p:sldId id="326" r:id="rId4"/>
    <p:sldId id="322" r:id="rId5"/>
    <p:sldId id="323" r:id="rId6"/>
    <p:sldId id="324" r:id="rId7"/>
    <p:sldId id="268" r:id="rId8"/>
    <p:sldId id="266" r:id="rId9"/>
    <p:sldId id="280" r:id="rId10"/>
    <p:sldId id="270" r:id="rId11"/>
    <p:sldId id="316" r:id="rId12"/>
    <p:sldId id="285" r:id="rId13"/>
    <p:sldId id="317" r:id="rId14"/>
    <p:sldId id="318" r:id="rId15"/>
    <p:sldId id="299" r:id="rId16"/>
    <p:sldId id="329" r:id="rId17"/>
    <p:sldId id="302" r:id="rId18"/>
    <p:sldId id="314" r:id="rId19"/>
    <p:sldId id="297" r:id="rId20"/>
    <p:sldId id="32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5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7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5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5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3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8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5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1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98000">
              <a:schemeClr val="accent1">
                <a:lumMod val="50000"/>
              </a:schemeClr>
            </a:gs>
            <a:gs pos="69000">
              <a:schemeClr val="accent1">
                <a:lumMod val="75000"/>
              </a:schemeClr>
            </a:gs>
            <a:gs pos="50000">
              <a:schemeClr val="accent1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0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8B28B6C-9C73-4C67-B7D0-4536DA91CB7E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9A2EDD8-F876-4179-BA2A-3C3CA77976A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5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16049" y="4970585"/>
            <a:ext cx="3460051" cy="167151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Составил: учитель истории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обществознания </a:t>
            </a: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Лорис-Меликовская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l"/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Русенко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Наталья Васильевна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274278" y="1263435"/>
            <a:ext cx="10363200" cy="178010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«АКТИВНЫЕ  МЕТОДЫ  И ПРИЕМЫ  ОБУЧЕНИЯ ФИНАНСОВОЙ ГРАМОТНОСТИ НА УРОКАХ ОБЩЕСТВОЗНАНИЯ»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90412"/>
      </p:ext>
    </p:extLst>
  </p:cSld>
  <p:clrMapOvr>
    <a:masterClrMapping/>
  </p:clrMapOvr>
  <p:transition spd="slow" advTm="1432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" y="148015"/>
            <a:ext cx="115189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</a:t>
            </a:r>
            <a:r>
              <a:rPr lang="ru-RU" sz="3200" b="1" u="sng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Решение творческих  </a:t>
            </a:r>
            <a:r>
              <a:rPr lang="ru-RU" sz="3200" b="1" u="sng" dirty="0">
                <a:latin typeface="Times New Roman" pitchFamily="18" charset="0"/>
                <a:ea typeface="Times New Roman"/>
                <a:cs typeface="Times New Roman" pitchFamily="18" charset="0"/>
              </a:rPr>
              <a:t>э</a:t>
            </a:r>
            <a:r>
              <a:rPr lang="ru-RU" sz="3200" b="1" u="sng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кономических задач</a:t>
            </a:r>
          </a:p>
          <a:p>
            <a:pPr indent="457200" algn="just"/>
            <a:endParaRPr lang="ru-RU" sz="3200" b="1" u="sng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Развивает креативное мышление,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позволяет реализовать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обучающимся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свой творческий потенциал, свою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индивидуальность.</a:t>
            </a:r>
            <a:endParaRPr lang="ru-RU" sz="32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 algn="just"/>
            <a:r>
              <a:rPr lang="ru-RU" sz="3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</a:t>
            </a:r>
            <a:r>
              <a:rPr lang="ru-RU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. Вырастили зайцы две грядки моркови - всего 50 кг. Одну грядку они сами обрабатывали, а на другой у них Барсук трудился и за свою работу 100 рублей попросил. Да еще на семена и удобрения было потрачено 25 рублей. Половину моркови зайцы себе оставили, в кладовку положили. А остальное решили продать, только вот не знают, по какой цене им торговать, чтоб в убытке не оказаться. Помоги им!</a:t>
            </a:r>
            <a:endParaRPr lang="ru-RU" sz="3200" b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483">
        <p14:gallery dir="l"/>
      </p:transition>
    </mc:Choice>
    <mc:Fallback xmlns="">
      <p:transition spd="slow" advTm="33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6986"/>
            <a:ext cx="3078051" cy="46160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1968" y="105507"/>
            <a:ext cx="9671539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u="sng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Прием  «Мини-исследования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4000" dirty="0" smtClean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7999" y="1790090"/>
            <a:ext cx="862330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Применяя этот прием на своих уроках я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использую его при работе с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различными источниками информации,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развивая читательскую грамотность и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творчество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обучающихся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В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ходе исследования текста ребятам дается большое разнообразие заданий и они сами каждый выбирает себе задание по силам. </a:t>
            </a: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Задания: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Составить план.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Составить кроссворд.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3.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Найти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ответы на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вопросы.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4.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Подобрать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информацию из текста к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иллюстрациям.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5.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Составить вопросы по тексту.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430">
        <p14:flip dir="r"/>
      </p:transition>
    </mc:Choice>
    <mc:Fallback xmlns="">
      <p:transition spd="slow" advTm="45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1.infourok.ru/uploads/ex/00d4/00007603-88cf7365/img3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1976100" cy="694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1037">
        <p14:switch dir="r"/>
      </p:transition>
    </mc:Choice>
    <mc:Fallback xmlns="">
      <p:transition spd="slow" advTm="11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4.infourok.ru/uploads/ex/059c/0010805b-13004ccd/img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7" y="644769"/>
            <a:ext cx="9777047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72083"/>
      </p:ext>
    </p:extLst>
  </p:cSld>
  <p:clrMapOvr>
    <a:masterClrMapping/>
  </p:clrMapOvr>
  <p:transition spd="slow" advTm="202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6986"/>
            <a:ext cx="3078051" cy="46160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82063"/>
            <a:ext cx="11582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OpenSans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OpenSans"/>
                <a:ea typeface="Times New Roman"/>
              </a:rPr>
              <a:t>«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По́стер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такой прием 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обучения,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который создает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условия для восхождения каждого участника к новому знанию и новому опыту путем самостоятельного или коллективного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открытия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3200" b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1" name="Picture 3" descr="C:\Users\ЛИНА\Desktop\20210215_122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688822"/>
            <a:ext cx="4396152" cy="495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483">
        <p:checker/>
      </p:transition>
    </mc:Choice>
    <mc:Fallback xmlns="">
      <p:transition spd="slow" advTm="4048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1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Постер  по теме «Деньги»</a:t>
            </a:r>
            <a:endParaRPr lang="ru-RU" dirty="0"/>
          </a:p>
        </p:txBody>
      </p:sp>
      <p:pic>
        <p:nvPicPr>
          <p:cNvPr id="2050" name="Picture 2" descr="C:\Users\ЛИНА\Desktop\20210219_202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652953"/>
            <a:ext cx="6541477" cy="5087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369"/>
            <a:ext cx="3078163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58">
        <p14:reveal/>
      </p:transition>
    </mc:Choice>
    <mc:Fallback xmlns="">
      <p:transition spd="slow" advTm="8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6986"/>
            <a:ext cx="3078051" cy="46160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7577" y="887899"/>
            <a:ext cx="8938592" cy="404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Прием  учебная дискуссия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– </a:t>
            </a:r>
            <a:r>
              <a:rPr lang="ru-RU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это обсуждение какого-либо спорного вопроса, проблемы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</a:t>
            </a:r>
            <a:r>
              <a:rPr lang="ru-RU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целью </a:t>
            </a:r>
            <a:r>
              <a:rPr lang="ru-RU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правильного решения. Дискуссия возникает на основе общения учителя и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обучающихся</a:t>
            </a:r>
            <a:r>
              <a:rPr lang="ru-RU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 так </a:t>
            </a:r>
            <a:r>
              <a:rPr lang="ru-RU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же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обучающихся </a:t>
            </a:r>
            <a:r>
              <a:rPr lang="ru-RU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друг с другом в процессе решения </a:t>
            </a:r>
            <a:r>
              <a:rPr lang="ru-RU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проблемы.</a:t>
            </a:r>
            <a:endParaRPr lang="ru-RU" sz="32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748">
        <p:circle/>
      </p:transition>
    </mc:Choice>
    <mc:Fallback xmlns="">
      <p:transition spd="slow" advTm="147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98500" y="131763"/>
            <a:ext cx="10972800" cy="868363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ntique Olive"/>
              </a:rPr>
              <a:t>«Тема для дискуссии»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3000382"/>
            <a:ext cx="4692651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571505" y="1071563"/>
            <a:ext cx="4476751" cy="1714500"/>
          </a:xfrm>
          <a:prstGeom prst="cloudCallout">
            <a:avLst>
              <a:gd name="adj1" fmla="val 23083"/>
              <a:gd name="adj2" fmla="val 68964"/>
            </a:avLst>
          </a:prstGeom>
          <a:solidFill>
            <a:srgbClr val="66FFF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</a:rPr>
              <a:t>Деньги – это зло!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5" y="3071820"/>
            <a:ext cx="4095751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858000" y="1000126"/>
            <a:ext cx="4191000" cy="1643063"/>
          </a:xfrm>
          <a:prstGeom prst="wedgeRoundRectCallout">
            <a:avLst>
              <a:gd name="adj1" fmla="val 9342"/>
              <a:gd name="adj2" fmla="val 73715"/>
              <a:gd name="adj3" fmla="val 16667"/>
            </a:avLst>
          </a:prstGeom>
          <a:solidFill>
            <a:srgbClr val="FFFF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Деньги – это все!!!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97122"/>
      </p:ext>
    </p:extLst>
  </p:cSld>
  <p:clrMapOvr>
    <a:masterClrMapping/>
  </p:clrMapOvr>
  <p:transition spd="slow" advTm="364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6986"/>
            <a:ext cx="3078051" cy="46160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2" y="422033"/>
            <a:ext cx="88860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15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Представленные мною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методы, приемы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можно применять не только при изучении финансовой грамотности, но и на других уроках. Уроки с применением вышеописанных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методов и приемов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дают ребятам возможность проявить себя, высказать свое видение вопроса, дают свободу творческой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деятельности,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повышают мотивацию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обучающихся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формируют обстановку сотрудничества и воспитывают в детях чувство собственного достоинства, дарят им ощущение творческой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свободы, что ведет к повышению качества образования.</a:t>
            </a:r>
            <a:r>
              <a:rPr lang="ru-RU" sz="2800" dirty="0">
                <a:solidFill>
                  <a:srgbClr val="000000"/>
                </a:solidFill>
                <a:latin typeface="OpenSans"/>
                <a:ea typeface="Times New Roman"/>
              </a:rPr>
              <a:t> 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41354"/>
      </p:ext>
    </p:extLst>
  </p:cSld>
  <p:clrMapOvr>
    <a:masterClrMapping/>
  </p:clrMapOvr>
  <p:transition spd="slow" advTm="4666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90" y="5157192"/>
            <a:ext cx="9601065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Удачи и финансового благополучия!</a:t>
            </a:r>
            <a:endParaRPr lang="ru-RU" sz="4000" dirty="0"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5123" name="Picture 3" descr="C:\Users\Компьютер\AppData\Local\Microsoft\Windows\Temporary Internet Files\Content.IE5\Q24QIY6T\emoticons-2032927_960_720[1]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31" y="398584"/>
            <a:ext cx="5188131" cy="47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7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55" y="2541658"/>
            <a:ext cx="10515600" cy="1325563"/>
          </a:xfrm>
        </p:spPr>
        <p:txBody>
          <a:bodyPr/>
          <a:lstStyle/>
          <a:p>
            <a:pPr algn="ctr"/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8" y="2541654"/>
            <a:ext cx="3464953" cy="4308980"/>
          </a:xfrm>
          <a:prstGeom prst="rect">
            <a:avLst/>
          </a:prstGeom>
        </p:spPr>
      </p:pic>
      <p:pic>
        <p:nvPicPr>
          <p:cNvPr id="5" name="Рисунок 4" descr="https://ds03.infourok.ru/uploads/ex/09bf/000316fe-6e610159/img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2" y="304801"/>
            <a:ext cx="8886093" cy="645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895">
        <p:dissolve/>
      </p:transition>
    </mc:Choice>
    <mc:Fallback xmlns="">
      <p:transition spd="slow" advTm="398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2646" y="562708"/>
            <a:ext cx="88626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b="1" dirty="0" smtClean="0">
                <a:solidFill>
                  <a:srgbClr val="000000"/>
                </a:solidFill>
                <a:latin typeface="Times New Roman, serif"/>
              </a:rPr>
              <a:t>Анализируя результаты ВПР, ОГЭ я пришла к выводу, </a:t>
            </a:r>
            <a:r>
              <a:rPr lang="ru-RU" sz="2800" b="1" dirty="0">
                <a:solidFill>
                  <a:srgbClr val="000000"/>
                </a:solidFill>
                <a:latin typeface="Times New Roman, serif"/>
              </a:rPr>
              <a:t>что большинство </a:t>
            </a:r>
            <a:r>
              <a:rPr lang="ru-RU" sz="2800" b="1" dirty="0" smtClean="0">
                <a:solidFill>
                  <a:srgbClr val="000000"/>
                </a:solidFill>
                <a:latin typeface="Times New Roman, serif"/>
              </a:rPr>
              <a:t>обучающихся </a:t>
            </a:r>
            <a:r>
              <a:rPr lang="ru-RU" sz="2800" b="1" dirty="0">
                <a:solidFill>
                  <a:srgbClr val="000000"/>
                </a:solidFill>
                <a:latin typeface="Times New Roman, serif"/>
              </a:rPr>
              <a:t>имеют слабое представление о законах и возможностях рыночной экономики. Именно школа, являясь одним из важнейших социальных институтов, должна оказать помощь детям по формированию основ </a:t>
            </a:r>
            <a:r>
              <a:rPr lang="ru-RU" sz="2800" b="1" dirty="0" smtClean="0">
                <a:solidFill>
                  <a:srgbClr val="000000"/>
                </a:solidFill>
                <a:latin typeface="Times New Roman, serif"/>
              </a:rPr>
              <a:t>финансовой грамотности.</a:t>
            </a:r>
            <a:endParaRPr lang="ru-RU" sz="2800" b="1" dirty="0">
              <a:solidFill>
                <a:srgbClr val="000000"/>
              </a:solidFill>
              <a:latin typeface="Open Sans"/>
            </a:endParaRPr>
          </a:p>
          <a:p>
            <a:pPr indent="457200" algn="just"/>
            <a:r>
              <a:rPr lang="ru-RU" sz="2800" b="1" dirty="0">
                <a:solidFill>
                  <a:srgbClr val="000000"/>
                </a:solidFill>
                <a:latin typeface="Times New Roman, serif"/>
              </a:rPr>
              <a:t>Финансовая грамотность формируется среди </a:t>
            </a:r>
            <a:r>
              <a:rPr lang="ru-RU" sz="2800" b="1" dirty="0" smtClean="0">
                <a:solidFill>
                  <a:srgbClr val="000000"/>
                </a:solidFill>
                <a:latin typeface="Times New Roman, serif"/>
              </a:rPr>
              <a:t>обучающихся </a:t>
            </a:r>
            <a:r>
              <a:rPr lang="ru-RU" sz="2800" b="1" dirty="0">
                <a:solidFill>
                  <a:srgbClr val="000000"/>
                </a:solidFill>
                <a:latin typeface="Times New Roman, serif"/>
              </a:rPr>
              <a:t>целым комплексом предметов, таких как математика, информатика, история, но особая роль принадлежит «Обществознанию</a:t>
            </a:r>
            <a:r>
              <a:rPr lang="ru-RU" sz="2800" b="1" dirty="0" smtClean="0">
                <a:solidFill>
                  <a:srgbClr val="000000"/>
                </a:solidFill>
                <a:latin typeface="Times New Roman, serif"/>
              </a:rPr>
              <a:t>».</a:t>
            </a:r>
            <a:endParaRPr lang="ru-RU" sz="2800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1613">
        <p14:honeycomb/>
      </p:transition>
    </mc:Choice>
    <mc:Fallback xmlns="">
      <p:transition spd="slow" advTm="41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84030" y="187569"/>
            <a:ext cx="942535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  <a:p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  <a:p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  <a:p>
            <a:pPr indent="457200" algn="just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Как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известно, главный враг успеха — это однообразие и монотонность, рождающие скуку. Только благодаря внедрению в учебный процесс активных методов обучения, разнообразных средств и приёмов обучения можно развить познавательный интерес учеников, результатом которой и станет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активная, творческая, самостоятельная,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познавательная деятельность.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984">
        <p14:ripple/>
      </p:transition>
    </mc:Choice>
    <mc:Fallback xmlns="">
      <p:transition spd="slow" advTm="29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97168" y="674399"/>
            <a:ext cx="110196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  <a:p>
            <a:endParaRPr lang="ru-RU" sz="320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  <a:p>
            <a:pPr indent="457200" algn="just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Именно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этой причине на своих уроках я стараюсь использовать различные активные методические приемы, направленные на развитие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финансовой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грамотности. </a:t>
            </a:r>
            <a:b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Именно о них я и хочу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вам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рассказать.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7358">
        <p14:shred/>
      </p:transition>
    </mc:Choice>
    <mc:Fallback xmlns="">
      <p:transition spd="slow" advTm="17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66" y="5460817"/>
            <a:ext cx="571500" cy="485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18" y="5460817"/>
            <a:ext cx="571500" cy="485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18" y="5460816"/>
            <a:ext cx="571500" cy="48577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46739" y="3"/>
            <a:ext cx="828821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OpenSans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8500" y="1198372"/>
            <a:ext cx="10972800" cy="3725321"/>
          </a:xfrm>
        </p:spPr>
        <p:txBody>
          <a:bodyPr>
            <a:normAutofit/>
          </a:bodyPr>
          <a:lstStyle/>
          <a:p>
            <a:pPr indent="45720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Интерес обучающихся при формировании финансовой грамотности на моих уроках поддерживается внесением творческого элемента в занятиях.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263">
        <p14:glitter pattern="hexagon"/>
      </p:transition>
    </mc:Choice>
    <mc:Fallback xmlns="">
      <p:transition spd="slow" advTm="12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5139" y="164127"/>
            <a:ext cx="110665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i="1" dirty="0" smtClean="0">
                <a:solidFill>
                  <a:srgbClr val="000000"/>
                </a:solidFill>
                <a:latin typeface="OpenSans"/>
                <a:ea typeface="Times New Roman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Кейс»-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метод активного проблемно – ситуационного анализа, основанный на обучении путем решения конкретных задач-ситуаций (кейсов).</a:t>
            </a:r>
          </a:p>
          <a:p>
            <a:pPr indent="457200" algn="just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Главное его предназначение – развивать способность находить решение проблемы и учиться работать с информацией.</a:t>
            </a:r>
          </a:p>
          <a:p>
            <a:pPr indent="457200"/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Кейс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(работа в группе)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>
              <a:tabLst>
                <a:tab pos="11455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СЕМЬЯ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Папа (работает): зарплата 100 тыс. р., написал книгу и получил го­норар 200 тыс. р.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Мама (работает): зарплата 60 тыс. р., получила премию 40 тыс. р.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Бабушка (пенсионерка): пенсия 12 тыс. р., выиграла в лотерею 4 тыс. р.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Сын (студент): стипендия 2 тыс. р., участвовал в проекте и получил 40 тыс. р.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семьи есть вклад в банке - 800 тыс. р., годовой процент по вкла­дам - 10%.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текущие покупки тратили 90 тыс. р. в месяц, на коммунальные услуги, транспорт и лечение - 20 тыс. р. в месяц. Купили телевизор за 40 тыс. р. и компьютер за 30 тыс. р. Отдых всех членов семьи обошёлся в 400 тыс.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р. </a:t>
            </a:r>
          </a:p>
          <a:p>
            <a:pPr indent="457200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Задание</a:t>
            </a: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Заполните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таблицу «Доходы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Заполните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таблицу «Расходы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Составьте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годовой бюджет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семьи.</a:t>
            </a: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Определите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среднегодовой доход на каждого члена семьи.</a:t>
            </a:r>
            <a:endParaRPr lang="ru-RU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Предложите, как семья может распорядиться своими сбере­жениями.</a:t>
            </a:r>
            <a:endParaRPr lang="ru-RU" sz="2800" b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049">
        <p14:prism/>
      </p:transition>
    </mc:Choice>
    <mc:Fallback xmlns="">
      <p:transition spd="slow" advTm="39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3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4874657"/>
            <a:ext cx="1644875" cy="12943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088" y="256275"/>
            <a:ext cx="114743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 smtClean="0">
                <a:solidFill>
                  <a:schemeClr val="bg1"/>
                </a:solidFill>
                <a:latin typeface="OpenSans"/>
                <a:ea typeface="Times New Roman"/>
              </a:rPr>
              <a:t> </a:t>
            </a:r>
            <a:r>
              <a:rPr lang="ru-RU" sz="5400" b="1" i="1" dirty="0" smtClean="0">
                <a:solidFill>
                  <a:schemeClr val="bg1"/>
                </a:solidFill>
                <a:latin typeface="OpenSans"/>
                <a:ea typeface="Times New Roman"/>
              </a:rPr>
              <a:t> </a:t>
            </a:r>
            <a:r>
              <a:rPr lang="ru-RU" sz="5400" b="1" u="sng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5400" b="1" u="sng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Один — два — вместе».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1500"/>
              </a:spcAft>
            </a:pP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ЛИНА\Desktop\20210215_125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76" y="1371600"/>
            <a:ext cx="4377102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014">
        <p14:doors dir="vert"/>
      </p:transition>
    </mc:Choice>
    <mc:Fallback xmlns="">
      <p:transition spd="slow" advTm="4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353" y="234462"/>
            <a:ext cx="11769969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b="1" u="sng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3200" b="1" u="sng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игровых приемов и </a:t>
            </a:r>
            <a:r>
              <a:rPr lang="ru-RU" sz="3200" b="1" u="sng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ситуаций</a:t>
            </a:r>
            <a:endParaRPr lang="ru-RU" sz="4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Игра облегчает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 усвоения знаний,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помогает развивать умственную активность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детей, она активизирует психические процессы, вызывает у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обучающихся живой интерес к теме, делает 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 увлекательным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создаёт радостное рабочее настроение</a:t>
            </a:r>
            <a:r>
              <a:rPr lang="ru-RU" sz="3200" b="1" dirty="0" smtClean="0">
                <a:solidFill>
                  <a:srgbClr val="000000"/>
                </a:solidFill>
                <a:latin typeface="Open Sans"/>
              </a:rPr>
              <a:t>. </a:t>
            </a:r>
            <a:r>
              <a:rPr lang="ru-RU" sz="5400" b="1" dirty="0" smtClean="0">
                <a:solidFill>
                  <a:srgbClr val="333333"/>
                </a:solidFill>
                <a:latin typeface="Helvetica Neue"/>
              </a:rPr>
              <a:t>            </a:t>
            </a:r>
          </a:p>
          <a:p>
            <a:pPr lvl="0" indent="457200"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Формы игры: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ctr">
              <a:buFont typeface="Arial"/>
              <a:buChar char="•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457200" algn="ctr">
              <a:buFont typeface="Arial"/>
              <a:buChar char="•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КВН,</a:t>
            </a:r>
          </a:p>
          <a:p>
            <a:pPr lvl="0" indent="457200" algn="ctr">
              <a:buFont typeface="Arial"/>
              <a:buChar char="•"/>
            </a:pP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457200" algn="ctr">
              <a:buFont typeface="Arial"/>
              <a:buChar char="•"/>
            </a:pP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-ринг,</a:t>
            </a:r>
          </a:p>
          <a:p>
            <a:pPr lvl="0" indent="457200" algn="ctr">
              <a:buFont typeface="Arial"/>
              <a:buChar char="•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деловая игра,</a:t>
            </a:r>
          </a:p>
          <a:p>
            <a:pPr lvl="0" indent="457200" algn="ctr">
              <a:buFont typeface="Arial"/>
              <a:buChar char="•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мозговой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штурм.</a:t>
            </a:r>
            <a:endParaRPr lang="ru-RU" sz="3200" b="1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137">
        <p:blinds dir="vert"/>
      </p:transition>
    </mc:Choice>
    <mc:Fallback xmlns="">
      <p:transition spd="slow" advTm="4213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1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27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3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79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5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568</Words>
  <Application>Microsoft Office PowerPoint</Application>
  <PresentationFormat>Произвольный</PresentationFormat>
  <Paragraphs>60</Paragraphs>
  <Slides>19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Воздушный поток</vt:lpstr>
      <vt:lpstr>Волна</vt:lpstr>
      <vt:lpstr>«АКТИВНЫЕ  МЕТОДЫ  И ПРИЕМЫ  ОБУЧЕНИЯ ФИНАНСОВОЙ ГРАМОТНОСТИ НА УРОКАХ ОБЩЕСТВОЗНАНИЯ»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Интерес обучающихся при формировании финансовой грамотности на моих уроках поддерживается внесением творческого элемента в занятиях.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Постер  по теме «Деньги»</vt:lpstr>
      <vt:lpstr>Презентация PowerPoint</vt:lpstr>
      <vt:lpstr>«Тема для дискуссии»</vt:lpstr>
      <vt:lpstr>Презентация PowerPoint</vt:lpstr>
      <vt:lpstr>Удачи и финансового благополучия!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</dc:title>
  <dc:creator>Учитель</dc:creator>
  <cp:lastModifiedBy>ЛИНА</cp:lastModifiedBy>
  <cp:revision>145</cp:revision>
  <dcterms:created xsi:type="dcterms:W3CDTF">2017-12-18T10:10:20Z</dcterms:created>
  <dcterms:modified xsi:type="dcterms:W3CDTF">2021-02-23T16:23:41Z</dcterms:modified>
</cp:coreProperties>
</file>