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59" r:id="rId4"/>
    <p:sldId id="288" r:id="rId5"/>
    <p:sldId id="289" r:id="rId6"/>
    <p:sldId id="290" r:id="rId7"/>
    <p:sldId id="291" r:id="rId8"/>
    <p:sldId id="264" r:id="rId9"/>
    <p:sldId id="295" r:id="rId10"/>
    <p:sldId id="294" r:id="rId11"/>
    <p:sldId id="293" r:id="rId12"/>
    <p:sldId id="292" r:id="rId13"/>
    <p:sldId id="269" r:id="rId14"/>
    <p:sldId id="296" r:id="rId15"/>
    <p:sldId id="297" r:id="rId16"/>
    <p:sldId id="299" r:id="rId17"/>
    <p:sldId id="298" r:id="rId18"/>
    <p:sldId id="274" r:id="rId19"/>
    <p:sldId id="300" r:id="rId20"/>
    <p:sldId id="301" r:id="rId21"/>
    <p:sldId id="303" r:id="rId22"/>
    <p:sldId id="302" r:id="rId23"/>
    <p:sldId id="279" r:id="rId24"/>
    <p:sldId id="307" r:id="rId25"/>
    <p:sldId id="306" r:id="rId26"/>
    <p:sldId id="305" r:id="rId27"/>
    <p:sldId id="30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4900"/>
    <a:srgbClr val="004200"/>
    <a:srgbClr val="2A65AC"/>
    <a:srgbClr val="FA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63BEF-93B8-46E2-9E17-1E082CCA5161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637E2-DC3F-4D12-BC14-6992AC1D16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856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9413D5-C178-4D2A-87C4-B25D6DF7E349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415503-F96C-444A-9BF1-735A2AC34F68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32C04-C30A-4CC7-ACC3-8D07A76C134E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18" Type="http://schemas.openxmlformats.org/officeDocument/2006/relationships/slide" Target="slide17.xml"/><Relationship Id="rId26" Type="http://schemas.openxmlformats.org/officeDocument/2006/relationships/slide" Target="slide25.xml"/><Relationship Id="rId3" Type="http://schemas.openxmlformats.org/officeDocument/2006/relationships/image" Target="../media/image6.jpeg"/><Relationship Id="rId21" Type="http://schemas.openxmlformats.org/officeDocument/2006/relationships/slide" Target="slide20.xml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slide" Target="slide16.xml"/><Relationship Id="rId25" Type="http://schemas.openxmlformats.org/officeDocument/2006/relationships/slide" Target="slide24.xml"/><Relationship Id="rId2" Type="http://schemas.openxmlformats.org/officeDocument/2006/relationships/notesSlide" Target="../notesSlides/notesSlide2.xml"/><Relationship Id="rId16" Type="http://schemas.openxmlformats.org/officeDocument/2006/relationships/slide" Target="slide15.xml"/><Relationship Id="rId20" Type="http://schemas.openxmlformats.org/officeDocument/2006/relationships/slide" Target="slide19.xml"/><Relationship Id="rId29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24" Type="http://schemas.openxmlformats.org/officeDocument/2006/relationships/slide" Target="slide23.xml"/><Relationship Id="rId5" Type="http://schemas.openxmlformats.org/officeDocument/2006/relationships/slide" Target="slide4.xml"/><Relationship Id="rId15" Type="http://schemas.openxmlformats.org/officeDocument/2006/relationships/slide" Target="slide14.xml"/><Relationship Id="rId23" Type="http://schemas.openxmlformats.org/officeDocument/2006/relationships/slide" Target="slide22.xml"/><Relationship Id="rId28" Type="http://schemas.openxmlformats.org/officeDocument/2006/relationships/slide" Target="slide27.xml"/><Relationship Id="rId10" Type="http://schemas.openxmlformats.org/officeDocument/2006/relationships/slide" Target="slide9.xml"/><Relationship Id="rId19" Type="http://schemas.openxmlformats.org/officeDocument/2006/relationships/slide" Target="slide18.xml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13.xml"/><Relationship Id="rId22" Type="http://schemas.openxmlformats.org/officeDocument/2006/relationships/slide" Target="slide21.xml"/><Relationship Id="rId27" Type="http://schemas.openxmlformats.org/officeDocument/2006/relationships/slide" Target="slide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Рисунок17.pn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827584" y="332658"/>
            <a:ext cx="7416824" cy="650226"/>
          </a:xfrm>
          <a:prstGeom prst="rect">
            <a:avLst/>
          </a:prstGeom>
        </p:spPr>
      </p:pic>
      <p:pic>
        <p:nvPicPr>
          <p:cNvPr id="11" name="Рисунок 10" descr="Рисунок18.png">
            <a:hlinkClick r:id="" action="ppaction://noaction"/>
          </p:cNvPr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395536" y="6165304"/>
            <a:ext cx="1606332" cy="360040"/>
          </a:xfrm>
          <a:prstGeom prst="rect">
            <a:avLst/>
          </a:prstGeom>
        </p:spPr>
      </p:pic>
      <p:pic>
        <p:nvPicPr>
          <p:cNvPr id="12" name="Рисунок 11" descr="Рисунок19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6084168" y="6165304"/>
            <a:ext cx="2700300" cy="36004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42910" y="1340768"/>
            <a:ext cx="772859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Турнир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знатоков русского языка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3115698"/>
            <a:ext cx="33123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игра </a:t>
            </a:r>
          </a:p>
          <a:p>
            <a:pPr>
              <a:spcBef>
                <a:spcPct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Бурыгиной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О. А., </a:t>
            </a:r>
          </a:p>
          <a:p>
            <a:pPr>
              <a:spcBef>
                <a:spcPct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учителем русского языка и литературы </a:t>
            </a:r>
          </a:p>
          <a:p>
            <a:pPr>
              <a:spcBef>
                <a:spcPct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Сандовская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СОШ,</a:t>
            </a:r>
          </a:p>
          <a:p>
            <a:pPr>
              <a:spcBef>
                <a:spcPct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материалам книги </a:t>
            </a:r>
          </a:p>
          <a:p>
            <a:pPr>
              <a:spcBef>
                <a:spcPct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 М. Лебедева «Турниры знатоков русского языка»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слова</a:t>
            </a:r>
            <a:endParaRPr lang="ru-RU" sz="36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Лазоревый – то же, что лазурный, то есть цвета лазури. Лазурь – светло-синий, небесный цвет, синева.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В русских народных сказках часто говорится о лазоревом цветке. Какого цвета этот сказочный цветок?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слова</a:t>
            </a:r>
            <a:endParaRPr lang="ru-RU" sz="36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Общее значение слов – статуя, изваяние, которому язычники поклоняются как божеству. Идолище поганое (в русских былинах мифическое существо, олицетворяющее языческую силу). Не сотвори себе кумира. Стоять истуканом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Каково общее значение слов </a:t>
            </a:r>
            <a:r>
              <a:rPr lang="ru-RU" sz="2800" i="1" dirty="0" smtClean="0">
                <a:latin typeface="Georgia" pitchFamily="18" charset="0"/>
              </a:rPr>
              <a:t>идол, кумир, истукан</a:t>
            </a:r>
            <a:r>
              <a:rPr lang="ru-RU" sz="2800" dirty="0" smtClean="0">
                <a:latin typeface="Georgia" pitchFamily="18" charset="0"/>
              </a:rPr>
              <a:t>? Приведите примеры с этими словами.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373600" y="6000768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слова</a:t>
            </a:r>
            <a:endParaRPr lang="ru-RU" sz="36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7620" y="4214818"/>
            <a:ext cx="1512168" cy="2337309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214282" y="4071942"/>
            <a:ext cx="849694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 smtClean="0">
                <a:latin typeface="Georgia" pitchFamily="18" charset="0"/>
              </a:rPr>
              <a:t>Кравчий – придворный чин у московский царей, первоначально – боярин, прислуживающий царю за столом. Ловчий – лицо, которое заведовало (у бояр, помещиков) разными видами ловли, преимущественно –псовой охотой. Стряпчий – чиновник по надзору за ходом дел в судебных учреждениях.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285720" y="1428736"/>
            <a:ext cx="849694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Автор книги «К истокам слова» Ю. В. Откупщиков пишет, что в древности весьма продуктивным был суффикс действующего лица –чий, и приводит примеры: кравчий, ловчий, стряпчий. А кто такие кравчий, ловчий и стряпчий?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афоризмы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А. Т. Твардовский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47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Назовите автора данного крылатого выражения</a:t>
            </a:r>
          </a:p>
          <a:p>
            <a:pPr algn="ctr">
              <a:spcBef>
                <a:spcPct val="20000"/>
              </a:spcBef>
            </a:pPr>
            <a:r>
              <a:rPr lang="ru-RU" sz="2800" b="1" dirty="0" smtClean="0">
                <a:latin typeface="Georgia" pitchFamily="18" charset="0"/>
              </a:rPr>
              <a:t>Смертный бой не ради славы, ради жизни на земле</a:t>
            </a: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афоризмы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85720" y="4286256"/>
            <a:ext cx="8496944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А) С. А. Есенин</a:t>
            </a:r>
          </a:p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Б) М. И. Цветаева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285720" y="1571612"/>
            <a:ext cx="8496944" cy="241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Назовите авторов данных крылатых выражений</a:t>
            </a:r>
          </a:p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А) Лицом к лицу лица не увидать. Большое видится на расстоянье.</a:t>
            </a:r>
          </a:p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Б) моим стихам, как драгоценным винам, настанет свой черёд</a:t>
            </a: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афоризмы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85720" y="4214818"/>
            <a:ext cx="8496944" cy="155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А) В. В. Маяковский</a:t>
            </a:r>
          </a:p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Б) А. А. Ахматова</a:t>
            </a:r>
          </a:p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В) Ф. И. Тютчев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285720" y="1428736"/>
            <a:ext cx="8496944" cy="293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Назовите авторов данных крылатых выражений</a:t>
            </a:r>
          </a:p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А) Изводишь единого слова ради тысячу тонн словесной руды.</a:t>
            </a:r>
          </a:p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Б) Всего прочнее на земле – печаль и долговечней – царственное слово.</a:t>
            </a:r>
          </a:p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В) Умом Россию не понять</a:t>
            </a: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афоризмы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85720" y="4643446"/>
            <a:ext cx="8496944" cy="207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А) Н. В. Гоголь</a:t>
            </a:r>
          </a:p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Б) Н. А. Некрасов</a:t>
            </a:r>
          </a:p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В) А. С. Пушкин</a:t>
            </a:r>
          </a:p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Г) И. А. Крылов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57158" y="1500174"/>
            <a:ext cx="8534752" cy="302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Назовите авторов данных крылатых выражений</a:t>
            </a:r>
          </a:p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А) Чему смеётесь? Над собой смеётесь!</a:t>
            </a:r>
          </a:p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Б) Сейте разумное, доброе, вечное…</a:t>
            </a:r>
          </a:p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В) То ведают бояре, не нам чета.</a:t>
            </a:r>
          </a:p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Г) На младших не найдешь управы там, где делятся они со старшим пополам.</a:t>
            </a: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7620" y="4520691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афоризмы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14282" y="4714884"/>
            <a:ext cx="8496944" cy="207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А) Г. Галилей</a:t>
            </a:r>
          </a:p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Б) Маркиза Помпадур</a:t>
            </a:r>
          </a:p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В) Цицерон</a:t>
            </a:r>
          </a:p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Г) Ф. Рабле         Д) У. Шекспир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Назовите авторов данных крылатых слов</a:t>
            </a:r>
          </a:p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А) А все-таки она вертится!</a:t>
            </a:r>
          </a:p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Б) После нас – хоть потоп.</a:t>
            </a:r>
          </a:p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В) О времена! О нравы!</a:t>
            </a:r>
          </a:p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Г) Аппетит приходит во время еды.</a:t>
            </a:r>
          </a:p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Д) Быть или не быть – вот в чем вопрос</a:t>
            </a: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000760" y="4520691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фразеологизмы</a:t>
            </a:r>
            <a:endParaRPr lang="ru-RU" sz="36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5204"/>
            <a:ext cx="1512168" cy="2337310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Человек, стоящий перед серьёзным выбором. Выражение появилось благодаря одноименной картине Художника В. М. Васнецова, созданной в 1882 году по мотивам русского фольклора.</a:t>
            </a: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Кто такой </a:t>
            </a:r>
            <a:r>
              <a:rPr lang="ru-RU" sz="2800" b="1" i="1" dirty="0" smtClean="0">
                <a:latin typeface="Georgia" pitchFamily="18" charset="0"/>
              </a:rPr>
              <a:t>витязь на распутье</a:t>
            </a:r>
            <a:r>
              <a:rPr lang="ru-RU" sz="2800" dirty="0" smtClean="0">
                <a:latin typeface="Georgia" pitchFamily="18" charset="0"/>
              </a:rPr>
              <a:t>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фразеологизмы</a:t>
            </a:r>
            <a:endParaRPr lang="ru-RU" sz="36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5204"/>
            <a:ext cx="1512168" cy="2337310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2825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000" i="1" dirty="0" smtClean="0">
                <a:latin typeface="Georgia" pitchFamily="18" charset="0"/>
              </a:rPr>
              <a:t>А) Выдающийся человек, оказывающий огромное духовное, интеллектуальное влияние на многих современников. Выражение из стихотворения А. С. Пушкина «К морю» (1824), где речь идет о поэте Байроне и императоре Наполеоне.</a:t>
            </a:r>
          </a:p>
          <a:p>
            <a:pPr>
              <a:spcBef>
                <a:spcPct val="20000"/>
              </a:spcBef>
            </a:pPr>
            <a:r>
              <a:rPr lang="ru-RU" sz="2000" i="1" dirty="0" smtClean="0">
                <a:latin typeface="Georgia" pitchFamily="18" charset="0"/>
              </a:rPr>
              <a:t>Б) Ловкий обманщик, движимый жаждой наживы, мошенник. Прозвище Остапа </a:t>
            </a:r>
            <a:r>
              <a:rPr lang="ru-RU" sz="2000" i="1" dirty="0" err="1" smtClean="0">
                <a:latin typeface="Georgia" pitchFamily="18" charset="0"/>
              </a:rPr>
              <a:t>Бендера</a:t>
            </a:r>
            <a:r>
              <a:rPr lang="ru-RU" sz="2000" i="1" dirty="0" smtClean="0">
                <a:latin typeface="Georgia" pitchFamily="18" charset="0"/>
              </a:rPr>
              <a:t> в романах И. Ильфа и Е. Петрова «Двенадцать стульев» и «Золотой теленок»</a:t>
            </a:r>
          </a:p>
          <a:p>
            <a:pPr>
              <a:spcBef>
                <a:spcPct val="20000"/>
              </a:spcBef>
            </a:pP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207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Кто такие:</a:t>
            </a:r>
          </a:p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А) властитель дум,</a:t>
            </a:r>
          </a:p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Б) великий комбинатор?</a:t>
            </a:r>
          </a:p>
          <a:p>
            <a:pPr>
              <a:spcBef>
                <a:spcPct val="20000"/>
              </a:spcBef>
            </a:pPr>
            <a:endParaRPr lang="ru-RU" sz="2800" dirty="0" smtClean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9" name="AutoShape 4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997969" y="1700734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10</a:t>
            </a:r>
          </a:p>
        </p:txBody>
      </p:sp>
      <p:sp>
        <p:nvSpPr>
          <p:cNvPr id="3121" name="AutoShape 4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933007" y="1700734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22" name="AutoShape 5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869632" y="1700734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23" name="AutoShape 5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806257" y="1700734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40</a:t>
            </a:r>
          </a:p>
        </p:txBody>
      </p:sp>
      <p:sp>
        <p:nvSpPr>
          <p:cNvPr id="3124" name="AutoShape 52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741294" y="1700734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50</a:t>
            </a:r>
          </a:p>
        </p:txBody>
      </p:sp>
      <p:sp>
        <p:nvSpPr>
          <p:cNvPr id="3125" name="AutoShape 53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997969" y="2564830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10</a:t>
            </a:r>
          </a:p>
        </p:txBody>
      </p:sp>
      <p:sp>
        <p:nvSpPr>
          <p:cNvPr id="3126" name="AutoShape 54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3007" y="2564830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27" name="AutoShape 55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869632" y="2564830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28" name="AutoShape 56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6806257" y="2564830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40</a:t>
            </a:r>
          </a:p>
        </p:txBody>
      </p:sp>
      <p:sp>
        <p:nvSpPr>
          <p:cNvPr id="3129" name="AutoShape 57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7741294" y="2564830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50</a:t>
            </a:r>
          </a:p>
        </p:txBody>
      </p:sp>
      <p:sp>
        <p:nvSpPr>
          <p:cNvPr id="3130" name="AutoShape 58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3997969" y="3428926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10</a:t>
            </a:r>
          </a:p>
        </p:txBody>
      </p:sp>
      <p:sp>
        <p:nvSpPr>
          <p:cNvPr id="3131" name="AutoShape 59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933007" y="3428926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32" name="AutoShape 60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869632" y="3428926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33" name="AutoShape 6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806257" y="3428926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40</a:t>
            </a:r>
          </a:p>
        </p:txBody>
      </p:sp>
      <p:sp>
        <p:nvSpPr>
          <p:cNvPr id="3134" name="AutoShape 62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741294" y="3428926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50</a:t>
            </a:r>
          </a:p>
        </p:txBody>
      </p:sp>
      <p:sp>
        <p:nvSpPr>
          <p:cNvPr id="3135" name="AutoShape 63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3997969" y="4293022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10</a:t>
            </a:r>
          </a:p>
        </p:txBody>
      </p:sp>
      <p:sp>
        <p:nvSpPr>
          <p:cNvPr id="3136" name="AutoShape 64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4933007" y="4293022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37" name="AutoShape 65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5869632" y="4293022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38" name="AutoShape 66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6877694" y="4293022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40</a:t>
            </a:r>
          </a:p>
        </p:txBody>
      </p:sp>
      <p:sp>
        <p:nvSpPr>
          <p:cNvPr id="3139" name="AutoShape 67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7741294" y="4293022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50</a:t>
            </a:r>
          </a:p>
        </p:txBody>
      </p:sp>
      <p:sp>
        <p:nvSpPr>
          <p:cNvPr id="3140" name="AutoShape 68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3997969" y="515711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10</a:t>
            </a:r>
          </a:p>
        </p:txBody>
      </p:sp>
      <p:sp>
        <p:nvSpPr>
          <p:cNvPr id="3142" name="AutoShape 70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4933007" y="5157118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43" name="AutoShape 71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5941069" y="515711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44" name="AutoShape 72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6877694" y="515711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40</a:t>
            </a:r>
          </a:p>
        </p:txBody>
      </p:sp>
      <p:sp>
        <p:nvSpPr>
          <p:cNvPr id="3145" name="AutoShape 73">
            <a:hlinkClick r:id="rId28" action="ppaction://hlinksldjump"/>
          </p:cNvPr>
          <p:cNvSpPr>
            <a:spLocks noChangeArrowheads="1"/>
          </p:cNvSpPr>
          <p:nvPr/>
        </p:nvSpPr>
        <p:spPr bwMode="auto">
          <a:xfrm>
            <a:off x="7741294" y="515711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50</a:t>
            </a:r>
          </a:p>
        </p:txBody>
      </p:sp>
      <p:sp>
        <p:nvSpPr>
          <p:cNvPr id="2" name="AutoShape 47"/>
          <p:cNvSpPr>
            <a:spLocks noChangeArrowheads="1"/>
          </p:cNvSpPr>
          <p:nvPr/>
        </p:nvSpPr>
        <p:spPr bwMode="auto">
          <a:xfrm>
            <a:off x="468312" y="1700734"/>
            <a:ext cx="2879551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2400" b="1" cap="all" dirty="0" smtClean="0">
                <a:latin typeface="Georgia" pitchFamily="18" charset="0"/>
              </a:rPr>
              <a:t>пословицы</a:t>
            </a:r>
            <a:endParaRPr lang="ru-RU" sz="2400" b="1" cap="all" dirty="0">
              <a:latin typeface="Georgia" pitchFamily="18" charset="0"/>
            </a:endParaRPr>
          </a:p>
        </p:txBody>
      </p:sp>
      <p:sp>
        <p:nvSpPr>
          <p:cNvPr id="3" name="AutoShape 68"/>
          <p:cNvSpPr>
            <a:spLocks noChangeArrowheads="1"/>
          </p:cNvSpPr>
          <p:nvPr/>
        </p:nvSpPr>
        <p:spPr bwMode="auto">
          <a:xfrm>
            <a:off x="468312" y="5157118"/>
            <a:ext cx="2879551" cy="792162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2400" b="1" cap="all" dirty="0" smtClean="0">
                <a:latin typeface="Georgia" pitchFamily="18" charset="0"/>
              </a:rPr>
              <a:t>фразы</a:t>
            </a:r>
            <a:endParaRPr lang="ru-RU" sz="2400" b="1" cap="all" dirty="0">
              <a:latin typeface="Georgia" pitchFamily="18" charset="0"/>
            </a:endParaRPr>
          </a:p>
        </p:txBody>
      </p:sp>
      <p:sp>
        <p:nvSpPr>
          <p:cNvPr id="4" name="AutoShape 47"/>
          <p:cNvSpPr>
            <a:spLocks noChangeArrowheads="1"/>
          </p:cNvSpPr>
          <p:nvPr/>
        </p:nvSpPr>
        <p:spPr bwMode="auto">
          <a:xfrm>
            <a:off x="468312" y="4293022"/>
            <a:ext cx="2879551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2400" b="1" cap="all" dirty="0" smtClean="0">
                <a:latin typeface="Georgia" pitchFamily="18" charset="0"/>
              </a:rPr>
              <a:t>фразеологизмы</a:t>
            </a:r>
            <a:endParaRPr lang="ru-RU" sz="2400" b="1" cap="all" dirty="0">
              <a:latin typeface="Georgia" pitchFamily="18" charset="0"/>
            </a:endParaRPr>
          </a:p>
        </p:txBody>
      </p:sp>
      <p:sp>
        <p:nvSpPr>
          <p:cNvPr id="5" name="AutoShape 47"/>
          <p:cNvSpPr>
            <a:spLocks noChangeArrowheads="1"/>
          </p:cNvSpPr>
          <p:nvPr/>
        </p:nvSpPr>
        <p:spPr bwMode="auto">
          <a:xfrm>
            <a:off x="468312" y="2564830"/>
            <a:ext cx="2879551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rgbClr val="FAFBF7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2400" b="1" cap="all" dirty="0" smtClean="0">
                <a:latin typeface="Georgia" pitchFamily="18" charset="0"/>
              </a:rPr>
              <a:t>слова</a:t>
            </a:r>
            <a:endParaRPr lang="ru-RU" sz="2400" b="1" cap="all" dirty="0">
              <a:latin typeface="Georgia" pitchFamily="18" charset="0"/>
            </a:endParaRPr>
          </a:p>
        </p:txBody>
      </p:sp>
      <p:sp>
        <p:nvSpPr>
          <p:cNvPr id="6" name="AutoShape 47"/>
          <p:cNvSpPr>
            <a:spLocks noChangeArrowheads="1"/>
          </p:cNvSpPr>
          <p:nvPr/>
        </p:nvSpPr>
        <p:spPr bwMode="auto">
          <a:xfrm>
            <a:off x="468312" y="3428926"/>
            <a:ext cx="2879551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2400" b="1" cap="all" dirty="0" smtClean="0">
                <a:latin typeface="Georgia" pitchFamily="18" charset="0"/>
              </a:rPr>
              <a:t>афоризмы</a:t>
            </a:r>
            <a:endParaRPr lang="ru-RU" sz="2400" b="1" cap="all" dirty="0">
              <a:latin typeface="Georgia" pitchFamily="18" charset="0"/>
            </a:endParaRPr>
          </a:p>
        </p:txBody>
      </p:sp>
      <p:pic>
        <p:nvPicPr>
          <p:cNvPr id="38" name="Рисунок 37" descr="Рисунок40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29" cstate="screen"/>
          <a:srcRect/>
          <a:stretch>
            <a:fillRect/>
          </a:stretch>
        </p:blipFill>
        <p:spPr>
          <a:xfrm>
            <a:off x="7308304" y="6237312"/>
            <a:ext cx="1152128" cy="300800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1285852" y="357166"/>
            <a:ext cx="756296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Турнир знатоков русского языка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" dur="indefinite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" dur="indefinite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5" dur="indefinite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" dur="indefinite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7" dur="indefinite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3" dur="indefinite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9" dur="indefinite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5" dur="indefinite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1" dur="indefinite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7" dur="indefinite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3" dur="indefinite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9" dur="indefinite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85" dur="indefinite"/>
                                        <p:tgtEl>
                                          <p:spTgt spid="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1" dur="indefinite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7" dur="indefinite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3" dur="indefinite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9" dur="indefinite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15" dur="indefinite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1" dur="indefinite"/>
                                        <p:tgtEl>
                                          <p:spTgt spid="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7" dur="indefinite"/>
                                        <p:tgtEl>
                                          <p:spTgt spid="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3" dur="indefinite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9" dur="indefinite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31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45" dur="indefinite"/>
                                        <p:tgtEl>
                                          <p:spTgt spid="3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0" dur="indefinite"/>
                                        <p:tgtEl>
                                          <p:spTgt spid="31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51" dur="indefinite"/>
                                        <p:tgtEl>
                                          <p:spTgt spid="3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5"/>
                  </p:tgtEl>
                </p:cond>
              </p:nextCondLst>
            </p:seq>
          </p:childTnLst>
        </p:cTn>
      </p:par>
    </p:tnLst>
    <p:bldLst>
      <p:bldP spid="3119" grpId="0" animBg="1"/>
      <p:bldP spid="3121" grpId="0" animBg="1"/>
      <p:bldP spid="3122" grpId="0" animBg="1"/>
      <p:bldP spid="3123" grpId="0" animBg="1"/>
      <p:bldP spid="3124" grpId="0" animBg="1"/>
      <p:bldP spid="3125" grpId="0" animBg="1"/>
      <p:bldP spid="3126" grpId="0" animBg="1"/>
      <p:bldP spid="3127" grpId="0" animBg="1"/>
      <p:bldP spid="3128" grpId="0" animBg="1"/>
      <p:bldP spid="3129" grpId="0" animBg="1"/>
      <p:bldP spid="3130" grpId="0" animBg="1"/>
      <p:bldP spid="3131" grpId="0" animBg="1"/>
      <p:bldP spid="3132" grpId="0" animBg="1"/>
      <p:bldP spid="3133" grpId="0" animBg="1"/>
      <p:bldP spid="3134" grpId="0" animBg="1"/>
      <p:bldP spid="3135" grpId="0" animBg="1"/>
      <p:bldP spid="3136" grpId="0" animBg="1"/>
      <p:bldP spid="3137" grpId="0" animBg="1"/>
      <p:bldP spid="3138" grpId="0" animBg="1"/>
      <p:bldP spid="3139" grpId="0" animBg="1"/>
      <p:bldP spid="3140" grpId="0" animBg="1"/>
      <p:bldP spid="3142" grpId="0" animBg="1"/>
      <p:bldP spid="3143" grpId="0" animBg="1"/>
      <p:bldP spid="3144" grpId="0" animBg="1"/>
      <p:bldP spid="314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фразеологизмы</a:t>
            </a:r>
            <a:endParaRPr lang="ru-RU" sz="36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5204"/>
            <a:ext cx="1512168" cy="2337310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285720" y="3571876"/>
            <a:ext cx="8496944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000" i="1" dirty="0" smtClean="0">
                <a:latin typeface="Georgia" pitchFamily="18" charset="0"/>
              </a:rPr>
              <a:t>А) Неизвестная, но представляющая определенный интерес личность. Выражение родилось на конных бегах: так игроки называют лошадь, которая вопреки ожиданием большинства берет приз; не обладая высокой репутацией, она способна одержать победу.</a:t>
            </a:r>
          </a:p>
          <a:p>
            <a:pPr>
              <a:spcBef>
                <a:spcPct val="20000"/>
              </a:spcBef>
            </a:pPr>
            <a:r>
              <a:rPr lang="ru-RU" sz="2000" i="1" dirty="0" smtClean="0">
                <a:latin typeface="Georgia" pitchFamily="18" charset="0"/>
              </a:rPr>
              <a:t>Б) Что-либо неизвестное, непроверенное, сомнительное, не вызывающее доверия. Выражение появилось в Средневековье, когда мошенники продавали кота вместо зайца или кролика.</a:t>
            </a:r>
          </a:p>
          <a:p>
            <a:pPr>
              <a:spcBef>
                <a:spcPct val="20000"/>
              </a:spcBef>
            </a:pPr>
            <a:r>
              <a:rPr lang="ru-RU" sz="2000" i="1" dirty="0" smtClean="0">
                <a:latin typeface="Georgia" pitchFamily="18" charset="0"/>
              </a:rPr>
              <a:t>В) Взятка</a:t>
            </a: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207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Кто это такой или что такое:</a:t>
            </a:r>
          </a:p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А) темная лошадка,</a:t>
            </a:r>
          </a:p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Б) кот в мешке,</a:t>
            </a:r>
          </a:p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В) барашек в бумажке?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фразеологизмы</a:t>
            </a:r>
            <a:endParaRPr lang="ru-RU" sz="36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5204"/>
            <a:ext cx="1512168" cy="2337310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285720" y="4143380"/>
            <a:ext cx="8496944" cy="259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А) Девать некуда</a:t>
            </a:r>
          </a:p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Б) На край света</a:t>
            </a:r>
          </a:p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В) Кот наплакал</a:t>
            </a:r>
          </a:p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Г) Стреляный воробей</a:t>
            </a:r>
          </a:p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Д) Толочь воду в ступе</a:t>
            </a: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250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Подберите к данным фразеологизмам близкие по значению (синонимичные):</a:t>
            </a:r>
          </a:p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А) Хоть пруд пруди.            Б) За тридевять земель.</a:t>
            </a:r>
          </a:p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В) Капля в море.                  Г) Тертый калач.</a:t>
            </a:r>
          </a:p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Д) Переливать из пустого в порожнее.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572528" y="6189715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фразеологизмы</a:t>
            </a:r>
            <a:endParaRPr lang="ru-RU" sz="36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5204"/>
            <a:ext cx="1512168" cy="2337310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285720" y="2998482"/>
            <a:ext cx="8496944" cy="3859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 smtClean="0">
                <a:latin typeface="Georgia" pitchFamily="18" charset="0"/>
              </a:rPr>
              <a:t>Каша – русская национальная еда. В древности она была обрядовым блюдом на свадебных пирах. Древнерусское выражение </a:t>
            </a:r>
            <a:r>
              <a:rPr lang="ru-RU" sz="2400" dirty="0" err="1" smtClean="0">
                <a:latin typeface="Georgia" pitchFamily="18" charset="0"/>
              </a:rPr>
              <a:t>чинити</a:t>
            </a:r>
            <a:r>
              <a:rPr lang="ru-RU" sz="2400" dirty="0" smtClean="0">
                <a:latin typeface="Georgia" pitchFamily="18" charset="0"/>
              </a:rPr>
              <a:t> кашу </a:t>
            </a:r>
            <a:r>
              <a:rPr lang="ru-RU" sz="2400" i="1" dirty="0" smtClean="0">
                <a:latin typeface="Georgia" pitchFamily="18" charset="0"/>
              </a:rPr>
              <a:t>(заварить кашу) означало «устраивать свадебный пир». В этих пирах принимало участие множество людей, поэтому переносное значение выражения </a:t>
            </a:r>
            <a:r>
              <a:rPr lang="ru-RU" sz="2400" dirty="0" smtClean="0">
                <a:latin typeface="Georgia" pitchFamily="18" charset="0"/>
              </a:rPr>
              <a:t>заварить кашу </a:t>
            </a:r>
            <a:r>
              <a:rPr lang="ru-RU" sz="2400" i="1" dirty="0" smtClean="0">
                <a:latin typeface="Georgia" pitchFamily="18" charset="0"/>
              </a:rPr>
              <a:t>– внести беспорядок, неразбериху, сумятицу.</a:t>
            </a:r>
          </a:p>
          <a:p>
            <a:pPr>
              <a:spcBef>
                <a:spcPct val="20000"/>
              </a:spcBef>
            </a:pPr>
            <a:r>
              <a:rPr lang="ru-RU" sz="2400" i="1" dirty="0" smtClean="0">
                <a:latin typeface="Georgia" pitchFamily="18" charset="0"/>
              </a:rPr>
              <a:t>Фразеологизм </a:t>
            </a:r>
            <a:r>
              <a:rPr lang="ru-RU" sz="2400" dirty="0" smtClean="0">
                <a:latin typeface="Georgia" pitchFamily="18" charset="0"/>
              </a:rPr>
              <a:t>расхлёбывать кашу </a:t>
            </a:r>
            <a:r>
              <a:rPr lang="ru-RU" sz="2400" i="1" dirty="0" smtClean="0">
                <a:latin typeface="Georgia" pitchFamily="18" charset="0"/>
              </a:rPr>
              <a:t>появился в связи с тем, что проведение свадебного пира требовало больших хлопот и затрат.</a:t>
            </a: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С каким русским национальным обрядом связаны фразеологизмы </a:t>
            </a:r>
            <a:r>
              <a:rPr lang="ru-RU" sz="2800" i="1" dirty="0" smtClean="0">
                <a:latin typeface="Georgia" pitchFamily="18" charset="0"/>
              </a:rPr>
              <a:t>заварить кашу </a:t>
            </a:r>
            <a:r>
              <a:rPr lang="ru-RU" sz="2800" dirty="0" smtClean="0">
                <a:latin typeface="Georgia" pitchFamily="18" charset="0"/>
              </a:rPr>
              <a:t>и </a:t>
            </a:r>
            <a:r>
              <a:rPr lang="ru-RU" sz="2800" i="1" dirty="0" smtClean="0">
                <a:latin typeface="Georgia" pitchFamily="18" charset="0"/>
              </a:rPr>
              <a:t>расхлёбывать кашу</a:t>
            </a:r>
            <a:r>
              <a:rPr lang="ru-RU" sz="2800" dirty="0" smtClean="0">
                <a:latin typeface="Georgia" pitchFamily="18" charset="0"/>
              </a:rPr>
              <a:t>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фразы</a:t>
            </a: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000" cy="2333508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Это слова Иисуса Христа, произнесенные им во время молитвы в ожидании казни на кресте. Означает следующее: «Пусть не коснется меня эта беда, горе, несчастье».</a:t>
            </a: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Каков смысл библейского выражения «Да минует меня чаша сия»?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фразы</a:t>
            </a: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000" cy="2333508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Иванами, не помнящими родства, первоначально называли себя бродяги и беглые каторжники, которые скрывали свое прошлое и не желали называть настоящие имя и фамилию. В полиции таких людей записывали как лиц, «не помнящих родства».</a:t>
            </a: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Кого на Руси называли Иванами, не помнящими родства?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фразы</a:t>
            </a: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000" cy="2333508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Приказала Ольга баню построить</a:t>
            </a: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Переведите предложение из летописи: «</a:t>
            </a:r>
            <a:r>
              <a:rPr lang="ru-RU" sz="2800" dirty="0" err="1" smtClean="0">
                <a:latin typeface="Georgia" pitchFamily="18" charset="0"/>
              </a:rPr>
              <a:t>Повеле</a:t>
            </a:r>
            <a:r>
              <a:rPr lang="ru-RU" sz="2800" dirty="0" smtClean="0">
                <a:latin typeface="Georgia" pitchFamily="18" charset="0"/>
              </a:rPr>
              <a:t> Ольга </a:t>
            </a:r>
            <a:r>
              <a:rPr lang="ru-RU" sz="2800" dirty="0" err="1" smtClean="0">
                <a:latin typeface="Georgia" pitchFamily="18" charset="0"/>
              </a:rPr>
              <a:t>мовницу</a:t>
            </a:r>
            <a:r>
              <a:rPr lang="ru-RU" sz="2800" dirty="0" smtClean="0">
                <a:latin typeface="Georgia" pitchFamily="18" charset="0"/>
              </a:rPr>
              <a:t> створите».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НОМИНАЦИЯ</a:t>
            </a: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000" cy="2333508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Первая фраза Евангелия от Иоанна. Речь идет о слове как о начале всякого дела. Деяние, безусловно, суть бытия, его самодвижение. Но слово – как мысль, как замысел – создает план будущего деяния, предшествует ему.</a:t>
            </a: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Каков смысл библейского выражения «В начале было Слово»?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фразы</a:t>
            </a: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000" cy="2333508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Меч – символ войны, орало (соха – орудие для пахоты) – символ мира, мирного труда</a:t>
            </a: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Найдите слова-символы в выражении «Перекуем мечи на орала». Какие понятия стоят за ними?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85720" y="3714752"/>
            <a:ext cx="8496944" cy="259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Корень учения горек, да плод сладок</a:t>
            </a:r>
          </a:p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Лучше синица в руках, чем журавль в небе     </a:t>
            </a:r>
          </a:p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Посеешь поступок – пожнешь привычку,</a:t>
            </a:r>
          </a:p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посеешь привычку – пожнешь характер,</a:t>
            </a:r>
          </a:p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посеешь характер – пожнешь судьбу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85720" y="1571612"/>
            <a:ext cx="8606190" cy="207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Закончите пословицу</a:t>
            </a:r>
          </a:p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Корень учения горек…         Посеешь поступок - …,</a:t>
            </a:r>
          </a:p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Лучше синица в руках…      посеешь привычку - …,</a:t>
            </a:r>
          </a:p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                                                     посеешь характер - 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пословицы</a:t>
            </a:r>
            <a:endParaRPr lang="ru-RU" sz="36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7620" y="4520691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14282" y="3429000"/>
            <a:ext cx="8496944" cy="250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Семь раз отмерь – один раз отрежь.</a:t>
            </a:r>
          </a:p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Семь плотников прямо столб не поставят. Семь бед – один ответ. Семь пятниц на неделе.</a:t>
            </a:r>
          </a:p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Семи пядей во лбу.</a:t>
            </a:r>
          </a:p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У семи нянек дитя без глазу. На семи ветрах.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Назовите семь пословиц и поговорок с числительным </a:t>
            </a:r>
            <a:r>
              <a:rPr lang="ru-RU" sz="2800" i="1" dirty="0" smtClean="0">
                <a:latin typeface="Georgia" pitchFamily="18" charset="0"/>
              </a:rPr>
              <a:t>семь</a:t>
            </a:r>
            <a:r>
              <a:rPr lang="ru-RU" sz="2800" dirty="0" smtClean="0">
                <a:latin typeface="Georgia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пословицы</a:t>
            </a:r>
            <a:endParaRPr lang="ru-RU" sz="36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155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Разом густо, разом пусто.</a:t>
            </a:r>
          </a:p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Утро вечера мудренее.</a:t>
            </a:r>
          </a:p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Ласточка день начинает, а соловей кончает.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Приведите пословицы, в которых используются антонимы густо-пусто, утро-вечер, начинает-кончает.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пословицы</a:t>
            </a:r>
            <a:endParaRPr lang="ru-RU" sz="36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643306" y="4286256"/>
            <a:ext cx="1512168" cy="2337309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85720" y="3857628"/>
            <a:ext cx="849694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Полушка – полкопейки. В Древней Руси денежной единицей была серебряная гривна весом около 200 граммов. Слиток рубили на четыре части, каждая из которых называлась </a:t>
            </a:r>
            <a:r>
              <a:rPr lang="ru-RU" sz="2800" i="1" dirty="0" err="1" smtClean="0">
                <a:latin typeface="Georgia" pitchFamily="18" charset="0"/>
              </a:rPr>
              <a:t>руб</a:t>
            </a:r>
            <a:r>
              <a:rPr lang="ru-RU" sz="2800" i="1" dirty="0" smtClean="0">
                <a:latin typeface="Georgia" pitchFamily="18" charset="0"/>
              </a:rPr>
              <a:t> (рубль)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85720" y="1500174"/>
            <a:ext cx="849694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Одна из пословиц в сборнике В. И. Даля «Пословицы русского народа» гласит: «За морем телушка – полушка, да перевоз – рубль». Какова этимология наименований денежных единиц, упоминаемых в этой пословице?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пословицы</a:t>
            </a:r>
            <a:endParaRPr lang="ru-RU" sz="36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85720" y="4000504"/>
            <a:ext cx="8496944" cy="2603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 smtClean="0">
                <a:latin typeface="Georgia" pitchFamily="18" charset="0"/>
              </a:rPr>
              <a:t>А) Ездить в Тулу со своим самоваром.</a:t>
            </a:r>
          </a:p>
          <a:p>
            <a:pPr>
              <a:spcBef>
                <a:spcPct val="20000"/>
              </a:spcBef>
            </a:pPr>
            <a:r>
              <a:rPr lang="ru-RU" sz="2400" i="1" dirty="0" smtClean="0">
                <a:latin typeface="Georgia" pitchFamily="18" charset="0"/>
              </a:rPr>
              <a:t>Б) НЕ сули журавля в небу, а дай синицу в руке.</a:t>
            </a:r>
          </a:p>
          <a:p>
            <a:pPr>
              <a:spcBef>
                <a:spcPct val="20000"/>
              </a:spcBef>
            </a:pPr>
            <a:r>
              <a:rPr lang="ru-RU" sz="2400" i="1" dirty="0" smtClean="0">
                <a:latin typeface="Georgia" pitchFamily="18" charset="0"/>
              </a:rPr>
              <a:t>В) За двумя зайцами погонишься – ни одного не поймаешь.</a:t>
            </a:r>
          </a:p>
          <a:p>
            <a:pPr>
              <a:spcBef>
                <a:spcPct val="20000"/>
              </a:spcBef>
            </a:pPr>
            <a:r>
              <a:rPr lang="ru-RU" sz="2400" i="1" dirty="0" smtClean="0">
                <a:latin typeface="Georgia" pitchFamily="18" charset="0"/>
              </a:rPr>
              <a:t>Г) Не убив медведя, шкуру не делят.</a:t>
            </a:r>
          </a:p>
          <a:p>
            <a:pPr>
              <a:spcBef>
                <a:spcPct val="20000"/>
              </a:spcBef>
            </a:pPr>
            <a:r>
              <a:rPr lang="ru-RU" sz="2400" i="1" dirty="0" smtClean="0">
                <a:latin typeface="Georgia" pitchFamily="18" charset="0"/>
              </a:rPr>
              <a:t>Д) Чтобы рыбку съесть, надо в воду лезть.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85720" y="1428736"/>
            <a:ext cx="8572560" cy="2763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000" dirty="0" smtClean="0">
                <a:latin typeface="Georgia" pitchFamily="18" charset="0"/>
              </a:rPr>
              <a:t>Подберите русские эквиваленты к английским пословицам</a:t>
            </a:r>
          </a:p>
          <a:p>
            <a:pPr>
              <a:spcBef>
                <a:spcPct val="20000"/>
              </a:spcBef>
            </a:pPr>
            <a:r>
              <a:rPr lang="ru-RU" sz="2000" dirty="0" smtClean="0">
                <a:latin typeface="Georgia" pitchFamily="18" charset="0"/>
              </a:rPr>
              <a:t>А) Не вози уголь в Ньюкасл.</a:t>
            </a:r>
          </a:p>
          <a:p>
            <a:pPr>
              <a:spcBef>
                <a:spcPct val="20000"/>
              </a:spcBef>
            </a:pPr>
            <a:r>
              <a:rPr lang="ru-RU" sz="2000" dirty="0" smtClean="0">
                <a:latin typeface="Georgia" pitchFamily="18" charset="0"/>
              </a:rPr>
              <a:t>Б) Лучше яйцо сегодня, чем курица завтра.</a:t>
            </a:r>
          </a:p>
          <a:p>
            <a:pPr>
              <a:spcBef>
                <a:spcPct val="20000"/>
              </a:spcBef>
            </a:pPr>
            <a:r>
              <a:rPr lang="ru-RU" sz="2000" dirty="0" smtClean="0">
                <a:latin typeface="Georgia" pitchFamily="18" charset="0"/>
              </a:rPr>
              <a:t>В) Всего желать – все потерять.</a:t>
            </a:r>
          </a:p>
          <a:p>
            <a:pPr>
              <a:spcBef>
                <a:spcPct val="20000"/>
              </a:spcBef>
            </a:pPr>
            <a:r>
              <a:rPr lang="ru-RU" sz="2000" dirty="0" smtClean="0">
                <a:latin typeface="Georgia" pitchFamily="18" charset="0"/>
              </a:rPr>
              <a:t>Г) Сначала поймай зайца, а уж потом зажарь его.</a:t>
            </a:r>
          </a:p>
          <a:p>
            <a:pPr>
              <a:spcBef>
                <a:spcPct val="20000"/>
              </a:spcBef>
            </a:pPr>
            <a:r>
              <a:rPr lang="ru-RU" sz="2000" dirty="0" smtClean="0">
                <a:latin typeface="Georgia" pitchFamily="18" charset="0"/>
              </a:rPr>
              <a:t>Д) Кто хочет съесть плод, тот должен взобраться на дерево.</a:t>
            </a:r>
          </a:p>
          <a:p>
            <a:pPr>
              <a:spcBef>
                <a:spcPct val="20000"/>
              </a:spcBef>
            </a:pPr>
            <a:endParaRPr lang="ru-RU" sz="2800" dirty="0" smtClean="0"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пословицы</a:t>
            </a:r>
            <a:endParaRPr lang="ru-RU" sz="36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слова</a:t>
            </a:r>
            <a:endParaRPr lang="ru-RU" sz="36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Слова мелок и звонок при ударении на втором слоге являются существительными,  а при ударении на первом слоге - прилагательными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Чем интересны в плане орфоэпии, лексики, морфологии следующие слова: звонок, мелок?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слова</a:t>
            </a:r>
            <a:endParaRPr lang="ru-RU" sz="36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Слова в зависимости от контекста могут быть как существительными (зеленый попугай, нежный поцелуй, шелковое покрывало, дворянская знать), так и глаголами (попугай котенка, поцелуй бабушку, облако покрывало луг, знать урок)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Чем интересны в плане орфоэпии, лексики, морфологии следующие слова: попугай, поцелуй, покрывало, знать?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95373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1550</Words>
  <Application>Microsoft Office PowerPoint</Application>
  <PresentationFormat>Экран (4:3)</PresentationFormat>
  <Paragraphs>207</Paragraphs>
  <Slides>27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хозяин</cp:lastModifiedBy>
  <cp:revision>24</cp:revision>
  <dcterms:created xsi:type="dcterms:W3CDTF">2014-01-06T16:00:12Z</dcterms:created>
  <dcterms:modified xsi:type="dcterms:W3CDTF">2021-01-08T16:06:03Z</dcterms:modified>
</cp:coreProperties>
</file>