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98" r:id="rId2"/>
    <p:sldId id="328" r:id="rId3"/>
    <p:sldId id="332" r:id="rId4"/>
    <p:sldId id="330" r:id="rId5"/>
    <p:sldId id="333" r:id="rId6"/>
    <p:sldId id="296" r:id="rId7"/>
    <p:sldId id="311" r:id="rId8"/>
    <p:sldId id="258" r:id="rId9"/>
    <p:sldId id="299" r:id="rId10"/>
    <p:sldId id="257" r:id="rId11"/>
    <p:sldId id="312" r:id="rId12"/>
    <p:sldId id="273" r:id="rId13"/>
    <p:sldId id="268" r:id="rId14"/>
    <p:sldId id="263" r:id="rId15"/>
    <p:sldId id="335" r:id="rId16"/>
    <p:sldId id="265" r:id="rId17"/>
    <p:sldId id="266" r:id="rId18"/>
    <p:sldId id="267" r:id="rId19"/>
    <p:sldId id="270" r:id="rId20"/>
    <p:sldId id="334" r:id="rId21"/>
    <p:sldId id="274" r:id="rId22"/>
    <p:sldId id="275" r:id="rId23"/>
    <p:sldId id="262" r:id="rId24"/>
    <p:sldId id="259" r:id="rId25"/>
    <p:sldId id="260" r:id="rId26"/>
    <p:sldId id="261" r:id="rId27"/>
    <p:sldId id="300" r:id="rId28"/>
    <p:sldId id="310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77" r:id="rId37"/>
    <p:sldId id="305" r:id="rId38"/>
    <p:sldId id="308" r:id="rId39"/>
    <p:sldId id="295" r:id="rId40"/>
    <p:sldId id="313" r:id="rId41"/>
    <p:sldId id="314" r:id="rId42"/>
    <p:sldId id="315" r:id="rId43"/>
    <p:sldId id="323" r:id="rId44"/>
    <p:sldId id="317" r:id="rId45"/>
    <p:sldId id="324" r:id="rId46"/>
    <p:sldId id="336" r:id="rId47"/>
    <p:sldId id="280" r:id="rId48"/>
    <p:sldId id="271" r:id="rId49"/>
    <p:sldId id="276" r:id="rId50"/>
    <p:sldId id="301" r:id="rId51"/>
    <p:sldId id="278" r:id="rId52"/>
    <p:sldId id="302" r:id="rId53"/>
    <p:sldId id="304" r:id="rId54"/>
    <p:sldId id="319" r:id="rId55"/>
    <p:sldId id="320" r:id="rId56"/>
    <p:sldId id="321" r:id="rId57"/>
    <p:sldId id="322" r:id="rId58"/>
    <p:sldId id="327" r:id="rId59"/>
    <p:sldId id="325" r:id="rId60"/>
    <p:sldId id="326" r:id="rId61"/>
    <p:sldId id="303" r:id="rId62"/>
    <p:sldId id="279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0B17"/>
    <a:srgbClr val="004821"/>
    <a:srgbClr val="00A44A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53526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9C75B-8561-4D4B-A6E5-ACCA3A2B872F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1AE87-6287-4F56-AB37-B93F06A54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633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1AE87-6287-4F56-AB37-B93F06A5436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487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1AE87-6287-4F56-AB37-B93F06A5436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277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4.jpe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26.jpeg"/><Relationship Id="rId4" Type="http://schemas.openxmlformats.org/officeDocument/2006/relationships/image" Target="../media/image32.jpeg"/><Relationship Id="rId9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13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topic-37891310_31476928" TargetMode="Externa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s://avatars.mds.yandex.net/get-pdb/1526388/f68c3bfb-cfc2-427b-9719-b0a27399829c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2716">
            <a:off x="384117" y="4040236"/>
            <a:ext cx="3286148" cy="2594463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357158" y="571480"/>
            <a:ext cx="8358246" cy="25717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Семинар – практикум</a:t>
            </a: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«Мнемотехника в музыкально – познавательном развитии дошкольников»</a:t>
            </a: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9124" y="4714884"/>
            <a:ext cx="47148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подготовила  Рыжкова Е.А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музыкальный руководитель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МБДОУ «Детский сад № 118 «Мишутка»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000364" cy="2214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000364" y="0"/>
            <a:ext cx="3071802" cy="2214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72198" y="0"/>
            <a:ext cx="3071802" cy="2214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2214554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4500570"/>
            <a:ext cx="3000364" cy="2357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2214554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72198" y="2214554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00364" y="4500570"/>
            <a:ext cx="3071802" cy="2357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72198" y="4500570"/>
            <a:ext cx="3071802" cy="2357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i?id=32a4376f423cb76a064417ec26879359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i?id=e28050078fd13a45a3e852be2b6f0886&amp;n=33&amp;w=270&amp;h=15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290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i?id=0c383e2c6b8f6cbe0e83698e992e4d12&amp;n=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28604"/>
            <a:ext cx="235745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img-fotki.yandex.ru/get/5823/101695605.b62/0_91cbf_22155712_X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500306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Лена\Desktop\d700f48e95578d08f8cdaf3d46477b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285992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st.depositphotos.com/1967477/4474/v/950/depositphotos_44740881-stock-illustration-rabbits-kissin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2357430"/>
            <a:ext cx="23574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i.pinimg.com/736x/eb/36/65/eb36657afe69ea9c9be0d48536644f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572008"/>
            <a:ext cx="92869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static9.depositphotos.com/1382342/1107/v/950/depositphotos_11074840-stock-illustration-five-stars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8992" y="4643446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http://profit-ural.ru/image/cache/catalog/Tovary/00_decors/03_decorations%20made%20of%20corrugated%20cardboard/8-500x50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12" y="4643446"/>
            <a:ext cx="1500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://profit-ural.ru/image/cache/catalog/Tovary/00_decors/03_decorations%20made%20of%20corrugated%20cardboard/8-500x50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00958" y="5143512"/>
            <a:ext cx="1500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i.pinimg.com/736x/eb/36/65/eb36657afe69ea9c9be0d48536644f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5214950"/>
            <a:ext cx="92869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642918"/>
            <a:ext cx="7429552" cy="128588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использования мнемотехники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 разучивании песенного материала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7288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642910" y="2714620"/>
            <a:ext cx="8001056" cy="3214710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-прослушивание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-беседа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-рассматривание таблиц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-разучивание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-исполнение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3200" dirty="0"/>
          </a:p>
        </p:txBody>
      </p:sp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0" y="0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28662" y="785794"/>
            <a:ext cx="7429552" cy="1414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ИГРОВОЕ РАСПЕВАНИЕ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5349895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357158" y="2571744"/>
            <a:ext cx="5857916" cy="1643074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Развивает: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артикуляцию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дикцию, дыхание в пении</a:t>
            </a:r>
            <a:endParaRPr lang="ru-RU" sz="3200" dirty="0"/>
          </a:p>
        </p:txBody>
      </p:sp>
      <p:sp>
        <p:nvSpPr>
          <p:cNvPr id="18" name="Прямоугольник с одним вырезанным скругленным углом 17"/>
          <p:cNvSpPr/>
          <p:nvPr/>
        </p:nvSpPr>
        <p:spPr>
          <a:xfrm>
            <a:off x="2857488" y="4643446"/>
            <a:ext cx="5857916" cy="1643074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Формирует: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самоконтроль </a:t>
            </a:r>
            <a:r>
              <a:rPr lang="ru-RU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образное воображение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42852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7224" y="2786058"/>
            <a:ext cx="7500990" cy="321471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игровая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распевка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«Как кричит крокодил»</a:t>
            </a:r>
            <a:endPara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(Андрей Усачёв)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0" name="Picture 8" descr="https://xn--02-kmc.xn--80aafey1amqq.xn--d1acj3b/images/events/cover/22308df51e5c2744a9a4266e9878c7b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357718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http://www.haunersdorf.de/sinsheim/vf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1643074" cy="147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4128" y="692696"/>
            <a:ext cx="2612407" cy="3034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www.haunersdorf.de/sinsheim/vf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1643074" cy="147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соба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5" y="476672"/>
            <a:ext cx="3074133" cy="34523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www.haunersdorf.de/sinsheim/vf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1643074" cy="147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rintonic.ru/uploads/images/2016/03/14/img_56e65aa8556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928670"/>
            <a:ext cx="342902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http://www.haunersdorf.de/sinsheim/vf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1643074" cy="147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https://i.pinimg.com/originals/f6/99/5d/f6995d6027acdce229b2a9e2322b3fa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072066" y="642918"/>
            <a:ext cx="342902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http://www.haunersdorf.de/sinsheim/vf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1643074" cy="147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tatic7.depositphotos.com/1001911/710/v/950/depositphotos_7102422-stock-illustration-cartoon-alarm-cloc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714356"/>
            <a:ext cx="342902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http://www.haunersdorf.de/sinsheim/vf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1643074" cy="147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0024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zdorovaya-eda.com/sites/default/files/zdorovoe-pitanie/6-9/84f9222ee3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290"/>
            <a:ext cx="4143404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0848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214282" y="2928934"/>
            <a:ext cx="8572560" cy="3456384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Задачи мнемотехники: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-осваивать методы и приемы запоминания, их осознанное применение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-формирование ассоциативного мышления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-развитие зрительной, слуховой памяти, внимания, воображения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2535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214282" y="365797"/>
            <a:ext cx="8572560" cy="2379684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Цели обучения мнемотехники: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общих музыкальных способностей дошкольников посредством мнемотехники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haunersdorf.de/sinsheim/vf3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864096" cy="62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image.freepik.com/free-vector/_33070-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24744"/>
            <a:ext cx="2736304" cy="41044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1124744"/>
            <a:ext cx="1889686" cy="20162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1937847" cy="20234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 descr="http://printonic.ru/uploads/images/2016/03/14/img_56e65aa85565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124744"/>
            <a:ext cx="1944216" cy="20162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https://i.pinimg.com/originals/f6/99/5d/f6995d6027acdce229b2a9e2322b3fa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915816" y="3212976"/>
            <a:ext cx="1872208" cy="20162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 descr="https://static7.depositphotos.com/1001911/710/v/950/depositphotos_7102422-stock-illustration-cartoon-alarm-clock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3212976"/>
            <a:ext cx="1943346" cy="20162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 descr="https://zdorovaya-eda.com/sites/default/files/zdorovoe-pitanie/6-9/84f9222ee39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3212976"/>
            <a:ext cx="1944216" cy="20162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13321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1538" y="566133"/>
            <a:ext cx="73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928670"/>
            <a:ext cx="8572560" cy="492922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40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 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Капризка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lvl="0" algn="ctr"/>
            <a:endParaRPr lang="ru-RU" sz="40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не буду убираться!</a:t>
            </a:r>
            <a:endParaRPr lang="ru-RU" sz="4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не буду кушать!</a:t>
            </a:r>
            <a:endParaRPr lang="ru-RU" sz="4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Целый день я буду ныть,</a:t>
            </a:r>
            <a:endParaRPr lang="ru-RU" sz="4000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Никого не слушать!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«а-а-а!», « у-у-у!», « и-и-и!»</a:t>
            </a:r>
            <a:endParaRPr lang="ru-RU" sz="4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71480"/>
            <a:ext cx="3071802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1802" y="571480"/>
            <a:ext cx="3071834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143636" y="571480"/>
            <a:ext cx="3000364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3286124"/>
            <a:ext cx="3071802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71802" y="3286124"/>
            <a:ext cx="3071802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43636" y="3286124"/>
            <a:ext cx="3000364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А-а-а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У-у-у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И-и-и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i.pinimg.com/originals/c5/a9/36/c5a9364c93fc5d2d01474eda4f40bfe9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150019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st.depositphotos.com/3272095/4490/v/950/depositphotos_44902145-stock-illustration-cute-doll-vector-illustration-o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46174">
            <a:off x="4073848" y="968966"/>
            <a:ext cx="1584948" cy="142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ds01.infourok.ru/uploads/ex/055b/00008e12-7167fd41/hello_html_m72464c3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857232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ds01.infourok.ru/uploads/ex/055b/00008e12-7167fd41/hello_html_m72464c36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357430"/>
            <a:ext cx="8953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i.pinimg.com/736x/14/f6/2b/14f62b1419a1ace85639a5765955e58b--baby-toys-clip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8463">
            <a:off x="5039855" y="2030368"/>
            <a:ext cx="707363" cy="1126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794" name="AutoShape 2"/>
          <p:cNvCxnSpPr>
            <a:cxnSpLocks noChangeShapeType="1"/>
          </p:cNvCxnSpPr>
          <p:nvPr/>
        </p:nvCxnSpPr>
        <p:spPr bwMode="auto">
          <a:xfrm>
            <a:off x="3357554" y="785794"/>
            <a:ext cx="2714644" cy="2286016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</p:cxnSp>
      <p:cxnSp>
        <p:nvCxnSpPr>
          <p:cNvPr id="30" name="Прямая соединительная линия 29"/>
          <p:cNvCxnSpPr/>
          <p:nvPr/>
        </p:nvCxnSpPr>
        <p:spPr>
          <a:xfrm rot="10800000" flipV="1">
            <a:off x="3286116" y="714356"/>
            <a:ext cx="2786082" cy="24288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 descr="https://thumbs.dreamstime.com/b/%D0%B7%D0%B0%D0%B2%D1%82%D1%80%D0%B0%D0%BA-%D0%BF%D0%BE%D0%BB%D0%BD%D1%8B%D0%B9-409841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642918"/>
            <a:ext cx="278608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6286512" y="714356"/>
            <a:ext cx="2714644" cy="2428892"/>
          </a:xfrm>
          <a:prstGeom prst="line">
            <a:avLst/>
          </a:prstGeom>
          <a:ln w="38100">
            <a:solidFill>
              <a:srgbClr val="004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 flipV="1">
            <a:off x="6500826" y="714356"/>
            <a:ext cx="2428892" cy="2286016"/>
          </a:xfrm>
          <a:prstGeom prst="line">
            <a:avLst/>
          </a:prstGeom>
          <a:ln w="38100">
            <a:solidFill>
              <a:srgbClr val="0048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 descr="http://pozdnyakova.org/wp-content/uploads/2018/06/devochka-plachet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429000"/>
            <a:ext cx="157163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https://thumbs.dreamstime.com/b/%D1%87%D0%B5-%D0%BE%D0%B2%D0%B5%D0%BA-%D1%83%D1%85%D0%B0-%D1%87%D0%B5%D1%80%D1%82%D0%B5%D0%B6%D0%B0-%D1%8F-%D0%BA%D0%B0%D1%80%D0%B0%D0%BD-%D0%B0%D1%88-4430752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3571876"/>
            <a:ext cx="214314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3286116" y="3500438"/>
            <a:ext cx="2500330" cy="22145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0800000" flipV="1">
            <a:off x="3571868" y="3500438"/>
            <a:ext cx="2286016" cy="21431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3714752"/>
            <a:ext cx="171448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4286256"/>
            <a:ext cx="171448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4929198"/>
            <a:ext cx="164304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2357430"/>
            <a:ext cx="8429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5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7224" y="2786058"/>
            <a:ext cx="7500990" cy="321471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                        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песня</a:t>
            </a:r>
          </a:p>
          <a:p>
            <a:pPr algn="ctr"/>
            <a:endParaRPr lang="ru-RU" sz="3200" b="1" dirty="0" smtClean="0">
              <a:solidFill>
                <a:srgbClr val="00A44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A44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«Наступает Новый год»</a:t>
            </a:r>
            <a:endParaRPr 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(сл. и муз. Е. Лагутиной)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https://dop.pskovedu.ru/file/download/dop/BBFED2B91EF40494A46C46905AAC79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429156" cy="2794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2285992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4571984"/>
            <a:ext cx="3071802" cy="22860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71802" y="0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0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143636" y="2285992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1802" y="4572008"/>
            <a:ext cx="307183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143636" y="4572008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https://www.stihi.ru/pics/2017/07/19/24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1802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https://www.yarosonline.ru/media/news/2755/36432eaeca46320c4655da3a95d76e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357430"/>
            <a:ext cx="2507510" cy="2080450"/>
          </a:xfrm>
          <a:prstGeom prst="rect">
            <a:avLst/>
          </a:prstGeom>
          <a:noFill/>
        </p:spPr>
      </p:pic>
      <p:pic>
        <p:nvPicPr>
          <p:cNvPr id="34" name="Picture 6" descr="https://www.yarosonline.ru/media/news/2755/36432eaeca46320c4655da3a95d76ea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357430"/>
            <a:ext cx="2507510" cy="2080450"/>
          </a:xfrm>
          <a:prstGeom prst="rect">
            <a:avLst/>
          </a:prstGeom>
          <a:noFill/>
        </p:spPr>
      </p:pic>
      <p:pic>
        <p:nvPicPr>
          <p:cNvPr id="38" name="Рисунок 37" descr="https://i.pinimg.com/originals/84/33/1d/84331d14a27b82a1936ad2351c4fcf81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0"/>
            <a:ext cx="307183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s://ozds10.obrpro.ru/upload/iblock/1c4/depositphotos_1132457-stock-illustration-children-decorate-a-christmas-tree207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357430"/>
            <a:ext cx="232123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https://avatanplus.com/files/resources/original/5c141d1d51945167ae91ba9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714884"/>
            <a:ext cx="1285884" cy="1548342"/>
          </a:xfrm>
          <a:prstGeom prst="rect">
            <a:avLst/>
          </a:prstGeom>
          <a:noFill/>
        </p:spPr>
      </p:pic>
      <p:pic>
        <p:nvPicPr>
          <p:cNvPr id="22" name="Picture 12" descr="https://i.pinimg.com/736x/88/a7/f1/88a7f1670c74307834357b61b00d9a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5286388"/>
            <a:ext cx="1500198" cy="1399918"/>
          </a:xfrm>
          <a:prstGeom prst="rect">
            <a:avLst/>
          </a:prstGeom>
          <a:noFill/>
        </p:spPr>
      </p:pic>
      <p:pic>
        <p:nvPicPr>
          <p:cNvPr id="26" name="Рисунок 25" descr="https://avatars.mds.yandex.net/get-pdb/1748372/3c032004-8291-4f99-b933-9229ec6a8c3c/s120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715272" y="5000636"/>
            <a:ext cx="1428728" cy="1714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 descr="i?id=32a4376f423cb76a064417ec26879359&amp;n=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4714884"/>
            <a:ext cx="128588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http://www.playcast.ru/uploads/2016/01/11/16762099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4572008"/>
            <a:ext cx="20717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http://media.tmbtk.ru/news/20190305/b672e93535e0969b256dee5da4a70c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6335" y="0"/>
            <a:ext cx="2987665" cy="2253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2285992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4571984"/>
            <a:ext cx="3071802" cy="22860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71802" y="0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0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071802" y="2285992"/>
            <a:ext cx="307183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143636" y="2285992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71802" y="4572008"/>
            <a:ext cx="307183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143636" y="4572008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6" descr="https://www.yarosonline.ru/media/news/2755/36432eaeca46320c4655da3a95d76ea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2507510" cy="2080450"/>
          </a:xfrm>
          <a:prstGeom prst="rect">
            <a:avLst/>
          </a:prstGeom>
          <a:noFill/>
        </p:spPr>
      </p:pic>
      <p:pic>
        <p:nvPicPr>
          <p:cNvPr id="14" name="Picture 6" descr="https://www.yarosonline.ru/media/news/2755/36432eaeca46320c4655da3a95d76ea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14290"/>
            <a:ext cx="2507510" cy="2000264"/>
          </a:xfrm>
          <a:prstGeom prst="rect">
            <a:avLst/>
          </a:prstGeom>
          <a:noFill/>
        </p:spPr>
      </p:pic>
      <p:pic>
        <p:nvPicPr>
          <p:cNvPr id="15" name="Рисунок 14" descr="https://ozds10.obrpro.ru/upload/iblock/1c4/depositphotos_1132457-stock-illustration-children-decorate-a-christmas-tree20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14290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avatars.mds.yandex.net/get-pdb/1624992/f3b15160-452b-408a-b059-ab1421d8cb46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357430"/>
            <a:ext cx="1981667" cy="2143140"/>
          </a:xfrm>
          <a:prstGeom prst="rect">
            <a:avLst/>
          </a:prstGeom>
          <a:noFill/>
        </p:spPr>
      </p:pic>
      <p:pic>
        <p:nvPicPr>
          <p:cNvPr id="2" name="Picture 4" descr="http://www.refull.ru/images/goods/93683/93683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643447"/>
            <a:ext cx="1928826" cy="2214554"/>
          </a:xfrm>
          <a:prstGeom prst="rect">
            <a:avLst/>
          </a:prstGeom>
          <a:noFill/>
        </p:spPr>
      </p:pic>
      <p:pic>
        <p:nvPicPr>
          <p:cNvPr id="28" name="Рисунок 27" descr="https://www.freepngimg.com/thumb/lights/26407-3-christmas-lights-imag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285992"/>
            <a:ext cx="30718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https://i.pinimg.com/originals/be/11/c8/be11c843996b37c7810f51bdc6298ccd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643446"/>
            <a:ext cx="200026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https://img1.liveinternet.ru/images/attach/b/4/103/895/103895143_large_0_c6b9b_daff8723_XL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572008"/>
            <a:ext cx="278608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https://markerplus.ru/wa-data/public/shop/products/77/51/25177/images/22773/22773.750x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2428868"/>
            <a:ext cx="114300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https://avatars.mds.yandex.net/get-pdb/402538/ac9563e4-a051-449e-8c35-36822cafdd32/s1200?webp=false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3500438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http://www.playcast.ru/uploads/2015/12/08/16228637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85918" y="2428868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071802" y="0"/>
            <a:ext cx="3071802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43636" y="0"/>
            <a:ext cx="3000364" cy="228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6" descr="https://www.yarosonline.ru/media/news/2755/36432eaeca46320c4655da3a95d76ea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2507510" cy="2080450"/>
          </a:xfrm>
          <a:prstGeom prst="rect">
            <a:avLst/>
          </a:prstGeom>
          <a:noFill/>
        </p:spPr>
      </p:pic>
      <p:pic>
        <p:nvPicPr>
          <p:cNvPr id="13" name="Picture 6" descr="https://www.yarosonline.ru/media/news/2755/36432eaeca46320c4655da3a95d76ea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42852"/>
            <a:ext cx="2507510" cy="2080450"/>
          </a:xfrm>
          <a:prstGeom prst="rect">
            <a:avLst/>
          </a:prstGeom>
          <a:noFill/>
        </p:spPr>
      </p:pic>
      <p:pic>
        <p:nvPicPr>
          <p:cNvPr id="14" name="Рисунок 13" descr="https://ozds10.obrpro.ru/upload/iblock/1c4/depositphotos_1132457-stock-illustration-children-decorate-a-christmas-tree20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42852"/>
            <a:ext cx="221457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642918"/>
            <a:ext cx="7429552" cy="1414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над ритмом с использованием мнемотехники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с одним вырезанным скругленным углом 2"/>
          <p:cNvSpPr/>
          <p:nvPr/>
        </p:nvSpPr>
        <p:spPr>
          <a:xfrm>
            <a:off x="285720" y="2643182"/>
            <a:ext cx="8501122" cy="3500462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Развивает: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-мотивацию к музыкальной деятельности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-творческую активность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-эмоциональную сферу детей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-умение  читать , воспроизводить простейшие ритмические  рисунки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28662" y="642918"/>
            <a:ext cx="7429552" cy="1414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использования мнемотехники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работе над ритмом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642910" y="3071810"/>
            <a:ext cx="8001056" cy="2500330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разбор (раскодировка)  мнемотаблицы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-исполнение ритмического рисунка с помощью мнемотаблицы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57224" y="2857496"/>
            <a:ext cx="7500990" cy="235745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Ритмические мнемотаблицы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00A44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1"/>
            <a:ext cx="1081094" cy="1775697"/>
          </a:xfrm>
          <a:prstGeom prst="rect">
            <a:avLst/>
          </a:prstGeom>
          <a:noFill/>
        </p:spPr>
      </p:pic>
      <p:pic>
        <p:nvPicPr>
          <p:cNvPr id="5" name="Picture 2" descr="https://www.palased.com/images/go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4786322"/>
            <a:ext cx="1080949" cy="1785950"/>
          </a:xfrm>
          <a:prstGeom prst="rect">
            <a:avLst/>
          </a:prstGeom>
          <a:noFill/>
        </p:spPr>
      </p:pic>
      <p:pic>
        <p:nvPicPr>
          <p:cNvPr id="6" name="Picture 2" descr="детский резиновый мячик красно-желтый&quot; - карточка пользоват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857232"/>
            <a:ext cx="1500198" cy="1500198"/>
          </a:xfrm>
          <a:prstGeom prst="rect">
            <a:avLst/>
          </a:prstGeom>
          <a:noFill/>
        </p:spPr>
      </p:pic>
      <p:pic>
        <p:nvPicPr>
          <p:cNvPr id="7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429132"/>
            <a:ext cx="1500198" cy="1714512"/>
          </a:xfrm>
          <a:prstGeom prst="rect">
            <a:avLst/>
          </a:prstGeom>
          <a:noFill/>
        </p:spPr>
      </p:pic>
      <p:pic>
        <p:nvPicPr>
          <p:cNvPr id="8" name="Рисунок 7" descr="https://us.123rf.com/450wm/alvincadiz/alvincadiz1604/alvincadiz160400182/55396299-vector-illustration-of-a-cute-caterpillar-mascot.jpg?ver=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60997">
            <a:off x="2767517" y="1264633"/>
            <a:ext cx="1870444" cy="116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57158" y="571480"/>
            <a:ext cx="8358246" cy="785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мнемотехники</a:t>
            </a: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1928802"/>
            <a:ext cx="3950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МНЕМОТЕХНИКА</a:t>
            </a:r>
            <a:endParaRPr lang="ru-RU" sz="32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2214546" y="2571744"/>
            <a:ext cx="1143008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3501224" y="3500438"/>
            <a:ext cx="1570842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143504" y="2571744"/>
            <a:ext cx="1357322" cy="714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3500438"/>
            <a:ext cx="28575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мнемоквадрат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00364" y="4429132"/>
            <a:ext cx="26432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мнемодорожка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215074" y="3214686"/>
            <a:ext cx="27146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Picture 4" descr="C:\Users\Лена\Desktop\df8b211fb8a643c1306bcb59ba0bb7da_cut-photo.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143380"/>
            <a:ext cx="1143008" cy="11464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7" name="Picture 4" descr="C:\Users\Лена\Desktop\df8b211fb8a643c1306bcb59ba0bb7da_cut-photo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857628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8" name="Picture 4" descr="https://thumbs.dreamstime.com/b/%D0%BA%D1%80%D0%B0%D1%81%D0%BD%D1%8B%D0%B5-%D1%80%D0%B5%D0%B7%D0%B8%D0%BD%D0%BE%D0%B2%D1%8B%D0%B5-%D0%B1%D0%BE%D1%82%D0%B8%D0%BD%D0%BA%D0%B8-%D1%81-%D0%BF%D0%B0%D0%B4%D0%B5%D0%BD%D0%B8%D1%8F%D0%BC%D0%B8-%D0%B8-%D0%B2%D1%8B%D0%BF%D0%BB%D0%B5%D1%81%D0%BA%D0%BE%D0%BC-%D0%B4%D0%BE%D0%B6%D0%B4%D1%8F-25799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96" y="3857628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9" name="Picture 3" descr="https://azpng.com/png/2019/05/26/water-drop-droplet-clipart-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776" y="3857628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0" name="Picture 2" descr="https://peskarlib.ru/ris/do-pervogo-dozhdya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786322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1" name="Picture 9" descr="C:\Users\Лена\Downloads\rain-means-no-play-outside-9547939_cut-photo.r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858016" y="4786322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2" name="Picture 2" descr="C:\Users\Лена\Downloads\1125244_1._cut-photo.ru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2396" y="4786322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8" name="Picture 3" descr="https://azpng.com/png/2019/05/26/water-drop-droplet-clipart-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777" y="4786322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0" name="Picture 9" descr="C:\Users\Лена\Downloads\rain-means-no-play-outside-9547939_cut-photo.ru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286776" y="571501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2" name="Picture 3" descr="https://azpng.com/png/2019/05/26/water-drop-droplet-clipart-transparen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16" y="571501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Picture 3" descr="https://azpng.com/png/2019/05/26/water-drop-droplet-clipart-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857628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" name="Picture 6" descr="https://st.depositphotos.com/1007989/4892/i/950/depositphotos_48929833-stock-photo-listening-bo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3636" y="571501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" descr="https://peskarlib.ru/ris/do-pervogo-dozhdya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571501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9" name="Picture 4" descr="C:\Users\Лена\Desktop\df8b211fb8a643c1306bcb59ba0bb7da_cut-photo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00063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3" descr="https://azpng.com/png/2019/05/26/water-drop-droplet-clipart-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500063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1" name="Picture 4" descr="https://thumbs.dreamstime.com/b/%D0%BA%D1%80%D0%B0%D1%81%D0%BD%D1%8B%D0%B5-%D1%80%D0%B5%D0%B7%D0%B8%D0%BD%D0%BE%D0%B2%D1%8B%D0%B5-%D0%B1%D0%BE%D1%82%D0%B8%D0%BD%D0%BA%D0%B8-%D1%81-%D0%BF%D0%B0%D0%B4%D0%B5%D0%BD%D0%B8%D1%8F%D0%BC%D0%B8-%D0%B8-%D0%B2%D1%8B%D0%BF%D0%BB%D0%B5%D1%81%D0%BA%D0%BE%D0%BC-%D0%B4%D0%BE%D0%B6%D0%B4%D1%8F-25799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500063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" descr="https://azpng.com/png/2019/05/26/water-drop-droplet-clipart-transparen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000636"/>
            <a:ext cx="642942" cy="8572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000372"/>
            <a:ext cx="1009656" cy="1658360"/>
          </a:xfrm>
          <a:prstGeom prst="rect">
            <a:avLst/>
          </a:prstGeom>
          <a:noFill/>
        </p:spPr>
      </p:pic>
      <p:pic>
        <p:nvPicPr>
          <p:cNvPr id="11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3000372"/>
            <a:ext cx="1009656" cy="1658360"/>
          </a:xfrm>
          <a:prstGeom prst="rect">
            <a:avLst/>
          </a:prstGeom>
          <a:noFill/>
        </p:spPr>
      </p:pic>
      <p:pic>
        <p:nvPicPr>
          <p:cNvPr id="18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1785918" cy="3076246"/>
          </a:xfrm>
          <a:prstGeom prst="rect">
            <a:avLst/>
          </a:prstGeom>
          <a:noFill/>
        </p:spPr>
      </p:pic>
      <p:pic>
        <p:nvPicPr>
          <p:cNvPr id="19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643050"/>
            <a:ext cx="1785918" cy="3076246"/>
          </a:xfrm>
          <a:prstGeom prst="rect">
            <a:avLst/>
          </a:prstGeom>
          <a:noFill/>
        </p:spPr>
      </p:pic>
      <p:pic>
        <p:nvPicPr>
          <p:cNvPr id="20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1571612"/>
            <a:ext cx="1714480" cy="3076246"/>
          </a:xfrm>
          <a:prstGeom prst="rect">
            <a:avLst/>
          </a:prstGeom>
          <a:noFill/>
        </p:spPr>
      </p:pic>
      <p:cxnSp>
        <p:nvCxnSpPr>
          <p:cNvPr id="26" name="Прямая соединительная линия 25"/>
          <p:cNvCxnSpPr/>
          <p:nvPr/>
        </p:nvCxnSpPr>
        <p:spPr>
          <a:xfrm flipV="1">
            <a:off x="0" y="4643446"/>
            <a:ext cx="9144000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928934"/>
            <a:ext cx="1009656" cy="1658360"/>
          </a:xfrm>
          <a:prstGeom prst="rect">
            <a:avLst/>
          </a:prstGeom>
          <a:noFill/>
        </p:spPr>
      </p:pic>
      <p:pic>
        <p:nvPicPr>
          <p:cNvPr id="3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928934"/>
            <a:ext cx="1009656" cy="1658360"/>
          </a:xfrm>
          <a:prstGeom prst="rect">
            <a:avLst/>
          </a:prstGeom>
          <a:noFill/>
        </p:spPr>
      </p:pic>
      <p:pic>
        <p:nvPicPr>
          <p:cNvPr id="4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928934"/>
            <a:ext cx="1009656" cy="1658360"/>
          </a:xfrm>
          <a:prstGeom prst="rect">
            <a:avLst/>
          </a:prstGeom>
          <a:noFill/>
        </p:spPr>
      </p:pic>
      <p:pic>
        <p:nvPicPr>
          <p:cNvPr id="5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928934"/>
            <a:ext cx="1009656" cy="1658360"/>
          </a:xfrm>
          <a:prstGeom prst="rect">
            <a:avLst/>
          </a:prstGeom>
          <a:noFill/>
        </p:spPr>
      </p:pic>
      <p:pic>
        <p:nvPicPr>
          <p:cNvPr id="6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571612"/>
            <a:ext cx="1785918" cy="3004808"/>
          </a:xfrm>
          <a:prstGeom prst="rect">
            <a:avLst/>
          </a:prstGeom>
          <a:noFill/>
        </p:spPr>
      </p:pic>
      <p:pic>
        <p:nvPicPr>
          <p:cNvPr id="7" name="Picture 4" descr="https://i.pinimg.com/736x/d5/52/53/d552533b337d75f543147a789a2c60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1571612"/>
            <a:ext cx="1785918" cy="3076246"/>
          </a:xfrm>
          <a:prstGeom prst="rect">
            <a:avLst/>
          </a:prstGeom>
          <a:noFill/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4572008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www.palased.com/images/go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1643074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 descr="https://www.palased.com/images/go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357298"/>
            <a:ext cx="1714512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2" descr="https://www.palased.com/images/go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357298"/>
            <a:ext cx="1714512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https://www.palased.com/images/go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1357298"/>
            <a:ext cx="1643074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7" name="Прямая соединительная линия 6"/>
          <p:cNvCxnSpPr/>
          <p:nvPr/>
        </p:nvCxnSpPr>
        <p:spPr>
          <a:xfrm>
            <a:off x="0" y="407194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palased.com/images/go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428736"/>
            <a:ext cx="1643042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 descr="https://www.palased.com/images/go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1428736"/>
            <a:ext cx="1643042" cy="27146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2" descr="https://www.palased.com/images/go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568644"/>
            <a:ext cx="953111" cy="15747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2" descr="https://www.palased.com/images/go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571744"/>
            <a:ext cx="953111" cy="15747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2" descr="https://www.palased.com/images/got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571744"/>
            <a:ext cx="953111" cy="15716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2" descr="https://www.palased.com/images/go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571744"/>
            <a:ext cx="953111" cy="15747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0" name="Прямая соединительная линия 9"/>
          <p:cNvCxnSpPr/>
          <p:nvPr/>
        </p:nvCxnSpPr>
        <p:spPr>
          <a:xfrm>
            <a:off x="0" y="4143380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2071670" cy="24288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785926"/>
            <a:ext cx="2071702" cy="24288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928934"/>
            <a:ext cx="939549" cy="12852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928934"/>
            <a:ext cx="928694" cy="1270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 descr="https://us.123rf.com/450wm/alvincadiz/alvincadiz1604/alvincadiz160400182/55396299-vector-illustration-of-a-cute-caterpillar-mascot.jpg?ver=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855690" y="2288318"/>
            <a:ext cx="2428892" cy="12812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2" name="Прямая соединительная линия 11"/>
          <p:cNvCxnSpPr/>
          <p:nvPr/>
        </p:nvCxnSpPr>
        <p:spPr>
          <a:xfrm>
            <a:off x="0" y="4214818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643182"/>
            <a:ext cx="1071570" cy="14995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2643182"/>
            <a:ext cx="1096214" cy="14995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 descr="https://us.123rf.com/450wm/alvincadiz/alvincadiz1604/alvincadiz160400182/55396299-vector-illustration-of-a-cute-caterpillar-mascot.jpg?ver=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97119" y="2232047"/>
            <a:ext cx="2392440" cy="1357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676894"/>
            <a:ext cx="1071570" cy="1465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4" descr="https://avatars.mds.yandex.net/get-pdb/1883890/da59bca5-00c6-4666-b424-34fc2ee0b1aa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2643182"/>
            <a:ext cx="1071570" cy="14658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 descr="https://us.123rf.com/450wm/alvincadiz/alvincadiz1604/alvincadiz160400182/55396299-vector-illustration-of-a-cute-caterpillar-mascot.jpg?ver=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052511" y="2234373"/>
            <a:ext cx="2392440" cy="13526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9" name="Прямая соединительная линия 8"/>
          <p:cNvCxnSpPr/>
          <p:nvPr/>
        </p:nvCxnSpPr>
        <p:spPr>
          <a:xfrm>
            <a:off x="0" y="414338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2928934"/>
            <a:ext cx="7500990" cy="25717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Детские  музыкальные инструменты</a:t>
            </a:r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00A44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dopobr73.ru/images/events/cover/8a97ce57d8eaee49f8043b91c479ff70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4857784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642918"/>
            <a:ext cx="7429552" cy="128588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ДМИ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использованием мнемотехники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с одним вырезанным скругленным углом 2"/>
          <p:cNvSpPr/>
          <p:nvPr/>
        </p:nvSpPr>
        <p:spPr>
          <a:xfrm>
            <a:off x="285720" y="2357430"/>
            <a:ext cx="8501122" cy="4143404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-обогащает музыкальные впечатления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-развивает музыкальные способности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-расширяет тембровые представления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-развивает ладовое чувство, музыкально-слуховые представления и чувство ритма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вырезанным скругленным углом 2"/>
          <p:cNvSpPr/>
          <p:nvPr/>
        </p:nvSpPr>
        <p:spPr>
          <a:xfrm>
            <a:off x="357158" y="2285992"/>
            <a:ext cx="8429684" cy="3143272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-слушание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-выбор музыкальных инструментов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-раскодировка 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мнемотаблицы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-исполнение ритмического рисунка/партии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5786" y="500042"/>
            <a:ext cx="7572428" cy="11430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использования мнемотехники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игре на ДМИ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928662" y="2928934"/>
            <a:ext cx="7500990" cy="321471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ДМИ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использованием  мнемотехники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 Во саду ли в огороде …»</a:t>
            </a:r>
          </a:p>
          <a:p>
            <a:pPr algn="ctr"/>
            <a:endParaRPr lang="ru-RU" sz="3200" b="1" dirty="0" smtClean="0">
              <a:solidFill>
                <a:srgbClr val="00A44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s://media2.24aul.ru/imgs/5bf2144ddf7b2200019cd24b/derevyannaya-lozhka-polubaskaya-rospis-chernushka-1-126546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16570">
            <a:off x="601149" y="298197"/>
            <a:ext cx="1733487" cy="211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media2.24aul.ru/imgs/5bf2144ddf7b2200019cd24b/derevyannaya-lozhka-polubaskaya-rospis-chernushka-1-126546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48110">
            <a:off x="6358424" y="298196"/>
            <a:ext cx="1733487" cy="211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kapitoshka-rk.ru/image/cache/catalog/MuzikInstrumenti/666-800x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785794"/>
            <a:ext cx="214314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28596" y="714356"/>
            <a:ext cx="8358246" cy="78581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Этапы работы с мнемотехникой:</a:t>
            </a:r>
            <a:endPara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214282" y="2571744"/>
            <a:ext cx="8572560" cy="2714644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разбор таблицы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перекодирование информации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пересказ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воспроизведение информации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zabavnik.club/wp-content/uploads/pomidor_kartinka_dlya_detey_1_11124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689792"/>
            <a:ext cx="1719284" cy="13824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14" descr="http://zabavnik.club/wp-content/uploads/pomidor_kartinka_dlya_detey_1_11124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714884"/>
            <a:ext cx="1712707" cy="1377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6" descr="https://im0-tub-ru.yandex.net/i?id=219c66cb7c8cb8f5fc37a08242fc74b6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571744"/>
            <a:ext cx="1343807" cy="35514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40" name="Picture 16" descr="https://3tone.me/upload/iblock/48b/48bb57a7cd9130d86173aed0f886c6b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928794" cy="16287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image.freepik.com/free-vector/_1262-6415.jpg?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71604" cy="15716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5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071810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071810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071810"/>
            <a:ext cx="107157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0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071810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071810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3071810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3071810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1571636" cy="28296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428868"/>
            <a:ext cx="1571636" cy="28296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428868"/>
            <a:ext cx="1566853" cy="28296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2428868"/>
            <a:ext cx="1566853" cy="28575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386" name="Picture 2" descr="https://polesie-igrushki.ru/upload/iblock/865/8654a887d64a04289c56bf84e44e74f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235780" cy="15001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zabavnik.club/wp-content/uploads/pomidor_kartinka_dlya_detey_1_11124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689792"/>
            <a:ext cx="1719284" cy="13824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14" descr="http://zabavnik.club/wp-content/uploads/pomidor_kartinka_dlya_detey_1_11124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714884"/>
            <a:ext cx="1712707" cy="1377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6" descr="https://im0-tub-ru.yandex.net/i?id=219c66cb7c8cb8f5fc37a08242fc74b6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571744"/>
            <a:ext cx="1343807" cy="35514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40" name="Picture 16" descr="https://3tone.me/upload/iblock/48b/48bb57a7cd9130d86173aed0f886c6b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857356" cy="15684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s://polesie-igrushki.ru/upload/iblock/865/8654a887d64a04289c56bf84e44e74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3492" y="5857892"/>
            <a:ext cx="1490508" cy="10001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6" name="Picture 8" descr="https://image.freepik.com/free-vector/_1262-6415.jpg?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4414" cy="12144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2"/>
            <a:ext cx="1000101" cy="2071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714752"/>
            <a:ext cx="1000101" cy="2071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786190"/>
            <a:ext cx="1000131" cy="2071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Picture 10" descr="https://img0.liveinternet.ru/images/attach/d/2/146/381/146381492_0_d7453_8d9509e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786190"/>
            <a:ext cx="1000131" cy="20717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5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Picture 12" descr="https://pbs.twimg.com/media/Dr9ecqCXQAEQFSk.jpg:lar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43900" y="2428868"/>
            <a:ext cx="1000100" cy="10435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zabavnik.club/wp-content/uploads/pomidor_kartinka_dlya_detey_1_11124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689792"/>
            <a:ext cx="1719284" cy="13824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14" descr="http://zabavnik.club/wp-content/uploads/pomidor_kartinka_dlya_detey_1_11124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714884"/>
            <a:ext cx="1712707" cy="1377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6" descr="https://im0-tub-ru.yandex.net/i?id=219c66cb7c8cb8f5fc37a08242fc74b6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571744"/>
            <a:ext cx="1343807" cy="35514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40" name="Picture 16" descr="https://3tone.me/upload/iblock/48b/48bb57a7cd9130d86173aed0f886c6b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861117" cy="15716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3tone.me/upload/iblock/48b/48bb57a7cd9130d86173aed0f886c6b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785794"/>
            <a:ext cx="2786082" cy="2643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8" descr="https://image.freepik.com/free-vector/_1262-6415.jpg?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785794"/>
            <a:ext cx="2786082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https://polesie-igrushki.ru/upload/iblock/865/8654a887d64a04289c56bf84e44e74f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785794"/>
            <a:ext cx="2786082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3214678" y="3500438"/>
            <a:ext cx="2786082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8" descr="https://image.freepik.com/free-vector/_1262-6415.jpg?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643314"/>
            <a:ext cx="1357322" cy="151668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2" descr="https://polesie-igrushki.ru/upload/iblock/865/8654a887d64a04289c56bf84e44e74f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4429132"/>
            <a:ext cx="1345416" cy="150019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Picture 16" descr="https://3tone.me/upload/iblock/48b/48bb57a7cd9130d86173aed0f886c6b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2786082" cy="2643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6" descr="https://3tone.me/upload/iblock/48b/48bb57a7cd9130d86173aed0f886c6b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500438"/>
            <a:ext cx="2786082" cy="26432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00100" y="1571612"/>
            <a:ext cx="7500990" cy="250033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Игра на ДМИ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использованием  мнемотехники</a:t>
            </a: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«Музыкантами мы стали….»</a:t>
            </a:r>
          </a:p>
          <a:p>
            <a:pPr algn="ctr"/>
            <a:endParaRPr lang="ru-RU" sz="3200" b="1" dirty="0" smtClean="0">
              <a:solidFill>
                <a:srgbClr val="00A44A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img-fotki.yandex.ru/get/6431/48968035.25/0_9f39a_9cef84d5_X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2176114" cy="344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xn----htbc6aclibhc6h.xn--p1ai/upload/iblock/6e1/6e1e4b357feb12e58f92882343e8f5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5720" y="642918"/>
            <a:ext cx="4143404" cy="58579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 descr="https://media2.24aul.ru/imgs/5bf2144ddf7b2200019cd24b/derevyannaya-lozhka-polubaskaya-rospis-chernushka-1-12654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429000"/>
            <a:ext cx="2357454" cy="3000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g-fotki.yandex.ru/get/6431/48968035.25/0_9f39a_9cef84d5_X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2918"/>
            <a:ext cx="4143404" cy="58579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 descr="https://superpuper.ru/images/lots/6c/42/92e30c01f3748ad47100e255ed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429000"/>
            <a:ext cx="2278730" cy="3000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8596" y="428604"/>
            <a:ext cx="8358246" cy="25717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Графическая зарисовка: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00034" y="1428736"/>
            <a:ext cx="2714644" cy="9286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цвет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57884" y="1428736"/>
            <a:ext cx="2786082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изображения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71802" y="1785926"/>
            <a:ext cx="2857520" cy="9286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количество клеток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00034" y="3571876"/>
            <a:ext cx="8286808" cy="28575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u="sng" dirty="0" smtClean="0"/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Применение мнемотехники:</a:t>
            </a: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1472" y="4786322"/>
            <a:ext cx="2714644" cy="9286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восприятие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000760" y="4786322"/>
            <a:ext cx="2714644" cy="9286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пение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143240" y="5143512"/>
            <a:ext cx="2928958" cy="10001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игра на ДМИ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pinimg.com/736x/72/55/bd/7255bdda18f486e5a9790f36be0c8ac6--animal-pics-baby-animal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5720" y="500042"/>
            <a:ext cx="4143406" cy="59293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 descr="https://goldmoscow.net/wa-data/public/shop/products/07/48/4807/images/32404/32404.750x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429000"/>
            <a:ext cx="2353065" cy="3000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yt3.ggpht.com/a/AGF-l7_Yhv_Q2w8Gn_KJbGxQs83FOvyE3PiF_AcNNA=s900-c-k-c0xffffffff-no-rj-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58" y="571480"/>
            <a:ext cx="4143404" cy="57150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Рисунок 2" descr="https://russian-suvenir.ru/image/cache/catalog/i/df/ao/05c32237192ba2cd9837c5187ff1b6b6-800x8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500438"/>
            <a:ext cx="2678607" cy="27146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3071802" cy="2786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143636" y="642918"/>
            <a:ext cx="3000364" cy="2786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642918"/>
            <a:ext cx="3071834" cy="2786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1802" y="3500438"/>
            <a:ext cx="3071834" cy="29289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http://xn----htbc6aclibhc6h.xn--p1ai/upload/iblock/6e1/6e1e4b357feb12e58f92882343e8f5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714356"/>
            <a:ext cx="2071702" cy="241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media2.24aul.ru/imgs/5bf2144ddf7b2200019cd24b/derevyannaya-lozhka-polubaskaya-rospis-chernushka-1-12654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071678"/>
            <a:ext cx="100013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g-fotki.yandex.ru/get/6431/48968035.25/0_9f39a_9cef84d5_X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785794"/>
            <a:ext cx="2286016" cy="252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perpuper.ru/images/lots/6c/42/92e30c01f3748ad47100e255ed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2071678"/>
            <a:ext cx="85725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.pinimg.com/736x/72/55/bd/7255bdda18f486e5a9790f36be0c8ac6--animal-pics-baby-animal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215074" y="642918"/>
            <a:ext cx="207170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goldmoscow.net/wa-data/public/shop/products/07/48/4807/images/32404/32404.750x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86710" y="2285992"/>
            <a:ext cx="1176532" cy="96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3500438"/>
            <a:ext cx="3071802" cy="29289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https://yt3.ggpht.com/a/AGF-l7_Yhv_Q2w8Gn_KJbGxQs83FOvyE3PiF_AcNNA=s900-c-k-c0xffffffff-no-rj-mo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0" y="3714752"/>
            <a:ext cx="178591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russian-suvenir.ru/image/cache/catalog/i/df/ao/05c32237192ba2cd9837c5187ff1b6b6-800x8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480" y="5000636"/>
            <a:ext cx="130358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143604" y="3500438"/>
            <a:ext cx="3000396" cy="29289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https://i.pinimg.com/736x/72/55/bd/7255bdda18f486e5a9790f36be0c8ac6--animal-pics-baby-animal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143240" y="3571876"/>
            <a:ext cx="207170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https://goldmoscow.net/wa-data/public/shop/products/07/48/4807/images/32404/32404.750x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5286388"/>
            <a:ext cx="1176532" cy="96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media2.24aul.ru/imgs/5bf2144ddf7b2200019cd24b/derevyannaya-lozhka-polubaskaya-rospis-chernushka-1-12654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571876"/>
            <a:ext cx="100013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superpuper.ru/images/lots/6c/42/92e30c01f3748ad47100e255ed9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3714752"/>
            <a:ext cx="85725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russian-suvenir.ru/image/cache/catalog/i/df/ao/05c32237192ba2cd9837c5187ff1b6b6-800x8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5000636"/>
            <a:ext cx="130358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goldmoscow.net/wa-data/public/shop/products/07/48/4807/images/32404/32404.750x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72" y="5143512"/>
            <a:ext cx="1176532" cy="962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вырезанным скругленным углом 2"/>
          <p:cNvSpPr/>
          <p:nvPr/>
        </p:nvSpPr>
        <p:spPr>
          <a:xfrm>
            <a:off x="500034" y="2857496"/>
            <a:ext cx="8072494" cy="2928958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способствует запоминанию материала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-развивает память, речь , эмоциональную отзывчивость и осознанность восприятия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-побуждает к творческой активности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28662" y="857232"/>
            <a:ext cx="7429552" cy="150019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Восприятие  музыки с использованием мнемотехники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2471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85786" y="500042"/>
            <a:ext cx="7572428" cy="11430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использования мнемотехники в восприятии музыки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500034" y="2000240"/>
            <a:ext cx="8072494" cy="3286148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u="sng" dirty="0" smtClean="0">
                <a:hlinkClick r:id="rId2" tooltip="Нравится"/>
              </a:rPr>
              <a:t/>
            </a:r>
            <a:br>
              <a:rPr lang="ru-RU" sz="2800" u="sng" dirty="0" smtClean="0">
                <a:hlinkClick r:id="rId2" tooltip="Нравится"/>
              </a:rPr>
            </a:br>
            <a:r>
              <a:rPr lang="ru-RU" sz="2800" dirty="0" smtClean="0"/>
              <a:t>-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композитор, произведение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-слушание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-анализ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совместное / самостоятельное кодирование информации</a:t>
            </a:r>
          </a:p>
          <a:p>
            <a:pPr>
              <a:buFontTx/>
              <a:buChar char="-"/>
            </a:pPr>
            <a:endParaRPr lang="ru-RU" sz="2800" dirty="0" smtClean="0"/>
          </a:p>
          <a:p>
            <a:pPr>
              <a:buFontTx/>
              <a:buChar char="-"/>
            </a:pP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85786" y="500042"/>
            <a:ext cx="7572428" cy="11430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Д.Кабалевский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«Три подружки»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cdn.turkaramamotoru.com/ru/kola-bryunon-opera-46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2"/>
            <a:ext cx="1714480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 descr="http://mozaica-gamovo.ru/wp-content/uploads/2017/10/adapt_perio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000372"/>
            <a:ext cx="1714512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4" name="Picture 4" descr="https://pguards.ru/upload/iblock/eb6/eb62c39dd8ff758d80194e034f4d64f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000372"/>
            <a:ext cx="1785950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38" name="Picture 18" descr="https://avatars.mds.yandex.net/get-pdb/901820/fbda416c-6d34-456d-ad75-e698b24b17d4/s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12" y="3000372"/>
            <a:ext cx="1857388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Рисунок 25" descr="https://i.stack.imgur.com/2ZzEk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586" y="3286124"/>
            <a:ext cx="714380" cy="785818"/>
          </a:xfrm>
          <a:prstGeom prst="rect">
            <a:avLst/>
          </a:prstGeom>
          <a:noFill/>
        </p:spPr>
      </p:pic>
      <p:pic>
        <p:nvPicPr>
          <p:cNvPr id="27" name="Рисунок 26" descr="https://i.stack.imgur.com/2ZzEk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86" y="5000636"/>
            <a:ext cx="571504" cy="428628"/>
          </a:xfrm>
          <a:prstGeom prst="rect">
            <a:avLst/>
          </a:prstGeom>
          <a:noFill/>
        </p:spPr>
      </p:pic>
      <p:pic>
        <p:nvPicPr>
          <p:cNvPr id="28" name="Рисунок 27" descr="https://i.stack.imgur.com/2ZzEk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6776" y="4357694"/>
            <a:ext cx="571504" cy="571504"/>
          </a:xfrm>
          <a:prstGeom prst="rect">
            <a:avLst/>
          </a:prstGeom>
          <a:noFill/>
        </p:spPr>
      </p:pic>
      <p:pic>
        <p:nvPicPr>
          <p:cNvPr id="29" name="Рисунок 28" descr="https://i.stack.imgur.com/2ZzEk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15272" y="4000504"/>
            <a:ext cx="500066" cy="642942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3357554" y="2143116"/>
            <a:ext cx="2500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ПЛАКСА-</a:t>
            </a:r>
            <a:endParaRPr lang="ru-RU" sz="3200" dirty="0"/>
          </a:p>
        </p:txBody>
      </p:sp>
      <p:pic>
        <p:nvPicPr>
          <p:cNvPr id="13" name="Рисунок 12" descr="https://cs2.livemaster.ru/storage/f1/a1/accb618afd9eb1f0cd7929aa78o8--kartiny-i-panno-pechal-abstraktsiya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3000372"/>
            <a:ext cx="1785950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cdn.turkaramamotoru.com/ru/kola-bryunon-opera-46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2"/>
            <a:ext cx="1714480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Скругленный прямоугольник 2"/>
          <p:cNvSpPr/>
          <p:nvPr/>
        </p:nvSpPr>
        <p:spPr>
          <a:xfrm>
            <a:off x="714348" y="500042"/>
            <a:ext cx="7572428" cy="11430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Д.Кабалевский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«Три подружки»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ds04.infourok.ru/uploads/ex/099e/00189aad-19b2fadc/hello_html_m667b8d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000372"/>
            <a:ext cx="1785917" cy="264320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098" name="Picture 2" descr="https://d1aeri3ty3izns.cloudfront.net/media/34/343084/600/pre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000372"/>
            <a:ext cx="1785950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3071802" y="2143116"/>
            <a:ext cx="2928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РЕЗВУШКА-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358082" y="3000372"/>
            <a:ext cx="1785918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https://sonyphotog.com/photos/globalmedicalco/26/1286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3" y="3000372"/>
            <a:ext cx="1785951" cy="26541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9" name="Овал 18"/>
          <p:cNvSpPr/>
          <p:nvPr/>
        </p:nvSpPr>
        <p:spPr>
          <a:xfrm>
            <a:off x="8215338" y="5143512"/>
            <a:ext cx="214314" cy="285752"/>
          </a:xfrm>
          <a:prstGeom prst="ellipse">
            <a:avLst/>
          </a:prstGeom>
          <a:solidFill>
            <a:srgbClr val="B50B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572528" y="4214818"/>
            <a:ext cx="214314" cy="285752"/>
          </a:xfrm>
          <a:prstGeom prst="ellipse">
            <a:avLst/>
          </a:prstGeom>
          <a:solidFill>
            <a:srgbClr val="B50B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001024" y="3786190"/>
            <a:ext cx="214314" cy="285752"/>
          </a:xfrm>
          <a:prstGeom prst="ellipse">
            <a:avLst/>
          </a:prstGeom>
          <a:solidFill>
            <a:srgbClr val="B50B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715404" y="5286388"/>
            <a:ext cx="214314" cy="285752"/>
          </a:xfrm>
          <a:prstGeom prst="ellipse">
            <a:avLst/>
          </a:prstGeom>
          <a:solidFill>
            <a:srgbClr val="B50B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8358214" y="3357562"/>
            <a:ext cx="214314" cy="285752"/>
          </a:xfrm>
          <a:prstGeom prst="ellipse">
            <a:avLst/>
          </a:prstGeom>
          <a:solidFill>
            <a:srgbClr val="B50B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7858148" y="4572008"/>
            <a:ext cx="214314" cy="285752"/>
          </a:xfrm>
          <a:prstGeom prst="ellipse">
            <a:avLst/>
          </a:prstGeom>
          <a:solidFill>
            <a:srgbClr val="B50B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500958" y="5000636"/>
            <a:ext cx="214314" cy="285752"/>
          </a:xfrm>
          <a:prstGeom prst="ellipse">
            <a:avLst/>
          </a:prstGeom>
          <a:solidFill>
            <a:srgbClr val="B50B1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14348" y="500042"/>
            <a:ext cx="7572428" cy="114300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Д.Кабалевский</a:t>
            </a:r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«Три подружки»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1802" y="2143116"/>
            <a:ext cx="2928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- ЗЛЮКА-</a:t>
            </a:r>
            <a:endParaRPr lang="ru-RU" sz="3200" dirty="0"/>
          </a:p>
        </p:txBody>
      </p:sp>
      <p:pic>
        <p:nvPicPr>
          <p:cNvPr id="4" name="Рисунок 3" descr="https://cdn.turkaramamotoru.com/ru/kola-bryunon-opera-46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1810"/>
            <a:ext cx="1785918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 descr="https://i.pinimg.com/originals/a2/ab/3b/a2ab3bb921c26d11ca05aedff3a99ee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071810"/>
            <a:ext cx="1785950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122" name="Picture 2" descr="http://dmshi.alio.by/img/content/%D1%82%D1%80%D1%83%D0%B1%D0%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3071810"/>
            <a:ext cx="1714512" cy="264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 descr="https://avatars.mds.yandex.net/get-pdb/939428/da50f376-0b86-4d9f-b6e9-b7b960b2c12b/s1200?webp=fals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071810"/>
            <a:ext cx="1785950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7286644" y="3071810"/>
            <a:ext cx="1857356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24" name="AutoShape 4"/>
          <p:cNvCxnSpPr>
            <a:cxnSpLocks noChangeShapeType="1"/>
          </p:cNvCxnSpPr>
          <p:nvPr/>
        </p:nvCxnSpPr>
        <p:spPr bwMode="auto">
          <a:xfrm rot="5400000" flipH="1" flipV="1">
            <a:off x="6850874" y="4436274"/>
            <a:ext cx="1657358" cy="642942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AutoShape 4"/>
          <p:cNvCxnSpPr>
            <a:cxnSpLocks noChangeShapeType="1"/>
          </p:cNvCxnSpPr>
          <p:nvPr/>
        </p:nvCxnSpPr>
        <p:spPr bwMode="auto">
          <a:xfrm rot="16200000" flipH="1">
            <a:off x="7608115" y="4536289"/>
            <a:ext cx="1000132" cy="214314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AutoShape 4"/>
          <p:cNvCxnSpPr>
            <a:cxnSpLocks noChangeShapeType="1"/>
          </p:cNvCxnSpPr>
          <p:nvPr/>
        </p:nvCxnSpPr>
        <p:spPr bwMode="auto">
          <a:xfrm rot="5400000" flipH="1" flipV="1">
            <a:off x="7465239" y="3964785"/>
            <a:ext cx="2214578" cy="714380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AutoShape 4"/>
          <p:cNvCxnSpPr>
            <a:cxnSpLocks noChangeShapeType="1"/>
          </p:cNvCxnSpPr>
          <p:nvPr/>
        </p:nvCxnSpPr>
        <p:spPr bwMode="auto">
          <a:xfrm rot="16200000" flipH="1">
            <a:off x="8501090" y="4214818"/>
            <a:ext cx="785818" cy="71438"/>
          </a:xfrm>
          <a:prstGeom prst="straightConnector1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ozaica-gamovo.ru/wp-content/uploads/2017/10/adapt_period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214842" cy="63579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2706" name="Picture 2" descr="https://musicmag.com.ua/media/catalog/product/cache/1/image/22a9d8b2f8ff66ee1bdc58028baf4f69/t/o/toca_t2509_bossa_triangle_with_stri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57298"/>
            <a:ext cx="3571900" cy="3786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s04.infourok.ru/uploads/ex/099e/00189aad-19b2fadc/hello_html_m667b8d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142852"/>
            <a:ext cx="4286279" cy="64294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 descr="https://avatars.mds.yandex.net/get-pdb/1817388/5cb7e3b5-deb9-40a4-8834-6a94ac4e37df/s12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71612"/>
            <a:ext cx="3429024" cy="37862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57224" y="571480"/>
            <a:ext cx="7643866" cy="1414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РЕЧЕВЫЕ УПРПАЖНЕНИЯ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6857999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слуху, у,.  </a:t>
            </a:r>
            <a:endParaRPr lang="ru-RU" dirty="0"/>
          </a:p>
        </p:txBody>
      </p:sp>
      <p:sp>
        <p:nvSpPr>
          <p:cNvPr id="75" name="Прямоугольник с одним вырезанным скругленным углом 74"/>
          <p:cNvSpPr/>
          <p:nvPr/>
        </p:nvSpPr>
        <p:spPr>
          <a:xfrm>
            <a:off x="214282" y="2285992"/>
            <a:ext cx="8715436" cy="1714512"/>
          </a:xfrm>
          <a:prstGeom prst="snipRoundRect">
            <a:avLst>
              <a:gd name="adj1" fmla="val 27695"/>
              <a:gd name="adj2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психические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функции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 восприятие, память внимание, мышление, эмоциональность, воображение </a:t>
            </a:r>
          </a:p>
        </p:txBody>
      </p:sp>
      <p:sp>
        <p:nvSpPr>
          <p:cNvPr id="76" name="Прямоугольник с одним вырезанным скругленным углом 75"/>
          <p:cNvSpPr/>
          <p:nvPr/>
        </p:nvSpPr>
        <p:spPr>
          <a:xfrm>
            <a:off x="214282" y="4500570"/>
            <a:ext cx="8715436" cy="1714512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речевые навыки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артикуляция, дикция, речевое интонирование, выразительность речи, развивается словарный запас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.pinimg.com/originals/a2/ab/3b/a2ab3bb921c26d11ca05aedff3a99ee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214842" cy="63579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2" descr="https://ravta.ru/upload/iblock/zzz/44426cd0476bcb941020ddf0fffc04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85926"/>
            <a:ext cx="3571868" cy="3786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вырезанным скругленным углом 2"/>
          <p:cNvSpPr/>
          <p:nvPr/>
        </p:nvSpPr>
        <p:spPr>
          <a:xfrm>
            <a:off x="357158" y="642918"/>
            <a:ext cx="8429684" cy="4429156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endParaRPr 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природа ясно требует наглядности.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 ребенка пяти неизвестным ему словам, и он будет долго и напрасно мучиться над ними;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свяжите с картинками двадцать таких слов - и ребенок усвоит их на лету»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</a:p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5143512"/>
            <a:ext cx="385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2.freepng.ru/20180514/tzq/kisspng-drawing-cartoon-5af989ec03dd40.44342052152630321201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57224" y="571480"/>
            <a:ext cx="7643866" cy="141446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использования мнемотехники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речевых упражнениях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428596" y="3071810"/>
            <a:ext cx="8286808" cy="2428892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рассматривание и разбор таблицы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перекодирование информации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отработка запоминания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2976" y="500042"/>
            <a:ext cx="70723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57224" y="2786058"/>
            <a:ext cx="7500990" cy="292895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РЕЧЕВАЯ РАЗМИНКА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4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«ЁЛОЧКА»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Н.Нищева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dirty="0"/>
          </a:p>
        </p:txBody>
      </p:sp>
      <p:pic>
        <p:nvPicPr>
          <p:cNvPr id="15362" name="Picture 2" descr="https://fsd.multiurok.ru/html/2017/09/28/s_59cc9d480adad/img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0"/>
            <a:ext cx="4714908" cy="279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928662" y="785794"/>
            <a:ext cx="7429552" cy="45005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Перед нами елочка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Шишечки, иголочки,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Шарики, фонарики,</a:t>
            </a:r>
            <a:endParaRPr lang="ru-RU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Зайчики и свечки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Звезды, человечки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468</Words>
  <Application>Microsoft Office PowerPoint</Application>
  <PresentationFormat>Экран (4:3)</PresentationFormat>
  <Paragraphs>263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Лена</cp:lastModifiedBy>
  <cp:revision>284</cp:revision>
  <dcterms:created xsi:type="dcterms:W3CDTF">2019-11-19T17:30:55Z</dcterms:created>
  <dcterms:modified xsi:type="dcterms:W3CDTF">2021-02-07T14:31:21Z</dcterms:modified>
</cp:coreProperties>
</file>