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61" r:id="rId5"/>
    <p:sldId id="262" r:id="rId6"/>
    <p:sldId id="259" r:id="rId7"/>
    <p:sldId id="260" r:id="rId8"/>
    <p:sldId id="263" r:id="rId9"/>
    <p:sldId id="264" r:id="rId10"/>
    <p:sldId id="265" r:id="rId11"/>
    <p:sldId id="266" r:id="rId12"/>
    <p:sldId id="267" r:id="rId13"/>
    <p:sldId id="268" r:id="rId14"/>
    <p:sldId id="269" r:id="rId15"/>
    <p:sldId id="270" r:id="rId16"/>
    <p:sldId id="271" r:id="rId17"/>
    <p:sldId id="275" r:id="rId18"/>
    <p:sldId id="276" r:id="rId19"/>
    <p:sldId id="272" r:id="rId20"/>
    <p:sldId id="273" r:id="rId21"/>
    <p:sldId id="274"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8006"/>
    <a:srgbClr val="F88608"/>
    <a:srgbClr val="F5A10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83" autoAdjust="0"/>
  </p:normalViewPr>
  <p:slideViewPr>
    <p:cSldViewPr>
      <p:cViewPr varScale="1">
        <p:scale>
          <a:sx n="108" d="100"/>
          <a:sy n="108" d="100"/>
        </p:scale>
        <p:origin x="-1704"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7636488F-505F-42C6-AD28-3D3C5C20C00D}" type="datetimeFigureOut">
              <a:rPr lang="ru-RU" smtClean="0"/>
              <a:pPr/>
              <a:t>23.10.2020</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A888AD61-BDF1-47DF-A8BC-7FD43459057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636488F-505F-42C6-AD28-3D3C5C20C00D}" type="datetimeFigureOut">
              <a:rPr lang="ru-RU" smtClean="0"/>
              <a:pPr/>
              <a:t>23.10.2020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88AD61-BDF1-47DF-A8BC-7FD43459057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636488F-505F-42C6-AD28-3D3C5C20C00D}" type="datetimeFigureOut">
              <a:rPr lang="ru-RU" smtClean="0"/>
              <a:pPr/>
              <a:t>23.10.2020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88AD61-BDF1-47DF-A8BC-7FD43459057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636488F-505F-42C6-AD28-3D3C5C20C00D}" type="datetimeFigureOut">
              <a:rPr lang="ru-RU" smtClean="0"/>
              <a:pPr/>
              <a:t>23.10.2020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88AD61-BDF1-47DF-A8BC-7FD43459057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636488F-505F-42C6-AD28-3D3C5C20C00D}" type="datetimeFigureOut">
              <a:rPr lang="ru-RU" smtClean="0"/>
              <a:pPr/>
              <a:t>23.10.2020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88AD61-BDF1-47DF-A8BC-7FD43459057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636488F-505F-42C6-AD28-3D3C5C20C00D}" type="datetimeFigureOut">
              <a:rPr lang="ru-RU" smtClean="0"/>
              <a:pPr/>
              <a:t>23.10.2020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888AD61-BDF1-47DF-A8BC-7FD43459057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636488F-505F-42C6-AD28-3D3C5C20C00D}" type="datetimeFigureOut">
              <a:rPr lang="ru-RU" smtClean="0"/>
              <a:pPr/>
              <a:t>23.10.2020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888AD61-BDF1-47DF-A8BC-7FD43459057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636488F-505F-42C6-AD28-3D3C5C20C00D}" type="datetimeFigureOut">
              <a:rPr lang="ru-RU" smtClean="0"/>
              <a:pPr/>
              <a:t>23.10.2020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888AD61-BDF1-47DF-A8BC-7FD43459057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636488F-505F-42C6-AD28-3D3C5C20C00D}" type="datetimeFigureOut">
              <a:rPr lang="ru-RU" smtClean="0"/>
              <a:pPr/>
              <a:t>23.10.2020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888AD61-BDF1-47DF-A8BC-7FD43459057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636488F-505F-42C6-AD28-3D3C5C20C00D}" type="datetimeFigureOut">
              <a:rPr lang="ru-RU" smtClean="0"/>
              <a:pPr/>
              <a:t>23.10.2020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888AD61-BDF1-47DF-A8BC-7FD43459057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636488F-505F-42C6-AD28-3D3C5C20C00D}" type="datetimeFigureOut">
              <a:rPr lang="ru-RU" smtClean="0"/>
              <a:pPr/>
              <a:t>23.10.2020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A888AD61-BDF1-47DF-A8BC-7FD43459057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636488F-505F-42C6-AD28-3D3C5C20C00D}" type="datetimeFigureOut">
              <a:rPr lang="ru-RU" smtClean="0"/>
              <a:pPr/>
              <a:t>23.10.2020</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888AD61-BDF1-47DF-A8BC-7FD43459057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2780928"/>
            <a:ext cx="8136904" cy="1323578"/>
          </a:xfrm>
        </p:spPr>
        <p:txBody>
          <a:bodyPr>
            <a:normAutofit fontScale="90000"/>
          </a:bodyPr>
          <a:lstStyle/>
          <a:p>
            <a:pPr algn="ctr"/>
            <a:r>
              <a:rPr lang="ru-RU" dirty="0" smtClean="0">
                <a:solidFill>
                  <a:srgbClr val="FF0000"/>
                </a:solidFill>
              </a:rPr>
              <a:t>Проект</a:t>
            </a:r>
            <a:br>
              <a:rPr lang="ru-RU" dirty="0" smtClean="0">
                <a:solidFill>
                  <a:srgbClr val="FF0000"/>
                </a:solidFill>
              </a:rPr>
            </a:br>
            <a:r>
              <a:rPr lang="ru-RU" dirty="0" smtClean="0">
                <a:solidFill>
                  <a:srgbClr val="FF0000"/>
                </a:solidFill>
              </a:rPr>
              <a:t>Тема: Красное море</a:t>
            </a:r>
            <a:r>
              <a:rPr lang="en-US" dirty="0" smtClean="0">
                <a:solidFill>
                  <a:srgbClr val="FF0000"/>
                </a:solidFill>
              </a:rPr>
              <a:t/>
            </a:r>
            <a:br>
              <a:rPr lang="en-US" dirty="0" smtClean="0">
                <a:solidFill>
                  <a:srgbClr val="FF0000"/>
                </a:solidFill>
              </a:rPr>
            </a:br>
            <a:r>
              <a:rPr lang="ru-RU" dirty="0" smtClean="0">
                <a:solidFill>
                  <a:srgbClr val="FF0000"/>
                </a:solidFill>
              </a:rPr>
              <a:t>и</a:t>
            </a:r>
            <a:br>
              <a:rPr lang="ru-RU" dirty="0" smtClean="0">
                <a:solidFill>
                  <a:srgbClr val="FF0000"/>
                </a:solidFill>
              </a:rPr>
            </a:br>
            <a:r>
              <a:rPr lang="ru-RU" dirty="0" smtClean="0">
                <a:solidFill>
                  <a:srgbClr val="FF0000"/>
                </a:solidFill>
              </a:rPr>
              <a:t>Белое море</a:t>
            </a:r>
            <a:br>
              <a:rPr lang="ru-RU" dirty="0" smtClean="0">
                <a:solidFill>
                  <a:srgbClr val="FF0000"/>
                </a:solidFill>
              </a:rPr>
            </a:br>
            <a:endParaRPr lang="ru-RU" dirty="0">
              <a:solidFill>
                <a:srgbClr val="FF0000"/>
              </a:solidFill>
            </a:endParaRPr>
          </a:p>
        </p:txBody>
      </p:sp>
      <p:sp>
        <p:nvSpPr>
          <p:cNvPr id="4" name="Прямоугольник 3"/>
          <p:cNvSpPr/>
          <p:nvPr/>
        </p:nvSpPr>
        <p:spPr>
          <a:xfrm>
            <a:off x="6999926" y="4293095"/>
            <a:ext cx="1808846" cy="2062103"/>
          </a:xfrm>
          <a:prstGeom prst="rect">
            <a:avLst/>
          </a:prstGeom>
        </p:spPr>
        <p:txBody>
          <a:bodyPr wrap="square">
            <a:spAutoFit/>
          </a:bodyPr>
          <a:lstStyle/>
          <a:p>
            <a:pPr lvl="0" algn="ctr">
              <a:spcBef>
                <a:spcPct val="20000"/>
              </a:spcBef>
            </a:pPr>
            <a:r>
              <a:rPr lang="ru-RU" sz="1600" dirty="0">
                <a:solidFill>
                  <a:schemeClr val="accent1">
                    <a:lumMod val="20000"/>
                    <a:lumOff val="80000"/>
                  </a:schemeClr>
                </a:solidFill>
              </a:rPr>
              <a:t>Проект выполнили </a:t>
            </a:r>
            <a:r>
              <a:rPr lang="ru-RU" sz="1600" dirty="0" smtClean="0">
                <a:solidFill>
                  <a:schemeClr val="accent1">
                    <a:lumMod val="20000"/>
                    <a:lumOff val="80000"/>
                  </a:schemeClr>
                </a:solidFill>
              </a:rPr>
              <a:t>ученицы Головина Ольга и </a:t>
            </a:r>
            <a:r>
              <a:rPr lang="ru-RU" sz="1600" dirty="0" err="1" smtClean="0">
                <a:solidFill>
                  <a:schemeClr val="accent1">
                    <a:lumMod val="20000"/>
                    <a:lumOff val="80000"/>
                  </a:schemeClr>
                </a:solidFill>
              </a:rPr>
              <a:t>Болотова</a:t>
            </a:r>
            <a:r>
              <a:rPr lang="ru-RU" sz="1600" dirty="0" smtClean="0">
                <a:solidFill>
                  <a:schemeClr val="accent1">
                    <a:lumMod val="20000"/>
                    <a:lumOff val="80000"/>
                  </a:schemeClr>
                </a:solidFill>
              </a:rPr>
              <a:t> Дарья </a:t>
            </a:r>
            <a:r>
              <a:rPr lang="ru-RU" sz="1600" dirty="0">
                <a:solidFill>
                  <a:schemeClr val="accent1">
                    <a:lumMod val="20000"/>
                    <a:lumOff val="80000"/>
                  </a:schemeClr>
                </a:solidFill>
              </a:rPr>
              <a:t>4А класса МАОУ Лицея №1</a:t>
            </a:r>
          </a:p>
        </p:txBody>
      </p:sp>
    </p:spTree>
    <p:extLst>
      <p:ext uri="{BB962C8B-B14F-4D97-AF65-F5344CB8AC3E}">
        <p14:creationId xmlns:p14="http://schemas.microsoft.com/office/powerpoint/2010/main" xmlns="" val="2432382057"/>
      </p:ext>
    </p:extLst>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14356"/>
            <a:ext cx="8229600" cy="1143000"/>
          </a:xfrm>
        </p:spPr>
        <p:txBody>
          <a:bodyPr/>
          <a:lstStyle/>
          <a:p>
            <a:r>
              <a:rPr lang="ru-RU" dirty="0" smtClean="0">
                <a:solidFill>
                  <a:schemeClr val="accent6">
                    <a:lumMod val="50000"/>
                  </a:schemeClr>
                </a:solidFill>
              </a:rPr>
              <a:t>Флора Красного моря</a:t>
            </a:r>
            <a:endParaRPr lang="ru-RU" dirty="0">
              <a:solidFill>
                <a:schemeClr val="accent6">
                  <a:lumMod val="50000"/>
                </a:schemeClr>
              </a:solidFill>
            </a:endParaRPr>
          </a:p>
        </p:txBody>
      </p:sp>
      <p:sp>
        <p:nvSpPr>
          <p:cNvPr id="3" name="Объект 2"/>
          <p:cNvSpPr>
            <a:spLocks noGrp="1"/>
          </p:cNvSpPr>
          <p:nvPr>
            <p:ph idx="1"/>
          </p:nvPr>
        </p:nvSpPr>
        <p:spPr/>
        <p:txBody>
          <a:bodyPr>
            <a:normAutofit/>
          </a:bodyPr>
          <a:lstStyle/>
          <a:p>
            <a:r>
              <a:rPr lang="ru-RU" dirty="0" smtClean="0">
                <a:solidFill>
                  <a:schemeClr val="accent6">
                    <a:lumMod val="50000"/>
                  </a:schemeClr>
                </a:solidFill>
              </a:rPr>
              <a:t>Актинии</a:t>
            </a:r>
          </a:p>
          <a:p>
            <a:endParaRPr lang="ru-RU" dirty="0" smtClean="0">
              <a:solidFill>
                <a:schemeClr val="accent6">
                  <a:lumMod val="50000"/>
                </a:schemeClr>
              </a:solidFill>
            </a:endParaRPr>
          </a:p>
          <a:p>
            <a:r>
              <a:rPr lang="ru-RU" dirty="0">
                <a:solidFill>
                  <a:schemeClr val="accent6">
                    <a:lumMod val="50000"/>
                  </a:schemeClr>
                </a:solidFill>
              </a:rPr>
              <a:t>Фригийский </a:t>
            </a:r>
            <a:r>
              <a:rPr lang="ru-RU" dirty="0" err="1" smtClean="0">
                <a:solidFill>
                  <a:schemeClr val="accent6">
                    <a:lumMod val="50000"/>
                  </a:schemeClr>
                </a:solidFill>
              </a:rPr>
              <a:t>мозговик</a:t>
            </a:r>
            <a:endParaRPr lang="ru-RU" dirty="0" smtClean="0">
              <a:solidFill>
                <a:schemeClr val="accent6">
                  <a:lumMod val="50000"/>
                </a:schemeClr>
              </a:solidFill>
            </a:endParaRPr>
          </a:p>
          <a:p>
            <a:endParaRPr lang="ru-RU" dirty="0" smtClean="0">
              <a:solidFill>
                <a:schemeClr val="accent6">
                  <a:lumMod val="50000"/>
                </a:schemeClr>
              </a:solidFill>
            </a:endParaRPr>
          </a:p>
          <a:p>
            <a:r>
              <a:rPr lang="ru-RU" dirty="0">
                <a:solidFill>
                  <a:schemeClr val="accent6">
                    <a:lumMod val="50000"/>
                  </a:schemeClr>
                </a:solidFill>
              </a:rPr>
              <a:t>Желтый </a:t>
            </a:r>
            <a:r>
              <a:rPr lang="ru-RU" dirty="0" smtClean="0">
                <a:solidFill>
                  <a:schemeClr val="accent6">
                    <a:lumMod val="50000"/>
                  </a:schemeClr>
                </a:solidFill>
              </a:rPr>
              <a:t>коралл</a:t>
            </a:r>
          </a:p>
          <a:p>
            <a:endParaRPr lang="ru-RU" dirty="0" smtClean="0">
              <a:solidFill>
                <a:schemeClr val="accent6">
                  <a:lumMod val="50000"/>
                </a:schemeClr>
              </a:solidFill>
            </a:endParaRPr>
          </a:p>
          <a:p>
            <a:r>
              <a:rPr lang="ru-RU" dirty="0" smtClean="0">
                <a:solidFill>
                  <a:schemeClr val="accent6">
                    <a:lumMod val="50000"/>
                  </a:schemeClr>
                </a:solidFill>
              </a:rPr>
              <a:t>Коралл-</a:t>
            </a:r>
            <a:r>
              <a:rPr lang="ru-RU" dirty="0" err="1" smtClean="0">
                <a:solidFill>
                  <a:schemeClr val="accent6">
                    <a:lumMod val="50000"/>
                  </a:schemeClr>
                </a:solidFill>
              </a:rPr>
              <a:t>мозговик</a:t>
            </a:r>
            <a:endParaRPr lang="ru-RU" dirty="0" smtClean="0">
              <a:solidFill>
                <a:schemeClr val="accent6">
                  <a:lumMod val="50000"/>
                </a:schemeClr>
              </a:solidFill>
            </a:endParaRPr>
          </a:p>
          <a:p>
            <a:endParaRPr lang="ru-RU" dirty="0" smtClean="0">
              <a:solidFill>
                <a:schemeClr val="accent6">
                  <a:lumMod val="50000"/>
                </a:schemeClr>
              </a:solidFill>
            </a:endParaRPr>
          </a:p>
          <a:p>
            <a:r>
              <a:rPr lang="ru-RU" dirty="0" err="1">
                <a:solidFill>
                  <a:schemeClr val="accent6">
                    <a:lumMod val="50000"/>
                  </a:schemeClr>
                </a:solidFill>
              </a:rPr>
              <a:t>Гетероксения</a:t>
            </a:r>
            <a:r>
              <a:rPr lang="ru-RU" dirty="0">
                <a:solidFill>
                  <a:schemeClr val="accent6">
                    <a:lumMod val="50000"/>
                  </a:schemeClr>
                </a:solidFill>
              </a:rPr>
              <a:t> </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95728" y="3786190"/>
            <a:ext cx="2448272" cy="1591377"/>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857884" y="0"/>
            <a:ext cx="2736304" cy="1778597"/>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518920" y="1500174"/>
            <a:ext cx="2625080" cy="1706302"/>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143504" y="2714620"/>
            <a:ext cx="2536676" cy="1648839"/>
          </a:xfrm>
          <a:prstGeom prst="rect">
            <a:avLst/>
          </a:prstGeom>
        </p:spPr>
      </p:pic>
      <p:pic>
        <p:nvPicPr>
          <p:cNvPr id="10242" name="Picture 2" descr="https://c.wallhere.com/photos/1f/ba/animals_macro_nature_fish-98075.jpg!d"/>
          <p:cNvPicPr>
            <a:picLocks noChangeAspect="1" noChangeArrowheads="1"/>
          </p:cNvPicPr>
          <p:nvPr/>
        </p:nvPicPr>
        <p:blipFill>
          <a:blip r:embed="rId6" cstate="print"/>
          <a:srcRect/>
          <a:stretch>
            <a:fillRect/>
          </a:stretch>
        </p:blipFill>
        <p:spPr bwMode="auto">
          <a:xfrm>
            <a:off x="4786314" y="4857760"/>
            <a:ext cx="2798886" cy="1857364"/>
          </a:xfrm>
          <a:prstGeom prst="rect">
            <a:avLst/>
          </a:prstGeom>
          <a:noFill/>
        </p:spPr>
      </p:pic>
    </p:spTree>
    <p:extLst>
      <p:ext uri="{BB962C8B-B14F-4D97-AF65-F5344CB8AC3E}">
        <p14:creationId xmlns:p14="http://schemas.microsoft.com/office/powerpoint/2010/main" xmlns="" val="1920565690"/>
      </p:ext>
    </p:extLst>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14356"/>
            <a:ext cx="8229600" cy="1143000"/>
          </a:xfrm>
        </p:spPr>
        <p:txBody>
          <a:bodyPr/>
          <a:lstStyle/>
          <a:p>
            <a:r>
              <a:rPr lang="ru-RU" dirty="0">
                <a:solidFill>
                  <a:schemeClr val="accent6">
                    <a:lumMod val="50000"/>
                  </a:schemeClr>
                </a:solidFill>
              </a:rPr>
              <a:t>П</a:t>
            </a:r>
            <a:r>
              <a:rPr lang="ru-RU" dirty="0" smtClean="0">
                <a:solidFill>
                  <a:schemeClr val="accent6">
                    <a:lumMod val="50000"/>
                  </a:schemeClr>
                </a:solidFill>
              </a:rPr>
              <a:t>роисхождения названия </a:t>
            </a:r>
            <a:endParaRPr lang="ru-RU" dirty="0">
              <a:solidFill>
                <a:schemeClr val="accent6">
                  <a:lumMod val="50000"/>
                </a:schemeClr>
              </a:solidFill>
            </a:endParaRPr>
          </a:p>
        </p:txBody>
      </p:sp>
      <p:sp>
        <p:nvSpPr>
          <p:cNvPr id="3" name="Объект 2"/>
          <p:cNvSpPr>
            <a:spLocks noGrp="1"/>
          </p:cNvSpPr>
          <p:nvPr>
            <p:ph idx="1"/>
          </p:nvPr>
        </p:nvSpPr>
        <p:spPr>
          <a:xfrm>
            <a:off x="467544" y="1692789"/>
            <a:ext cx="5338936" cy="4572000"/>
          </a:xfrm>
        </p:spPr>
        <p:txBody>
          <a:bodyPr>
            <a:normAutofit/>
          </a:bodyPr>
          <a:lstStyle/>
          <a:p>
            <a:r>
              <a:rPr lang="ru-RU" dirty="0">
                <a:solidFill>
                  <a:schemeClr val="accent6">
                    <a:lumMod val="50000"/>
                  </a:schemeClr>
                </a:solidFill>
              </a:rPr>
              <a:t>В </a:t>
            </a:r>
            <a:r>
              <a:rPr lang="ru-RU" b="1" dirty="0">
                <a:solidFill>
                  <a:schemeClr val="accent6">
                    <a:lumMod val="50000"/>
                  </a:schemeClr>
                </a:solidFill>
              </a:rPr>
              <a:t>Красном</a:t>
            </a:r>
            <a:r>
              <a:rPr lang="ru-RU" dirty="0">
                <a:solidFill>
                  <a:schemeClr val="accent6">
                    <a:lumMod val="50000"/>
                  </a:schemeClr>
                </a:solidFill>
              </a:rPr>
              <a:t> </a:t>
            </a:r>
            <a:r>
              <a:rPr lang="ru-RU" b="1" dirty="0">
                <a:solidFill>
                  <a:schemeClr val="accent6">
                    <a:lumMod val="50000"/>
                  </a:schemeClr>
                </a:solidFill>
              </a:rPr>
              <a:t>море</a:t>
            </a:r>
            <a:r>
              <a:rPr lang="ru-RU" dirty="0">
                <a:solidFill>
                  <a:schemeClr val="accent6">
                    <a:lumMod val="50000"/>
                  </a:schemeClr>
                </a:solidFill>
              </a:rPr>
              <a:t> живет сине-зеленая водоросль </a:t>
            </a:r>
            <a:r>
              <a:rPr lang="ru-RU" dirty="0" err="1">
                <a:solidFill>
                  <a:schemeClr val="accent6">
                    <a:lumMod val="50000"/>
                  </a:schemeClr>
                </a:solidFill>
              </a:rPr>
              <a:t>триходесмиум</a:t>
            </a:r>
            <a:r>
              <a:rPr lang="ru-RU" dirty="0">
                <a:solidFill>
                  <a:schemeClr val="accent6">
                    <a:lumMod val="50000"/>
                  </a:schemeClr>
                </a:solidFill>
              </a:rPr>
              <a:t>. В период массового развития эта водоросль приобретает </a:t>
            </a:r>
            <a:r>
              <a:rPr lang="ru-RU" b="1" dirty="0">
                <a:solidFill>
                  <a:schemeClr val="accent6">
                    <a:lumMod val="50000"/>
                  </a:schemeClr>
                </a:solidFill>
              </a:rPr>
              <a:t>красный</a:t>
            </a:r>
            <a:r>
              <a:rPr lang="ru-RU" dirty="0">
                <a:solidFill>
                  <a:schemeClr val="accent6">
                    <a:lumMod val="50000"/>
                  </a:schemeClr>
                </a:solidFill>
              </a:rPr>
              <a:t> оттенок, краснеет и вода в </a:t>
            </a:r>
            <a:r>
              <a:rPr lang="ru-RU" b="1" dirty="0">
                <a:solidFill>
                  <a:schemeClr val="accent6">
                    <a:lumMod val="50000"/>
                  </a:schemeClr>
                </a:solidFill>
              </a:rPr>
              <a:t>море</a:t>
            </a:r>
            <a:r>
              <a:rPr lang="ru-RU" dirty="0">
                <a:solidFill>
                  <a:schemeClr val="accent6">
                    <a:lumMod val="50000"/>
                  </a:schemeClr>
                </a:solidFill>
              </a:rPr>
              <a:t>, которое поэтому и </a:t>
            </a:r>
            <a:r>
              <a:rPr lang="ru-RU" b="1" dirty="0">
                <a:solidFill>
                  <a:schemeClr val="accent6">
                    <a:lumMod val="50000"/>
                  </a:schemeClr>
                </a:solidFill>
              </a:rPr>
              <a:t>называется</a:t>
            </a:r>
            <a:r>
              <a:rPr lang="ru-RU" dirty="0">
                <a:solidFill>
                  <a:schemeClr val="accent6">
                    <a:lumMod val="50000"/>
                  </a:schemeClr>
                </a:solidFill>
              </a:rPr>
              <a:t> </a:t>
            </a:r>
            <a:r>
              <a:rPr lang="ru-RU" b="1" dirty="0">
                <a:solidFill>
                  <a:schemeClr val="accent6">
                    <a:lumMod val="50000"/>
                  </a:schemeClr>
                </a:solidFill>
              </a:rPr>
              <a:t>Красным</a:t>
            </a:r>
            <a:r>
              <a:rPr lang="ru-RU" dirty="0">
                <a:solidFill>
                  <a:schemeClr val="accent6">
                    <a:lumMod val="50000"/>
                  </a:schemeClr>
                </a:solidFill>
              </a:rPr>
              <a:t>.</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04357" y="2708920"/>
            <a:ext cx="3439643" cy="3298618"/>
          </a:xfrm>
          <a:prstGeom prst="rect">
            <a:avLst/>
          </a:prstGeom>
        </p:spPr>
      </p:pic>
    </p:spTree>
    <p:extLst>
      <p:ext uri="{BB962C8B-B14F-4D97-AF65-F5344CB8AC3E}">
        <p14:creationId xmlns:p14="http://schemas.microsoft.com/office/powerpoint/2010/main" xmlns="" val="2244965007"/>
      </p:ext>
    </p:extLst>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accent6">
                    <a:lumMod val="50000"/>
                  </a:schemeClr>
                </a:solidFill>
              </a:rPr>
              <a:t>Место положение Белого моря</a:t>
            </a:r>
            <a:endParaRPr lang="ru-RU" dirty="0">
              <a:solidFill>
                <a:schemeClr val="accent6">
                  <a:lumMod val="50000"/>
                </a:schemeClr>
              </a:solidFill>
            </a:endParaRPr>
          </a:p>
        </p:txBody>
      </p:sp>
      <p:sp>
        <p:nvSpPr>
          <p:cNvPr id="3" name="Объект 2"/>
          <p:cNvSpPr>
            <a:spLocks noGrp="1"/>
          </p:cNvSpPr>
          <p:nvPr>
            <p:ph idx="1"/>
          </p:nvPr>
        </p:nvSpPr>
        <p:spPr>
          <a:xfrm>
            <a:off x="-108520" y="1844824"/>
            <a:ext cx="6995120" cy="4572000"/>
          </a:xfrm>
        </p:spPr>
        <p:txBody>
          <a:bodyPr>
            <a:normAutofit/>
          </a:bodyPr>
          <a:lstStyle/>
          <a:p>
            <a:r>
              <a:rPr lang="ru-RU" dirty="0">
                <a:solidFill>
                  <a:schemeClr val="accent6">
                    <a:lumMod val="50000"/>
                  </a:schemeClr>
                </a:solidFill>
              </a:rPr>
              <a:t>Границей между Белым и Баренцевым морями считается линия, проведённая от мыса Святой Нос (Кольский полуостров) до мыса Канин Нос (полуостров </a:t>
            </a:r>
            <a:r>
              <a:rPr lang="ru-RU" dirty="0" smtClean="0">
                <a:solidFill>
                  <a:schemeClr val="accent6">
                    <a:lumMod val="50000"/>
                  </a:schemeClr>
                </a:solidFill>
              </a:rPr>
              <a:t>Канин</a:t>
            </a:r>
            <a:r>
              <a:rPr lang="ru-RU" dirty="0">
                <a:solidFill>
                  <a:schemeClr val="accent6">
                    <a:lumMod val="50000"/>
                  </a:schemeClr>
                </a:solidFill>
              </a:rPr>
              <a:t>)</a:t>
            </a:r>
            <a:r>
              <a:rPr lang="ru-RU" dirty="0" smtClean="0">
                <a:solidFill>
                  <a:schemeClr val="accent6">
                    <a:lumMod val="50000"/>
                  </a:schemeClr>
                </a:solidFill>
              </a:rPr>
              <a:t>.</a:t>
            </a:r>
            <a:endParaRPr lang="ru-RU" dirty="0">
              <a:solidFill>
                <a:schemeClr val="accent6">
                  <a:lumMod val="50000"/>
                </a:schemeClr>
              </a:solidFill>
            </a:endParaRPr>
          </a:p>
          <a:p>
            <a:r>
              <a:rPr lang="ru-RU" dirty="0" smtClean="0">
                <a:solidFill>
                  <a:schemeClr val="accent6">
                    <a:lumMod val="50000"/>
                  </a:schemeClr>
                </a:solidFill>
              </a:rPr>
              <a:t>Беломорско-Балтийский </a:t>
            </a:r>
            <a:r>
              <a:rPr lang="ru-RU" dirty="0">
                <a:solidFill>
                  <a:schemeClr val="accent6">
                    <a:lumMod val="50000"/>
                  </a:schemeClr>
                </a:solidFill>
              </a:rPr>
              <a:t>канал соединяет Белое море с Балтийским и с Волго-Балтийским водным путём.</a:t>
            </a: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15140" y="3181649"/>
            <a:ext cx="2428860" cy="3676351"/>
          </a:xfrm>
          <a:prstGeom prst="rect">
            <a:avLst/>
          </a:prstGeom>
        </p:spPr>
      </p:pic>
    </p:spTree>
    <p:extLst>
      <p:ext uri="{BB962C8B-B14F-4D97-AF65-F5344CB8AC3E}">
        <p14:creationId xmlns:p14="http://schemas.microsoft.com/office/powerpoint/2010/main" xmlns="" val="95160465"/>
      </p:ext>
    </p:extLst>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Флора и Фауна Белого моря</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42908" y="-243408"/>
            <a:ext cx="9468544" cy="7101408"/>
          </a:xfrm>
        </p:spPr>
      </p:pic>
    </p:spTree>
    <p:extLst>
      <p:ext uri="{BB962C8B-B14F-4D97-AF65-F5344CB8AC3E}">
        <p14:creationId xmlns:p14="http://schemas.microsoft.com/office/powerpoint/2010/main" xmlns="" val="2085593491"/>
      </p:ext>
    </p:extLst>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8229600" cy="1399032"/>
          </a:xfrm>
        </p:spPr>
        <p:txBody>
          <a:bodyPr/>
          <a:lstStyle/>
          <a:p>
            <a:r>
              <a:rPr lang="ru-RU" dirty="0" smtClean="0">
                <a:solidFill>
                  <a:schemeClr val="accent6">
                    <a:lumMod val="50000"/>
                  </a:schemeClr>
                </a:solidFill>
              </a:rPr>
              <a:t>Животные Белого моря</a:t>
            </a:r>
            <a:endParaRPr lang="ru-RU" dirty="0">
              <a:solidFill>
                <a:schemeClr val="accent6">
                  <a:lumMod val="50000"/>
                </a:schemeClr>
              </a:solidFill>
            </a:endParaRPr>
          </a:p>
        </p:txBody>
      </p:sp>
      <p:sp>
        <p:nvSpPr>
          <p:cNvPr id="3" name="Объект 2"/>
          <p:cNvSpPr>
            <a:spLocks noGrp="1"/>
          </p:cNvSpPr>
          <p:nvPr>
            <p:ph idx="1"/>
          </p:nvPr>
        </p:nvSpPr>
        <p:spPr>
          <a:xfrm>
            <a:off x="428596" y="1785926"/>
            <a:ext cx="8229600" cy="4389120"/>
          </a:xfrm>
        </p:spPr>
        <p:txBody>
          <a:bodyPr/>
          <a:lstStyle/>
          <a:p>
            <a:pPr marL="64008" indent="0">
              <a:buNone/>
            </a:pPr>
            <a:r>
              <a:rPr lang="ru-RU" b="1" dirty="0">
                <a:solidFill>
                  <a:schemeClr val="accent6">
                    <a:lumMod val="50000"/>
                  </a:schemeClr>
                </a:solidFill>
              </a:rPr>
              <a:t>Белёк (детёныш тюленя)</a:t>
            </a:r>
            <a:endParaRPr lang="ru-RU" dirty="0">
              <a:solidFill>
                <a:schemeClr val="accent6">
                  <a:lumMod val="50000"/>
                </a:schemeClr>
              </a:solidFill>
            </a:endParaRPr>
          </a:p>
          <a:p>
            <a:pPr marL="64008" indent="0">
              <a:buNone/>
            </a:pPr>
            <a:r>
              <a:rPr lang="ru-RU" dirty="0">
                <a:solidFill>
                  <a:schemeClr val="accent6">
                    <a:lumMod val="50000"/>
                  </a:schemeClr>
                </a:solidFill>
              </a:rPr>
              <a:t/>
            </a:r>
            <a:br>
              <a:rPr lang="ru-RU" dirty="0">
                <a:solidFill>
                  <a:schemeClr val="accent6">
                    <a:lumMod val="50000"/>
                  </a:schemeClr>
                </a:solidFill>
              </a:rPr>
            </a:br>
            <a:r>
              <a:rPr lang="ru-RU" b="1" dirty="0">
                <a:solidFill>
                  <a:schemeClr val="accent6">
                    <a:lumMod val="50000"/>
                  </a:schemeClr>
                </a:solidFill>
              </a:rPr>
              <a:t>Беломорская гидромедуза</a:t>
            </a:r>
            <a:endParaRPr lang="ru-RU" dirty="0">
              <a:solidFill>
                <a:schemeClr val="accent6">
                  <a:lumMod val="50000"/>
                </a:schemeClr>
              </a:solidFill>
            </a:endParaRPr>
          </a:p>
          <a:p>
            <a:pPr marL="64008" indent="0">
              <a:buNone/>
            </a:pPr>
            <a:r>
              <a:rPr lang="ru-RU" dirty="0">
                <a:solidFill>
                  <a:schemeClr val="accent6">
                    <a:lumMod val="50000"/>
                  </a:schemeClr>
                </a:solidFill>
              </a:rPr>
              <a:t/>
            </a:r>
            <a:br>
              <a:rPr lang="ru-RU" dirty="0">
                <a:solidFill>
                  <a:schemeClr val="accent6">
                    <a:lumMod val="50000"/>
                  </a:schemeClr>
                </a:solidFill>
              </a:rPr>
            </a:br>
            <a:r>
              <a:rPr lang="ru-RU" b="1" dirty="0" smtClean="0">
                <a:solidFill>
                  <a:schemeClr val="accent6">
                    <a:lumMod val="50000"/>
                  </a:schemeClr>
                </a:solidFill>
              </a:rPr>
              <a:t>Гага</a:t>
            </a:r>
          </a:p>
          <a:p>
            <a:pPr marL="64008" indent="0">
              <a:buNone/>
            </a:pPr>
            <a:endParaRPr lang="ru-RU" b="1" dirty="0" smtClean="0">
              <a:solidFill>
                <a:schemeClr val="accent6">
                  <a:lumMod val="50000"/>
                </a:schemeClr>
              </a:solidFill>
            </a:endParaRPr>
          </a:p>
          <a:p>
            <a:pPr marL="64008" indent="0">
              <a:buNone/>
            </a:pPr>
            <a:endParaRPr lang="ru-RU" b="1" dirty="0">
              <a:solidFill>
                <a:schemeClr val="accent6">
                  <a:lumMod val="50000"/>
                </a:schemeClr>
              </a:solidFill>
            </a:endParaRPr>
          </a:p>
          <a:p>
            <a:pPr marL="64008" indent="0">
              <a:buNone/>
            </a:pPr>
            <a:r>
              <a:rPr lang="ru-RU" b="1" dirty="0" err="1">
                <a:solidFill>
                  <a:schemeClr val="accent6">
                    <a:lumMod val="50000"/>
                  </a:schemeClr>
                </a:solidFill>
              </a:rPr>
              <a:t>Корифелла</a:t>
            </a:r>
            <a:endParaRPr lang="ru-RU" b="1" dirty="0">
              <a:solidFill>
                <a:schemeClr val="accent6">
                  <a:lumMod val="50000"/>
                </a:schemeClr>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43438" y="1357298"/>
            <a:ext cx="1830589" cy="1257498"/>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57752" y="2714620"/>
            <a:ext cx="2285984" cy="1640256"/>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428992" y="4977656"/>
            <a:ext cx="2787989" cy="1880344"/>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428728" y="3214686"/>
            <a:ext cx="2304256" cy="1645064"/>
          </a:xfrm>
          <a:prstGeom prst="rect">
            <a:avLst/>
          </a:prstGeom>
        </p:spPr>
      </p:pic>
    </p:spTree>
    <p:extLst>
      <p:ext uri="{BB962C8B-B14F-4D97-AF65-F5344CB8AC3E}">
        <p14:creationId xmlns:p14="http://schemas.microsoft.com/office/powerpoint/2010/main" xmlns="" val="1848118857"/>
      </p:ext>
    </p:extLst>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42918"/>
            <a:ext cx="8229600" cy="1143000"/>
          </a:xfrm>
        </p:spPr>
        <p:txBody>
          <a:bodyPr/>
          <a:lstStyle/>
          <a:p>
            <a:r>
              <a:rPr lang="ru-RU" dirty="0" smtClean="0">
                <a:solidFill>
                  <a:schemeClr val="accent6">
                    <a:lumMod val="50000"/>
                  </a:schemeClr>
                </a:solidFill>
              </a:rPr>
              <a:t>Растения Белого моря</a:t>
            </a:r>
            <a:endParaRPr lang="ru-RU" dirty="0">
              <a:solidFill>
                <a:schemeClr val="accent6">
                  <a:lumMod val="50000"/>
                </a:schemeClr>
              </a:solidFill>
            </a:endParaRPr>
          </a:p>
        </p:txBody>
      </p:sp>
      <p:sp>
        <p:nvSpPr>
          <p:cNvPr id="3" name="Объект 2"/>
          <p:cNvSpPr>
            <a:spLocks noGrp="1"/>
          </p:cNvSpPr>
          <p:nvPr>
            <p:ph idx="1"/>
          </p:nvPr>
        </p:nvSpPr>
        <p:spPr/>
        <p:txBody>
          <a:bodyPr/>
          <a:lstStyle/>
          <a:p>
            <a:r>
              <a:rPr lang="ru-RU" b="1" dirty="0" smtClean="0">
                <a:solidFill>
                  <a:schemeClr val="accent6">
                    <a:lumMod val="50000"/>
                  </a:schemeClr>
                </a:solidFill>
              </a:rPr>
              <a:t>Ламинария</a:t>
            </a:r>
          </a:p>
          <a:p>
            <a:endParaRPr lang="ru-RU" b="1" dirty="0" smtClean="0">
              <a:solidFill>
                <a:schemeClr val="accent6">
                  <a:lumMod val="50000"/>
                </a:schemeClr>
              </a:solidFill>
            </a:endParaRPr>
          </a:p>
          <a:p>
            <a:endParaRPr lang="ru-RU" b="1" dirty="0">
              <a:solidFill>
                <a:schemeClr val="accent6">
                  <a:lumMod val="50000"/>
                </a:schemeClr>
              </a:solidFill>
            </a:endParaRPr>
          </a:p>
          <a:p>
            <a:r>
              <a:rPr lang="ru-RU" b="1" dirty="0">
                <a:solidFill>
                  <a:schemeClr val="accent6">
                    <a:lumMod val="50000"/>
                  </a:schemeClr>
                </a:solidFill>
              </a:rPr>
              <a:t>Золотой </a:t>
            </a:r>
            <a:r>
              <a:rPr lang="ru-RU" b="1" dirty="0" smtClean="0">
                <a:solidFill>
                  <a:schemeClr val="accent6">
                    <a:lumMod val="50000"/>
                  </a:schemeClr>
                </a:solidFill>
              </a:rPr>
              <a:t>коралл</a:t>
            </a:r>
          </a:p>
          <a:p>
            <a:endParaRPr lang="ru-RU" b="1" dirty="0" smtClean="0">
              <a:solidFill>
                <a:schemeClr val="accent6">
                  <a:lumMod val="50000"/>
                </a:schemeClr>
              </a:solidFill>
            </a:endParaRPr>
          </a:p>
          <a:p>
            <a:endParaRPr lang="ru-RU" b="1" dirty="0">
              <a:solidFill>
                <a:schemeClr val="accent6">
                  <a:lumMod val="50000"/>
                </a:schemeClr>
              </a:solidFill>
            </a:endParaRPr>
          </a:p>
          <a:p>
            <a:r>
              <a:rPr lang="ru-RU" b="1" dirty="0">
                <a:solidFill>
                  <a:schemeClr val="accent6">
                    <a:lumMod val="50000"/>
                  </a:schemeClr>
                </a:solidFill>
              </a:rPr>
              <a:t>Солнечная звезда</a:t>
            </a:r>
          </a:p>
          <a:p>
            <a:endParaRPr lang="ru-RU" b="1" dirty="0" smtClean="0"/>
          </a:p>
          <a:p>
            <a:endParaRPr lang="ru-RU" b="1" dirty="0"/>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96136" y="3714752"/>
            <a:ext cx="3347864" cy="2257948"/>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43636" y="285728"/>
            <a:ext cx="3096344" cy="2070845"/>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572000" y="1928802"/>
            <a:ext cx="3131840" cy="1963513"/>
          </a:xfrm>
          <a:prstGeom prst="rect">
            <a:avLst/>
          </a:prstGeom>
        </p:spPr>
      </p:pic>
    </p:spTree>
    <p:extLst>
      <p:ext uri="{BB962C8B-B14F-4D97-AF65-F5344CB8AC3E}">
        <p14:creationId xmlns:p14="http://schemas.microsoft.com/office/powerpoint/2010/main" xmlns="" val="1298932209"/>
      </p:ext>
    </p:extLst>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42900"/>
            <a:ext cx="8229600" cy="1399032"/>
          </a:xfrm>
        </p:spPr>
        <p:txBody>
          <a:bodyPr>
            <a:normAutofit fontScale="90000"/>
          </a:bodyPr>
          <a:lstStyle/>
          <a:p>
            <a:r>
              <a:rPr lang="ru-RU" dirty="0" smtClean="0">
                <a:solidFill>
                  <a:schemeClr val="accent6">
                    <a:lumMod val="50000"/>
                  </a:schemeClr>
                </a:solidFill>
              </a:rPr>
              <a:t>Происхождение названия Белого моря</a:t>
            </a:r>
            <a:endParaRPr lang="ru-RU" dirty="0">
              <a:solidFill>
                <a:schemeClr val="accent6">
                  <a:lumMod val="50000"/>
                </a:schemeClr>
              </a:solidFill>
            </a:endParaRPr>
          </a:p>
        </p:txBody>
      </p:sp>
      <p:sp>
        <p:nvSpPr>
          <p:cNvPr id="3" name="Объект 2"/>
          <p:cNvSpPr>
            <a:spLocks noGrp="1"/>
          </p:cNvSpPr>
          <p:nvPr>
            <p:ph idx="1"/>
          </p:nvPr>
        </p:nvSpPr>
        <p:spPr>
          <a:xfrm>
            <a:off x="0" y="1285860"/>
            <a:ext cx="7812360" cy="3786214"/>
          </a:xfrm>
        </p:spPr>
        <p:txBody>
          <a:bodyPr>
            <a:normAutofit lnSpcReduction="10000"/>
          </a:bodyPr>
          <a:lstStyle/>
          <a:p>
            <a:pPr marL="64008" indent="0">
              <a:buNone/>
            </a:pPr>
            <a:r>
              <a:rPr lang="ru-RU" dirty="0" smtClean="0">
                <a:solidFill>
                  <a:schemeClr val="accent6">
                    <a:lumMod val="50000"/>
                  </a:schemeClr>
                </a:solidFill>
              </a:rPr>
              <a:t>  1)Большую </a:t>
            </a:r>
            <a:r>
              <a:rPr lang="ru-RU" dirty="0">
                <a:solidFill>
                  <a:schemeClr val="accent6">
                    <a:lumMod val="50000"/>
                  </a:schemeClr>
                </a:solidFill>
              </a:rPr>
              <a:t>часть года море покрыто льдами. Поэтому не удивительно, что его назвали белым по этой </a:t>
            </a:r>
            <a:r>
              <a:rPr lang="ru-RU" dirty="0" smtClean="0">
                <a:solidFill>
                  <a:schemeClr val="accent6">
                    <a:lumMod val="50000"/>
                  </a:schemeClr>
                </a:solidFill>
              </a:rPr>
              <a:t>причине.</a:t>
            </a:r>
            <a:endParaRPr lang="ru-RU" b="1" dirty="0">
              <a:solidFill>
                <a:schemeClr val="accent6">
                  <a:lumMod val="50000"/>
                </a:schemeClr>
              </a:solidFill>
            </a:endParaRPr>
          </a:p>
          <a:p>
            <a:pPr marL="64008" indent="0">
              <a:buNone/>
            </a:pPr>
            <a:r>
              <a:rPr lang="ru-RU" dirty="0" smtClean="0">
                <a:solidFill>
                  <a:schemeClr val="accent6">
                    <a:lumMod val="50000"/>
                  </a:schemeClr>
                </a:solidFill>
              </a:rPr>
              <a:t> 2)Название </a:t>
            </a:r>
            <a:r>
              <a:rPr lang="ru-RU" dirty="0">
                <a:solidFill>
                  <a:schemeClr val="accent6">
                    <a:lumMod val="50000"/>
                  </a:schemeClr>
                </a:solidFill>
              </a:rPr>
              <a:t>вполне могло появиться из-за причисления белого цвета к божественному, так как море считалось священным</a:t>
            </a:r>
            <a:r>
              <a:rPr lang="ru-RU" dirty="0" smtClean="0">
                <a:solidFill>
                  <a:schemeClr val="accent6">
                    <a:lumMod val="50000"/>
                  </a:schemeClr>
                </a:solidFill>
              </a:rPr>
              <a:t>.</a:t>
            </a:r>
            <a:endParaRPr lang="ru-RU" b="1" dirty="0">
              <a:solidFill>
                <a:schemeClr val="accent6">
                  <a:lumMod val="50000"/>
                </a:schemeClr>
              </a:solidFill>
            </a:endParaRPr>
          </a:p>
          <a:p>
            <a:pPr marL="64008" indent="0">
              <a:buNone/>
            </a:pPr>
            <a:r>
              <a:rPr lang="ru-RU" dirty="0" smtClean="0">
                <a:solidFill>
                  <a:schemeClr val="accent6">
                    <a:lumMod val="50000"/>
                  </a:schemeClr>
                </a:solidFill>
              </a:rPr>
              <a:t>3)Существует </a:t>
            </a:r>
            <a:r>
              <a:rPr lang="ru-RU" dirty="0">
                <a:solidFill>
                  <a:schemeClr val="accent6">
                    <a:lumMod val="50000"/>
                  </a:schemeClr>
                </a:solidFill>
              </a:rPr>
              <a:t>версия, что название вполне могло появиться из-за цвета воды. Она конечно не белая, но довольна </a:t>
            </a:r>
            <a:r>
              <a:rPr lang="ru-RU" dirty="0" smtClean="0">
                <a:solidFill>
                  <a:schemeClr val="accent6">
                    <a:lumMod val="50000"/>
                  </a:schemeClr>
                </a:solidFill>
              </a:rPr>
              <a:t>светлая</a:t>
            </a:r>
            <a:r>
              <a:rPr lang="ru-RU" dirty="0">
                <a:solidFill>
                  <a:schemeClr val="accent6">
                    <a:lumMod val="50000"/>
                  </a:schemeClr>
                </a:solidFill>
              </a:rPr>
              <a:t>.</a:t>
            </a:r>
          </a:p>
        </p:txBody>
      </p:sp>
      <p:pic>
        <p:nvPicPr>
          <p:cNvPr id="4098" name="Picture 2" descr="https://mtdata.ru/u20/photoD921/20830623306-0/original.jpg"/>
          <p:cNvPicPr>
            <a:picLocks noChangeAspect="1" noChangeArrowheads="1"/>
          </p:cNvPicPr>
          <p:nvPr/>
        </p:nvPicPr>
        <p:blipFill>
          <a:blip r:embed="rId2" cstate="print"/>
          <a:srcRect/>
          <a:stretch>
            <a:fillRect/>
          </a:stretch>
        </p:blipFill>
        <p:spPr bwMode="auto">
          <a:xfrm>
            <a:off x="4857752" y="4357694"/>
            <a:ext cx="4000496" cy="2500306"/>
          </a:xfrm>
          <a:prstGeom prst="rect">
            <a:avLst/>
          </a:prstGeom>
          <a:noFill/>
        </p:spPr>
      </p:pic>
    </p:spTree>
    <p:extLst>
      <p:ext uri="{BB962C8B-B14F-4D97-AF65-F5344CB8AC3E}">
        <p14:creationId xmlns:p14="http://schemas.microsoft.com/office/powerpoint/2010/main" xmlns="" val="4271972230"/>
      </p:ext>
    </p:extLst>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428652"/>
            <a:ext cx="8229600" cy="1143000"/>
          </a:xfrm>
        </p:spPr>
        <p:txBody>
          <a:bodyPr/>
          <a:lstStyle/>
          <a:p>
            <a:r>
              <a:rPr lang="ru-RU" dirty="0" smtClean="0">
                <a:solidFill>
                  <a:schemeClr val="accent6">
                    <a:lumMod val="50000"/>
                  </a:schemeClr>
                </a:solidFill>
              </a:rPr>
              <a:t>Интересное о Белом море</a:t>
            </a:r>
            <a:endParaRPr lang="ru-RU" dirty="0">
              <a:solidFill>
                <a:schemeClr val="accent6">
                  <a:lumMod val="50000"/>
                </a:schemeClr>
              </a:solidFill>
            </a:endParaRPr>
          </a:p>
        </p:txBody>
      </p:sp>
      <p:sp>
        <p:nvSpPr>
          <p:cNvPr id="3" name="Содержимое 2"/>
          <p:cNvSpPr>
            <a:spLocks noGrp="1"/>
          </p:cNvSpPr>
          <p:nvPr>
            <p:ph idx="1"/>
          </p:nvPr>
        </p:nvSpPr>
        <p:spPr>
          <a:xfrm>
            <a:off x="0" y="642918"/>
            <a:ext cx="9215502" cy="4857784"/>
          </a:xfrm>
        </p:spPr>
        <p:txBody>
          <a:bodyPr>
            <a:normAutofit/>
          </a:bodyPr>
          <a:lstStyle/>
          <a:p>
            <a:r>
              <a:rPr lang="ru-RU" dirty="0" smtClean="0">
                <a:solidFill>
                  <a:schemeClr val="accent6">
                    <a:lumMod val="50000"/>
                  </a:schemeClr>
                </a:solidFill>
              </a:rPr>
              <a:t>В 2010 году во время исследования морских глубин российскими учеными была открыта природная ловушка, которая располагается на выходе из Северной Двины. Мало того, что здесь периодически показываются на поверхность «всплывающие острова», еще и наблюдается такое явление, как стоячая волна. Судна, которые туда попадают, теряют возможность передвигаться и идут ко дну. По результатам батиметрической съемки более 60 затонувших кораблей обнаружено учеными в этом месте.</a:t>
            </a:r>
          </a:p>
          <a:p>
            <a:r>
              <a:rPr lang="ru-RU" dirty="0" smtClean="0"/>
              <a:t/>
            </a:r>
            <a:br>
              <a:rPr lang="ru-RU" dirty="0" smtClean="0"/>
            </a:br>
            <a:endParaRPr lang="ru-RU" dirty="0"/>
          </a:p>
        </p:txBody>
      </p:sp>
      <p:pic>
        <p:nvPicPr>
          <p:cNvPr id="57346" name="Picture 2" descr="Белое море зимой"/>
          <p:cNvPicPr>
            <a:picLocks noChangeAspect="1" noChangeArrowheads="1"/>
          </p:cNvPicPr>
          <p:nvPr/>
        </p:nvPicPr>
        <p:blipFill>
          <a:blip r:embed="rId2" cstate="print"/>
          <a:srcRect/>
          <a:stretch>
            <a:fillRect/>
          </a:stretch>
        </p:blipFill>
        <p:spPr bwMode="auto">
          <a:xfrm>
            <a:off x="1714480" y="4286256"/>
            <a:ext cx="6286544" cy="2571744"/>
          </a:xfrm>
          <a:prstGeom prst="rect">
            <a:avLst/>
          </a:prstGeom>
          <a:noFill/>
        </p:spPr>
      </p:pic>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extBox 1"/>
          <p:cNvSpPr txBox="1"/>
          <p:nvPr/>
        </p:nvSpPr>
        <p:spPr>
          <a:xfrm>
            <a:off x="1714480" y="428604"/>
            <a:ext cx="4884174" cy="707886"/>
          </a:xfrm>
          <a:prstGeom prst="rect">
            <a:avLst/>
          </a:prstGeom>
          <a:noFill/>
        </p:spPr>
        <p:txBody>
          <a:bodyPr wrap="square" rtlCol="0">
            <a:spAutoFit/>
          </a:bodyPr>
          <a:lstStyle/>
          <a:p>
            <a:r>
              <a:rPr lang="ru-RU" sz="4000" dirty="0" smtClean="0">
                <a:solidFill>
                  <a:schemeClr val="accent2">
                    <a:lumMod val="50000"/>
                  </a:schemeClr>
                </a:solidFill>
              </a:rPr>
              <a:t>Маяки Белого моря</a:t>
            </a:r>
            <a:endParaRPr lang="ru-RU" sz="4000" dirty="0">
              <a:solidFill>
                <a:schemeClr val="accent2">
                  <a:lumMod val="50000"/>
                </a:schemeClr>
              </a:solidFill>
            </a:endParaRPr>
          </a:p>
        </p:txBody>
      </p:sp>
      <p:pic>
        <p:nvPicPr>
          <p:cNvPr id="59394" name="Picture 2" descr="https://upload.wikimedia.org/wikipedia/commons/thumb/1/13/Russia_stamp_2005_CPA_1041_Mudjugh_lighthouse.jpg/180px-Russia_stamp_2005_CPA_1041_Mudjugh_lighthouse.jpg"/>
          <p:cNvPicPr>
            <a:picLocks noChangeAspect="1" noChangeArrowheads="1"/>
          </p:cNvPicPr>
          <p:nvPr/>
        </p:nvPicPr>
        <p:blipFill>
          <a:blip r:embed="rId2" cstate="print"/>
          <a:srcRect/>
          <a:stretch>
            <a:fillRect/>
          </a:stretch>
        </p:blipFill>
        <p:spPr bwMode="auto">
          <a:xfrm>
            <a:off x="6000760" y="1928802"/>
            <a:ext cx="3071834" cy="2214578"/>
          </a:xfrm>
          <a:prstGeom prst="rect">
            <a:avLst/>
          </a:prstGeom>
          <a:noFill/>
        </p:spPr>
      </p:pic>
      <p:sp>
        <p:nvSpPr>
          <p:cNvPr id="4" name="Стрелка вправо 3"/>
          <p:cNvSpPr/>
          <p:nvPr/>
        </p:nvSpPr>
        <p:spPr>
          <a:xfrm>
            <a:off x="3643306" y="2571744"/>
            <a:ext cx="2286016" cy="71438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dirty="0">
              <a:solidFill>
                <a:schemeClr val="bg2">
                  <a:lumMod val="50000"/>
                </a:schemeClr>
              </a:solidFill>
            </a:endParaRPr>
          </a:p>
        </p:txBody>
      </p:sp>
      <p:sp>
        <p:nvSpPr>
          <p:cNvPr id="5" name="TextBox 4"/>
          <p:cNvSpPr txBox="1"/>
          <p:nvPr/>
        </p:nvSpPr>
        <p:spPr>
          <a:xfrm>
            <a:off x="0" y="2214554"/>
            <a:ext cx="3540713" cy="1077218"/>
          </a:xfrm>
          <a:prstGeom prst="rect">
            <a:avLst/>
          </a:prstGeom>
          <a:noFill/>
        </p:spPr>
        <p:txBody>
          <a:bodyPr wrap="square" rtlCol="0">
            <a:spAutoFit/>
          </a:bodyPr>
          <a:lstStyle/>
          <a:p>
            <a:endParaRPr lang="ru-RU" sz="3200" dirty="0" smtClean="0"/>
          </a:p>
          <a:p>
            <a:r>
              <a:rPr lang="ru-RU" sz="3200" dirty="0" err="1" smtClean="0">
                <a:solidFill>
                  <a:schemeClr val="accent6">
                    <a:lumMod val="50000"/>
                  </a:schemeClr>
                </a:solidFill>
              </a:rPr>
              <a:t>Мудьюгский</a:t>
            </a:r>
            <a:r>
              <a:rPr lang="ru-RU" sz="3200" dirty="0" smtClean="0">
                <a:solidFill>
                  <a:schemeClr val="accent6">
                    <a:lumMod val="50000"/>
                  </a:schemeClr>
                </a:solidFill>
              </a:rPr>
              <a:t> </a:t>
            </a:r>
            <a:r>
              <a:rPr lang="ru-RU" sz="3200" dirty="0" smtClean="0">
                <a:solidFill>
                  <a:schemeClr val="accent6">
                    <a:lumMod val="50000"/>
                  </a:schemeClr>
                </a:solidFill>
              </a:rPr>
              <a:t>маяк</a:t>
            </a:r>
            <a:endParaRPr lang="ru-RU" sz="3200" dirty="0" smtClean="0">
              <a:solidFill>
                <a:schemeClr val="accent6">
                  <a:lumMod val="50000"/>
                </a:schemeClr>
              </a:solidFill>
            </a:endParaRPr>
          </a:p>
        </p:txBody>
      </p:sp>
      <p:sp>
        <p:nvSpPr>
          <p:cNvPr id="6" name="Стрелка вправо 5"/>
          <p:cNvSpPr/>
          <p:nvPr/>
        </p:nvSpPr>
        <p:spPr>
          <a:xfrm>
            <a:off x="3643306" y="5000636"/>
            <a:ext cx="2143140" cy="71438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pic>
        <p:nvPicPr>
          <p:cNvPr id="59396" name="Picture 4" descr="https://upload.wikimedia.org/wikipedia/commons/thumb/f/fb/Russia_stamp_2005_CPA_1043_Sviatonossky_Mis_lighthouse.jpg/180px-Russia_stamp_2005_CPA_1043_Sviatonossky_Mis_lighthouse.jpg"/>
          <p:cNvPicPr>
            <a:picLocks noChangeAspect="1" noChangeArrowheads="1"/>
          </p:cNvPicPr>
          <p:nvPr/>
        </p:nvPicPr>
        <p:blipFill>
          <a:blip r:embed="rId3" cstate="print"/>
          <a:srcRect/>
          <a:stretch>
            <a:fillRect/>
          </a:stretch>
        </p:blipFill>
        <p:spPr bwMode="auto">
          <a:xfrm>
            <a:off x="5929322" y="4286256"/>
            <a:ext cx="3000396" cy="2214578"/>
          </a:xfrm>
          <a:prstGeom prst="rect">
            <a:avLst/>
          </a:prstGeom>
          <a:noFill/>
        </p:spPr>
      </p:pic>
      <p:sp>
        <p:nvSpPr>
          <p:cNvPr id="59397" name="Rectangle 5"/>
          <p:cNvSpPr>
            <a:spLocks noChangeArrowheads="1"/>
          </p:cNvSpPr>
          <p:nvPr/>
        </p:nvSpPr>
        <p:spPr bwMode="auto">
          <a:xfrm rot="10264778">
            <a:off x="-2827763" y="3734575"/>
            <a:ext cx="1214446" cy="478962"/>
          </a:xfrm>
          <a:prstGeom prst="rect">
            <a:avLst/>
          </a:prstGeom>
          <a:solidFill>
            <a:srgbClr val="FFFFFF"/>
          </a:solidFill>
          <a:ln w="9525">
            <a:noFill/>
            <a:miter lim="800000"/>
            <a:headEnd/>
            <a:tailEnd/>
          </a:ln>
          <a:effectLst/>
        </p:spPr>
        <p:txBody>
          <a:bodyPr vert="horz" wrap="square" lIns="253920" tIns="4761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err="1" smtClean="0">
                <a:ln>
                  <a:noFill/>
                </a:ln>
                <a:solidFill>
                  <a:srgbClr val="0B0080"/>
                </a:solidFill>
                <a:effectLst/>
                <a:latin typeface="Arial" charset="0"/>
                <a:cs typeface="Arial" charset="0"/>
              </a:rPr>
              <a:t>св</a:t>
            </a:r>
            <a:endParaRPr kumimoji="0" lang="ru-RU" sz="2800" b="0" i="0" u="none" strike="noStrike" cap="none" normalizeH="0" baseline="0" dirty="0" smtClean="0">
              <a:ln>
                <a:noFill/>
              </a:ln>
              <a:solidFill>
                <a:srgbClr val="0B0080"/>
              </a:solidFill>
              <a:effectLst/>
              <a:latin typeface="Arial" charset="0"/>
              <a:cs typeface="Arial" charset="0"/>
            </a:endParaRPr>
          </a:p>
        </p:txBody>
      </p:sp>
      <p:pic>
        <p:nvPicPr>
          <p:cNvPr id="59398" name="Picture 6" descr="https://upload.wikimedia.org/wikipedia/commons/thumb/f/fb/Russia_stamp_2005_CPA_1043_Sviatonossky_Mis_lighthouse.jpg/180px-Russia_stamp_2005_CPA_1043_Sviatonossky_Mis_lighthouse.jpg"/>
          <p:cNvPicPr>
            <a:picLocks noChangeAspect="1" noChangeArrowheads="1"/>
          </p:cNvPicPr>
          <p:nvPr/>
        </p:nvPicPr>
        <p:blipFill>
          <a:blip r:embed="rId3" cstate="print"/>
          <a:srcRect/>
          <a:stretch>
            <a:fillRect/>
          </a:stretch>
        </p:blipFill>
        <p:spPr bwMode="auto">
          <a:xfrm>
            <a:off x="-2714676" y="1714488"/>
            <a:ext cx="1714500" cy="1247775"/>
          </a:xfrm>
          <a:prstGeom prst="rect">
            <a:avLst/>
          </a:prstGeom>
          <a:noFill/>
        </p:spPr>
      </p:pic>
      <p:sp>
        <p:nvSpPr>
          <p:cNvPr id="11" name="TextBox 10"/>
          <p:cNvSpPr txBox="1"/>
          <p:nvPr/>
        </p:nvSpPr>
        <p:spPr>
          <a:xfrm>
            <a:off x="142844" y="4714884"/>
            <a:ext cx="3540713" cy="1015663"/>
          </a:xfrm>
          <a:prstGeom prst="rect">
            <a:avLst/>
          </a:prstGeom>
          <a:noFill/>
        </p:spPr>
        <p:txBody>
          <a:bodyPr wrap="square" rtlCol="0">
            <a:spAutoFit/>
          </a:bodyPr>
          <a:lstStyle/>
          <a:p>
            <a:endParaRPr lang="ru-RU" sz="3200" dirty="0" smtClean="0"/>
          </a:p>
          <a:p>
            <a:r>
              <a:rPr lang="ru-RU" sz="2800" dirty="0" err="1" smtClean="0">
                <a:solidFill>
                  <a:schemeClr val="accent6">
                    <a:lumMod val="50000"/>
                  </a:schemeClr>
                </a:solidFill>
              </a:rPr>
              <a:t>Святоносский</a:t>
            </a:r>
            <a:r>
              <a:rPr lang="ru-RU" sz="2800" dirty="0" smtClean="0">
                <a:solidFill>
                  <a:schemeClr val="accent6">
                    <a:lumMod val="50000"/>
                  </a:schemeClr>
                </a:solidFill>
              </a:rPr>
              <a:t> маяк</a:t>
            </a:r>
            <a:endParaRPr lang="ru-RU" sz="2800" dirty="0" smtClean="0">
              <a:solidFill>
                <a:schemeClr val="accent6">
                  <a:lumMod val="50000"/>
                </a:schemeClr>
              </a:solidFill>
            </a:endParaRPr>
          </a:p>
        </p:txBody>
      </p:sp>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3768" y="-171400"/>
            <a:ext cx="3322712" cy="1399032"/>
          </a:xfrm>
        </p:spPr>
        <p:txBody>
          <a:bodyPr/>
          <a:lstStyle/>
          <a:p>
            <a:r>
              <a:rPr lang="ru-RU" b="1" dirty="0" smtClean="0">
                <a:ln w="900" cmpd="sng">
                  <a:solidFill>
                    <a:schemeClr val="accent1">
                      <a:satMod val="190000"/>
                      <a:alpha val="55000"/>
                    </a:schemeClr>
                  </a:solidFill>
                  <a:prstDash val="solid"/>
                </a:ln>
                <a:solidFill>
                  <a:schemeClr val="accent2">
                    <a:lumMod val="50000"/>
                  </a:schemeClr>
                </a:solidFill>
                <a:effectLst>
                  <a:innerShdw blurRad="101600" dist="76200" dir="5400000">
                    <a:schemeClr val="accent1">
                      <a:satMod val="190000"/>
                      <a:tint val="100000"/>
                      <a:alpha val="74000"/>
                    </a:schemeClr>
                  </a:innerShdw>
                </a:effectLst>
              </a:rPr>
              <a:t>Вывод:</a:t>
            </a:r>
            <a:endParaRPr lang="ru-RU" b="1" dirty="0">
              <a:ln w="900" cmpd="sng">
                <a:solidFill>
                  <a:schemeClr val="accent1">
                    <a:satMod val="190000"/>
                    <a:alpha val="55000"/>
                  </a:schemeClr>
                </a:solidFill>
                <a:prstDash val="solid"/>
              </a:ln>
              <a:solidFill>
                <a:schemeClr val="accent2">
                  <a:lumMod val="50000"/>
                </a:schemeClr>
              </a:solidFill>
              <a:effectLst>
                <a:innerShdw blurRad="101600" dist="76200" dir="5400000">
                  <a:schemeClr val="accent1">
                    <a:satMod val="190000"/>
                    <a:tint val="100000"/>
                    <a:alpha val="74000"/>
                  </a:schemeClr>
                </a:innerShdw>
              </a:effectLst>
            </a:endParaRPr>
          </a:p>
        </p:txBody>
      </p:sp>
      <p:sp>
        <p:nvSpPr>
          <p:cNvPr id="5" name="Объект 4"/>
          <p:cNvSpPr>
            <a:spLocks noGrp="1"/>
          </p:cNvSpPr>
          <p:nvPr>
            <p:ph idx="1"/>
          </p:nvPr>
        </p:nvSpPr>
        <p:spPr>
          <a:xfrm>
            <a:off x="0" y="3929066"/>
            <a:ext cx="8964488" cy="4572000"/>
          </a:xfrm>
        </p:spPr>
        <p:txBody>
          <a:bodyPr/>
          <a:lstStyle/>
          <a:p>
            <a:pPr>
              <a:buFont typeface="Wingdings" panose="05000000000000000000" pitchFamily="2" charset="2"/>
              <a:buChar char="§"/>
            </a:pPr>
            <a:r>
              <a:rPr lang="ru-RU" dirty="0"/>
              <a:t>    </a:t>
            </a:r>
            <a:r>
              <a:rPr lang="ru-RU" sz="2400" dirty="0">
                <a:solidFill>
                  <a:schemeClr val="bg2">
                    <a:lumMod val="25000"/>
                  </a:schemeClr>
                </a:solidFill>
              </a:rPr>
              <a:t>В результате анализа материала стало известно, как и откуда возникло </a:t>
            </a:r>
            <a:r>
              <a:rPr lang="ru-RU" sz="2400" dirty="0" smtClean="0">
                <a:solidFill>
                  <a:schemeClr val="bg2">
                    <a:lumMod val="25000"/>
                  </a:schemeClr>
                </a:solidFill>
              </a:rPr>
              <a:t>названия этих морей, </a:t>
            </a:r>
            <a:r>
              <a:rPr lang="ru-RU" sz="2400" dirty="0">
                <a:solidFill>
                  <a:schemeClr val="bg2">
                    <a:lumMod val="25000"/>
                  </a:schemeClr>
                </a:solidFill>
              </a:rPr>
              <a:t>какие растения и животные там обитают. Действительно природный мир очень разнообразен, а мы слишком мало знаем о нём. Поэтому, для себя </a:t>
            </a:r>
            <a:r>
              <a:rPr lang="ru-RU" sz="2400" dirty="0" smtClean="0">
                <a:solidFill>
                  <a:schemeClr val="bg2">
                    <a:lumMod val="25000"/>
                  </a:schemeClr>
                </a:solidFill>
              </a:rPr>
              <a:t>мы сделали </a:t>
            </a:r>
            <a:r>
              <a:rPr lang="ru-RU" sz="2400" dirty="0">
                <a:solidFill>
                  <a:schemeClr val="bg2">
                    <a:lumMod val="25000"/>
                  </a:schemeClr>
                </a:solidFill>
              </a:rPr>
              <a:t>вывод:</a:t>
            </a:r>
          </a:p>
          <a:p>
            <a:pPr>
              <a:buFont typeface="Wingdings" panose="05000000000000000000" pitchFamily="2" charset="2"/>
              <a:buChar char="§"/>
            </a:pPr>
            <a:r>
              <a:rPr lang="ru-RU" sz="2400" dirty="0">
                <a:solidFill>
                  <a:schemeClr val="bg2">
                    <a:lumMod val="25000"/>
                  </a:schemeClr>
                </a:solidFill>
              </a:rPr>
              <a:t>- что надо изучать растительный и животный мир;</a:t>
            </a:r>
          </a:p>
          <a:p>
            <a:pPr>
              <a:buFont typeface="Wingdings" panose="05000000000000000000" pitchFamily="2" charset="2"/>
              <a:buChar char="§"/>
            </a:pPr>
            <a:r>
              <a:rPr lang="ru-RU" sz="2400" dirty="0" smtClean="0">
                <a:solidFill>
                  <a:schemeClr val="bg2">
                    <a:lumMod val="25000"/>
                  </a:schemeClr>
                </a:solidFill>
              </a:rPr>
              <a:t>- </a:t>
            </a:r>
            <a:r>
              <a:rPr lang="ru-RU" sz="2400" dirty="0">
                <a:solidFill>
                  <a:schemeClr val="bg2">
                    <a:lumMod val="25000"/>
                  </a:schemeClr>
                </a:solidFill>
              </a:rPr>
              <a:t>любить и </a:t>
            </a:r>
            <a:r>
              <a:rPr lang="ru-RU" sz="2400" dirty="0" smtClean="0">
                <a:solidFill>
                  <a:schemeClr val="bg2">
                    <a:lumMod val="25000"/>
                  </a:schemeClr>
                </a:solidFill>
              </a:rPr>
              <a:t>беречь природу</a:t>
            </a:r>
            <a:r>
              <a:rPr lang="ru-RU" sz="2400" dirty="0">
                <a:solidFill>
                  <a:schemeClr val="bg2">
                    <a:lumMod val="25000"/>
                  </a:schemeClr>
                </a:solidFill>
              </a:rPr>
              <a:t>.    </a:t>
            </a:r>
            <a:r>
              <a:rPr lang="ru-RU" dirty="0">
                <a:solidFill>
                  <a:schemeClr val="bg2">
                    <a:lumMod val="25000"/>
                  </a:schemeClr>
                </a:solidFill>
              </a:rPr>
              <a:t>     </a:t>
            </a: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429388" y="214290"/>
            <a:ext cx="2714612" cy="3165753"/>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2844" y="214290"/>
            <a:ext cx="2293992" cy="2920592"/>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571736" y="1428736"/>
            <a:ext cx="3463280" cy="2332904"/>
          </a:xfrm>
          <a:prstGeom prst="rect">
            <a:avLst/>
          </a:prstGeom>
        </p:spPr>
      </p:pic>
    </p:spTree>
    <p:extLst>
      <p:ext uri="{BB962C8B-B14F-4D97-AF65-F5344CB8AC3E}">
        <p14:creationId xmlns:p14="http://schemas.microsoft.com/office/powerpoint/2010/main" xmlns="" val="3447108162"/>
      </p:ext>
    </p:extLst>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5429264"/>
          </a:xfrm>
        </p:spPr>
        <p:txBody>
          <a:bodyPr>
            <a:normAutofit/>
          </a:bodyPr>
          <a:lstStyle/>
          <a:p>
            <a:r>
              <a:rPr lang="ru-RU" dirty="0" smtClean="0">
                <a:solidFill>
                  <a:schemeClr val="accent6">
                    <a:lumMod val="50000"/>
                  </a:schemeClr>
                </a:solidFill>
              </a:rPr>
              <a:t>Цель: собрать информацию о </a:t>
            </a:r>
            <a:r>
              <a:rPr lang="ru-RU" dirty="0">
                <a:solidFill>
                  <a:schemeClr val="accent6">
                    <a:lumMod val="50000"/>
                  </a:schemeClr>
                </a:solidFill>
              </a:rPr>
              <a:t>К</a:t>
            </a:r>
            <a:r>
              <a:rPr lang="ru-RU" dirty="0" smtClean="0">
                <a:solidFill>
                  <a:schemeClr val="accent6">
                    <a:lumMod val="50000"/>
                  </a:schemeClr>
                </a:solidFill>
              </a:rPr>
              <a:t>расном и  </a:t>
            </a:r>
            <a:br>
              <a:rPr lang="ru-RU" dirty="0" smtClean="0">
                <a:solidFill>
                  <a:schemeClr val="accent6">
                    <a:lumMod val="50000"/>
                  </a:schemeClr>
                </a:solidFill>
              </a:rPr>
            </a:br>
            <a:r>
              <a:rPr lang="ru-RU" dirty="0" smtClean="0">
                <a:solidFill>
                  <a:schemeClr val="accent6">
                    <a:lumMod val="50000"/>
                  </a:schemeClr>
                </a:solidFill>
              </a:rPr>
              <a:t>Белом </a:t>
            </a:r>
            <a:r>
              <a:rPr lang="ru-RU" dirty="0" smtClean="0">
                <a:solidFill>
                  <a:schemeClr val="accent6">
                    <a:lumMod val="50000"/>
                  </a:schemeClr>
                </a:solidFill>
              </a:rPr>
              <a:t>морях</a:t>
            </a:r>
            <a:r>
              <a:rPr lang="ru-RU" dirty="0" smtClean="0">
                <a:solidFill>
                  <a:schemeClr val="accent6">
                    <a:lumMod val="50000"/>
                  </a:schemeClr>
                </a:solidFill>
              </a:rPr>
              <a:t>.</a:t>
            </a:r>
            <a:r>
              <a:rPr lang="ru-RU" dirty="0">
                <a:solidFill>
                  <a:schemeClr val="accent6">
                    <a:lumMod val="50000"/>
                  </a:schemeClr>
                </a:solidFill>
              </a:rPr>
              <a:t/>
            </a:r>
            <a:br>
              <a:rPr lang="ru-RU" dirty="0">
                <a:solidFill>
                  <a:schemeClr val="accent6">
                    <a:lumMod val="50000"/>
                  </a:schemeClr>
                </a:solidFill>
              </a:rPr>
            </a:br>
            <a:r>
              <a:rPr lang="ru-RU" dirty="0" smtClean="0">
                <a:solidFill>
                  <a:schemeClr val="accent6">
                    <a:lumMod val="50000"/>
                  </a:schemeClr>
                </a:solidFill>
              </a:rPr>
              <a:t>Проблема: если все моря сине-зелёные, так почему они называются другими цветами? </a:t>
            </a:r>
            <a:r>
              <a:rPr lang="ru-RU" dirty="0" smtClean="0">
                <a:solidFill>
                  <a:srgbClr val="FF0000"/>
                </a:solidFill>
              </a:rPr>
              <a:t/>
            </a:r>
            <a:br>
              <a:rPr lang="ru-RU" dirty="0" smtClean="0">
                <a:solidFill>
                  <a:srgbClr val="FF0000"/>
                </a:solidFill>
              </a:rPr>
            </a:br>
            <a:endParaRPr lang="ru-RU" dirty="0">
              <a:solidFill>
                <a:srgbClr val="FF0000"/>
              </a:solidFill>
            </a:endParaRPr>
          </a:p>
        </p:txBody>
      </p:sp>
      <p:pic>
        <p:nvPicPr>
          <p:cNvPr id="18434" name="Picture 2" descr="https://get.wallhere.com/photo/sunlight-landscape-colorful-sunset-sea-water-nature-shore-sky-clouds-sunrise-calm-evening-morning-waves-Sun-sun-rays-wind-horizon-atmosphere-summer-surfing-dawn-ocean-wave-tide-huge-body-of-water-wind-wave-1230x768-px-789115.jpg"/>
          <p:cNvPicPr>
            <a:picLocks noChangeAspect="1" noChangeArrowheads="1"/>
          </p:cNvPicPr>
          <p:nvPr/>
        </p:nvPicPr>
        <p:blipFill>
          <a:blip r:embed="rId2" cstate="print"/>
          <a:srcRect/>
          <a:stretch>
            <a:fillRect/>
          </a:stretch>
        </p:blipFill>
        <p:spPr bwMode="auto">
          <a:xfrm>
            <a:off x="500034" y="4643446"/>
            <a:ext cx="4143404" cy="2214554"/>
          </a:xfrm>
          <a:prstGeom prst="rect">
            <a:avLst/>
          </a:prstGeom>
          <a:noFill/>
        </p:spPr>
      </p:pic>
    </p:spTree>
    <p:extLst>
      <p:ext uri="{BB962C8B-B14F-4D97-AF65-F5344CB8AC3E}">
        <p14:creationId xmlns:p14="http://schemas.microsoft.com/office/powerpoint/2010/main" xmlns="" val="3743003399"/>
      </p:ext>
    </p:extLst>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accent2">
                    <a:lumMod val="50000"/>
                  </a:schemeClr>
                </a:solidFill>
              </a:rPr>
              <a:t>Поиск информации</a:t>
            </a:r>
            <a:endParaRPr lang="ru-RU" dirty="0">
              <a:solidFill>
                <a:schemeClr val="accent2">
                  <a:lumMod val="50000"/>
                </a:schemeClr>
              </a:solidFill>
            </a:endParaRPr>
          </a:p>
        </p:txBody>
      </p:sp>
      <p:sp>
        <p:nvSpPr>
          <p:cNvPr id="3" name="Объект 2"/>
          <p:cNvSpPr>
            <a:spLocks noGrp="1"/>
          </p:cNvSpPr>
          <p:nvPr>
            <p:ph idx="1"/>
          </p:nvPr>
        </p:nvSpPr>
        <p:spPr>
          <a:xfrm>
            <a:off x="142844" y="1928802"/>
            <a:ext cx="8229600" cy="4389120"/>
          </a:xfrm>
        </p:spPr>
        <p:txBody>
          <a:bodyPr/>
          <a:lstStyle/>
          <a:p>
            <a:r>
              <a:rPr lang="en-US" dirty="0" smtClean="0">
                <a:solidFill>
                  <a:schemeClr val="bg2">
                    <a:lumMod val="25000"/>
                  </a:schemeClr>
                </a:solidFill>
              </a:rPr>
              <a:t>https</a:t>
            </a:r>
            <a:r>
              <a:rPr lang="en-US" dirty="0">
                <a:solidFill>
                  <a:schemeClr val="bg2">
                    <a:lumMod val="25000"/>
                  </a:schemeClr>
                </a:solidFill>
              </a:rPr>
              <a:t>://yandex.ru/search</a:t>
            </a:r>
            <a:r>
              <a:rPr lang="en-US" dirty="0" smtClean="0">
                <a:solidFill>
                  <a:schemeClr val="bg2">
                    <a:lumMod val="25000"/>
                  </a:schemeClr>
                </a:solidFill>
              </a:rPr>
              <a:t>/</a:t>
            </a:r>
            <a:endParaRPr lang="ru-RU" dirty="0" smtClean="0">
              <a:solidFill>
                <a:schemeClr val="bg2">
                  <a:lumMod val="25000"/>
                </a:schemeClr>
              </a:solidFill>
            </a:endParaRPr>
          </a:p>
          <a:p>
            <a:r>
              <a:rPr lang="en-US" dirty="0">
                <a:solidFill>
                  <a:schemeClr val="bg2">
                    <a:lumMod val="25000"/>
                  </a:schemeClr>
                </a:solidFill>
              </a:rPr>
              <a:t>https://</a:t>
            </a:r>
            <a:r>
              <a:rPr lang="en-US" dirty="0" smtClean="0">
                <a:solidFill>
                  <a:schemeClr val="bg2">
                    <a:lumMod val="25000"/>
                  </a:schemeClr>
                </a:solidFill>
              </a:rPr>
              <a:t>en.wikipedia.org/wiki/Red_Sea</a:t>
            </a:r>
            <a:endParaRPr lang="ru-RU" dirty="0" smtClean="0">
              <a:solidFill>
                <a:schemeClr val="bg2">
                  <a:lumMod val="25000"/>
                </a:schemeClr>
              </a:solidFill>
            </a:endParaRPr>
          </a:p>
          <a:p>
            <a:r>
              <a:rPr lang="en-US" dirty="0">
                <a:solidFill>
                  <a:schemeClr val="bg2">
                    <a:lumMod val="25000"/>
                  </a:schemeClr>
                </a:solidFill>
              </a:rPr>
              <a:t>https://</a:t>
            </a:r>
            <a:r>
              <a:rPr lang="en-US" dirty="0" smtClean="0">
                <a:solidFill>
                  <a:schemeClr val="bg2">
                    <a:lumMod val="25000"/>
                  </a:schemeClr>
                </a:solidFill>
              </a:rPr>
              <a:t>radioiskatel.ru/landmarks/morya/krasnoe-more/</a:t>
            </a:r>
            <a:endParaRPr lang="ru-RU" dirty="0" smtClean="0">
              <a:solidFill>
                <a:schemeClr val="bg2">
                  <a:lumMod val="25000"/>
                </a:schemeClr>
              </a:solidFill>
            </a:endParaRPr>
          </a:p>
          <a:p>
            <a:endParaRPr lang="ru-RU" dirty="0"/>
          </a:p>
        </p:txBody>
      </p:sp>
      <p:pic>
        <p:nvPicPr>
          <p:cNvPr id="2050" name="Picture 2" descr="https://photocentra.ru/images/main38/380757_main.jpg"/>
          <p:cNvPicPr>
            <a:picLocks noChangeAspect="1" noChangeArrowheads="1"/>
          </p:cNvPicPr>
          <p:nvPr/>
        </p:nvPicPr>
        <p:blipFill>
          <a:blip r:embed="rId2" cstate="print"/>
          <a:srcRect/>
          <a:stretch>
            <a:fillRect/>
          </a:stretch>
        </p:blipFill>
        <p:spPr bwMode="auto">
          <a:xfrm>
            <a:off x="1714480" y="3357562"/>
            <a:ext cx="6357982" cy="3214710"/>
          </a:xfrm>
          <a:prstGeom prst="rect">
            <a:avLst/>
          </a:prstGeom>
          <a:noFill/>
        </p:spPr>
      </p:pic>
    </p:spTree>
    <p:extLst>
      <p:ext uri="{BB962C8B-B14F-4D97-AF65-F5344CB8AC3E}">
        <p14:creationId xmlns:p14="http://schemas.microsoft.com/office/powerpoint/2010/main" xmlns="" val="109391440"/>
      </p:ext>
    </p:extLst>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42852"/>
            <a:ext cx="8229600" cy="1399032"/>
          </a:xfrm>
          <a:solidFill>
            <a:schemeClr val="bg1"/>
          </a:solidFill>
          <a:ln>
            <a:solidFill>
              <a:schemeClr val="bg2">
                <a:lumMod val="50000"/>
              </a:schemeClr>
            </a:solidFill>
          </a:ln>
        </p:spPr>
        <p:txBody>
          <a:bodyPr>
            <a:normAutofit fontScale="90000"/>
          </a:bodyPr>
          <a:lstStyle/>
          <a:p>
            <a:r>
              <a:rPr lang="ru-RU" dirty="0" smtClean="0">
                <a:solidFill>
                  <a:srgbClr val="7030A0"/>
                </a:solidFill>
              </a:rPr>
              <a:t>СПАСИБО ЗА ВНИМАНИЕ!!!</a:t>
            </a:r>
            <a:br>
              <a:rPr lang="ru-RU" dirty="0" smtClean="0">
                <a:solidFill>
                  <a:srgbClr val="7030A0"/>
                </a:solidFill>
              </a:rPr>
            </a:br>
            <a:endParaRPr lang="ru-RU" dirty="0">
              <a:solidFill>
                <a:srgbClr val="7030A0"/>
              </a:solidFill>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929058" y="1071546"/>
            <a:ext cx="5357850" cy="3344350"/>
          </a:xfrm>
          <a:prstGeom prst="ellipse">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28728" y="3071810"/>
            <a:ext cx="6048672" cy="4025116"/>
          </a:xfrm>
          <a:prstGeom prst="ellipse">
            <a:avLst/>
          </a:prstGeom>
          <a:ln>
            <a:noFill/>
          </a:ln>
          <a:effectLst>
            <a:softEdge rad="112500"/>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5784" y="1214422"/>
            <a:ext cx="5256584" cy="3498018"/>
          </a:xfrm>
          <a:prstGeom prst="ellipse">
            <a:avLst/>
          </a:prstGeom>
          <a:ln>
            <a:noFill/>
          </a:ln>
          <a:effectLst>
            <a:softEdge rad="112500"/>
          </a:effectLst>
        </p:spPr>
      </p:pic>
    </p:spTree>
    <p:extLst>
      <p:ext uri="{BB962C8B-B14F-4D97-AF65-F5344CB8AC3E}">
        <p14:creationId xmlns:p14="http://schemas.microsoft.com/office/powerpoint/2010/main" xmlns="" val="556143085"/>
      </p:ext>
    </p:extLst>
  </p:cSld>
  <p:clrMapOvr>
    <a:masterClrMapping/>
  </p:clrMapOvr>
  <p:transition>
    <p:zoom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8520" y="116632"/>
            <a:ext cx="9433048" cy="3312368"/>
          </a:xfrm>
        </p:spPr>
        <p:txBody>
          <a:bodyPr>
            <a:normAutofit lnSpcReduction="10000"/>
          </a:bodyPr>
          <a:lstStyle/>
          <a:p>
            <a:pPr marL="64008" indent="0">
              <a:buNone/>
            </a:pPr>
            <a:r>
              <a:rPr lang="ru-RU" dirty="0">
                <a:solidFill>
                  <a:schemeClr val="accent6">
                    <a:lumMod val="50000"/>
                  </a:schemeClr>
                </a:solidFill>
              </a:rPr>
              <a:t>Задачи проекта:</a:t>
            </a:r>
          </a:p>
          <a:p>
            <a:r>
              <a:rPr lang="ru-RU" dirty="0" smtClean="0">
                <a:solidFill>
                  <a:schemeClr val="accent6">
                    <a:lumMod val="50000"/>
                  </a:schemeClr>
                </a:solidFill>
              </a:rPr>
              <a:t>Узнать место положение Красного моря</a:t>
            </a:r>
          </a:p>
          <a:p>
            <a:r>
              <a:rPr lang="ru-RU" dirty="0" smtClean="0">
                <a:solidFill>
                  <a:schemeClr val="accent6">
                    <a:lumMod val="50000"/>
                  </a:schemeClr>
                </a:solidFill>
              </a:rPr>
              <a:t>Узнать какие животные и растения обитают в нём</a:t>
            </a:r>
          </a:p>
          <a:p>
            <a:r>
              <a:rPr lang="ru-RU" dirty="0" smtClean="0">
                <a:solidFill>
                  <a:schemeClr val="accent6">
                    <a:lumMod val="50000"/>
                  </a:schemeClr>
                </a:solidFill>
              </a:rPr>
              <a:t>Выяснить из-за чего Красное море назвали красным</a:t>
            </a:r>
          </a:p>
          <a:p>
            <a:r>
              <a:rPr lang="ru-RU" dirty="0" smtClean="0">
                <a:solidFill>
                  <a:schemeClr val="accent6">
                    <a:lumMod val="50000"/>
                  </a:schemeClr>
                </a:solidFill>
              </a:rPr>
              <a:t>Узнать место положение Белого моря</a:t>
            </a:r>
          </a:p>
          <a:p>
            <a:r>
              <a:rPr lang="ru-RU" dirty="0" smtClean="0">
                <a:solidFill>
                  <a:schemeClr val="accent6">
                    <a:lumMod val="50000"/>
                  </a:schemeClr>
                </a:solidFill>
              </a:rPr>
              <a:t>Узнать какая флора и фауна у Белого моря</a:t>
            </a:r>
          </a:p>
          <a:p>
            <a:r>
              <a:rPr lang="ru-RU" dirty="0" smtClean="0">
                <a:solidFill>
                  <a:schemeClr val="accent6">
                    <a:lumMod val="50000"/>
                  </a:schemeClr>
                </a:solidFill>
              </a:rPr>
              <a:t>Выяснить из-за чего его так назвали</a:t>
            </a:r>
            <a:endParaRPr lang="ru-RU" dirty="0">
              <a:solidFill>
                <a:schemeClr val="accent6">
                  <a:lumMod val="50000"/>
                </a:schemeClr>
              </a:solidFill>
            </a:endParaRPr>
          </a:p>
        </p:txBody>
      </p:sp>
      <p:pic>
        <p:nvPicPr>
          <p:cNvPr id="17410" name="Picture 2" descr="https://img3.akspic.ru/image/128718-nebo-zakat-voda-priroda-more-2048x1152.jpg"/>
          <p:cNvPicPr>
            <a:picLocks noChangeAspect="1" noChangeArrowheads="1"/>
          </p:cNvPicPr>
          <p:nvPr/>
        </p:nvPicPr>
        <p:blipFill>
          <a:blip r:embed="rId2" cstate="print"/>
          <a:srcRect/>
          <a:stretch>
            <a:fillRect/>
          </a:stretch>
        </p:blipFill>
        <p:spPr bwMode="auto">
          <a:xfrm>
            <a:off x="285720" y="3286124"/>
            <a:ext cx="7061157" cy="3429000"/>
          </a:xfrm>
          <a:prstGeom prst="rect">
            <a:avLst/>
          </a:prstGeom>
          <a:noFill/>
        </p:spPr>
      </p:pic>
    </p:spTree>
    <p:extLst>
      <p:ext uri="{BB962C8B-B14F-4D97-AF65-F5344CB8AC3E}">
        <p14:creationId xmlns:p14="http://schemas.microsoft.com/office/powerpoint/2010/main" xmlns="" val="1985000314"/>
      </p:ext>
    </p:extLst>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71528"/>
            <a:ext cx="9145016" cy="4032448"/>
          </a:xfrm>
        </p:spPr>
        <p:txBody>
          <a:bodyPr/>
          <a:lstStyle/>
          <a:p>
            <a:r>
              <a:rPr lang="ru-RU" dirty="0" smtClean="0">
                <a:solidFill>
                  <a:schemeClr val="accent6">
                    <a:lumMod val="50000"/>
                  </a:schemeClr>
                </a:solidFill>
              </a:rPr>
              <a:t>Гипотеза: мы предполагаем что названия морей произошли от их флоры и </a:t>
            </a:r>
            <a:r>
              <a:rPr lang="ru-RU" dirty="0" smtClean="0">
                <a:solidFill>
                  <a:schemeClr val="accent6">
                    <a:lumMod val="50000"/>
                  </a:schemeClr>
                </a:solidFill>
              </a:rPr>
              <a:t>фауны.</a:t>
            </a:r>
            <a:endParaRPr lang="ru-RU" dirty="0">
              <a:solidFill>
                <a:schemeClr val="accent6">
                  <a:lumMod val="50000"/>
                </a:schemeClr>
              </a:solidFill>
            </a:endParaRPr>
          </a:p>
        </p:txBody>
      </p:sp>
      <p:pic>
        <p:nvPicPr>
          <p:cNvPr id="16386" name="Picture 2" descr="https://s1.1zoom.me/b5050/892/Sea_Sunrises_and_sunsets_Sun_582193_3840x2400.jpg"/>
          <p:cNvPicPr>
            <a:picLocks noChangeAspect="1" noChangeArrowheads="1"/>
          </p:cNvPicPr>
          <p:nvPr/>
        </p:nvPicPr>
        <p:blipFill>
          <a:blip r:embed="rId2" cstate="print"/>
          <a:srcRect/>
          <a:stretch>
            <a:fillRect/>
          </a:stretch>
        </p:blipFill>
        <p:spPr bwMode="auto">
          <a:xfrm>
            <a:off x="642910" y="3429000"/>
            <a:ext cx="7606348" cy="3429000"/>
          </a:xfrm>
          <a:prstGeom prst="rect">
            <a:avLst/>
          </a:prstGeom>
          <a:noFill/>
        </p:spPr>
      </p:pic>
    </p:spTree>
    <p:extLst>
      <p:ext uri="{BB962C8B-B14F-4D97-AF65-F5344CB8AC3E}">
        <p14:creationId xmlns:p14="http://schemas.microsoft.com/office/powerpoint/2010/main" xmlns="" val="1226309336"/>
      </p:ext>
    </p:extLst>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43182"/>
            <a:ext cx="3500430" cy="756090"/>
          </a:xfrm>
        </p:spPr>
        <p:txBody>
          <a:bodyPr anchor="b">
            <a:normAutofit/>
          </a:bodyPr>
          <a:lstStyle/>
          <a:p>
            <a:r>
              <a:rPr lang="ru-RU" sz="3600" dirty="0" smtClean="0">
                <a:solidFill>
                  <a:schemeClr val="accent6">
                    <a:lumMod val="50000"/>
                  </a:schemeClr>
                </a:solidFill>
              </a:rPr>
              <a:t>Актуальность:</a:t>
            </a:r>
            <a:endParaRPr lang="ru-RU" sz="3600" dirty="0">
              <a:solidFill>
                <a:schemeClr val="accent6">
                  <a:lumMod val="50000"/>
                </a:schemeClr>
              </a:solidFill>
            </a:endParaRPr>
          </a:p>
        </p:txBody>
      </p:sp>
      <p:sp>
        <p:nvSpPr>
          <p:cNvPr id="5" name="TextBox 4"/>
          <p:cNvSpPr txBox="1"/>
          <p:nvPr/>
        </p:nvSpPr>
        <p:spPr>
          <a:xfrm>
            <a:off x="3978" y="3318570"/>
            <a:ext cx="9001000" cy="2677656"/>
          </a:xfrm>
          <a:prstGeom prst="rect">
            <a:avLst/>
          </a:prstGeom>
          <a:noFill/>
          <a:ln>
            <a:noFill/>
          </a:ln>
        </p:spPr>
        <p:style>
          <a:lnRef idx="1">
            <a:schemeClr val="accent4"/>
          </a:lnRef>
          <a:fillRef idx="1002">
            <a:schemeClr val="dk2"/>
          </a:fillRef>
          <a:effectRef idx="2">
            <a:schemeClr val="accent4"/>
          </a:effectRef>
          <a:fontRef idx="minor">
            <a:schemeClr val="lt1"/>
          </a:fontRef>
        </p:style>
        <p:txBody>
          <a:bodyPr wrap="square" rtlCol="0">
            <a:spAutoFit/>
          </a:bodyPr>
          <a:lstStyle/>
          <a:p>
            <a:r>
              <a:rPr lang="ru-RU" sz="2800" dirty="0" smtClean="0">
                <a:solidFill>
                  <a:schemeClr val="accent6">
                    <a:lumMod val="50000"/>
                  </a:schemeClr>
                </a:solidFill>
              </a:rPr>
              <a:t>Если взглянуть на карту мира - ни одно море не называется синим. Зато тут есть и Желтое, и Черное, и Белое но если спросить у моряков "Какого цвета морская вода?". Они в один голос скажут: "И в Чёрном синяя , и в Красном синяя…". Поэтому мы решили взять самые незаметные для нас моря</a:t>
            </a:r>
            <a:endParaRPr lang="ru-RU" sz="2800" dirty="0">
              <a:solidFill>
                <a:schemeClr val="accent6">
                  <a:lumMod val="50000"/>
                </a:schemeClr>
              </a:solidFill>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30330" y="928670"/>
            <a:ext cx="5513670" cy="2490123"/>
          </a:xfrm>
          <a:prstGeom prst="rect">
            <a:avLst/>
          </a:prstGeom>
        </p:spPr>
      </p:pic>
    </p:spTree>
    <p:extLst>
      <p:ext uri="{BB962C8B-B14F-4D97-AF65-F5344CB8AC3E}">
        <p14:creationId xmlns:p14="http://schemas.microsoft.com/office/powerpoint/2010/main" xmlns="" val="1378573410"/>
      </p:ext>
    </p:extLst>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99792" y="0"/>
            <a:ext cx="4032448" cy="1584176"/>
          </a:xfrm>
        </p:spPr>
        <p:txBody>
          <a:bodyPr/>
          <a:lstStyle/>
          <a:p>
            <a:r>
              <a:rPr lang="ru-RU" dirty="0" smtClean="0">
                <a:solidFill>
                  <a:srgbClr val="FA8006"/>
                </a:solidFill>
              </a:rPr>
              <a:t>Вступление:</a:t>
            </a:r>
            <a:endParaRPr lang="ru-RU" dirty="0">
              <a:solidFill>
                <a:srgbClr val="FA8006"/>
              </a:solidFill>
            </a:endParaRPr>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85784" y="0"/>
            <a:ext cx="9917154" cy="7000900"/>
          </a:xfrm>
        </p:spPr>
      </p:pic>
    </p:spTree>
    <p:extLst>
      <p:ext uri="{BB962C8B-B14F-4D97-AF65-F5344CB8AC3E}">
        <p14:creationId xmlns:p14="http://schemas.microsoft.com/office/powerpoint/2010/main" xmlns="" val="3887047676"/>
      </p:ext>
    </p:extLst>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579296" cy="1399032"/>
          </a:xfrm>
        </p:spPr>
        <p:txBody>
          <a:bodyPr>
            <a:normAutofit/>
          </a:bodyPr>
          <a:lstStyle/>
          <a:p>
            <a:r>
              <a:rPr lang="ru-RU" sz="3200" dirty="0" smtClean="0">
                <a:solidFill>
                  <a:schemeClr val="accent6">
                    <a:lumMod val="50000"/>
                  </a:schemeClr>
                </a:solidFill>
              </a:rPr>
              <a:t>Место положение Красного моря</a:t>
            </a:r>
            <a:endParaRPr lang="ru-RU" sz="3200" dirty="0">
              <a:solidFill>
                <a:schemeClr val="accent6">
                  <a:lumMod val="50000"/>
                </a:schemeClr>
              </a:solidFill>
            </a:endParaRPr>
          </a:p>
        </p:txBody>
      </p:sp>
      <p:sp>
        <p:nvSpPr>
          <p:cNvPr id="3" name="Объект 2"/>
          <p:cNvSpPr>
            <a:spLocks noGrp="1"/>
          </p:cNvSpPr>
          <p:nvPr>
            <p:ph idx="1"/>
          </p:nvPr>
        </p:nvSpPr>
        <p:spPr>
          <a:xfrm>
            <a:off x="0" y="1357298"/>
            <a:ext cx="6768752" cy="4788024"/>
          </a:xfrm>
        </p:spPr>
        <p:txBody>
          <a:bodyPr>
            <a:normAutofit/>
          </a:bodyPr>
          <a:lstStyle/>
          <a:p>
            <a:r>
              <a:rPr lang="ru-RU" sz="2400" dirty="0">
                <a:solidFill>
                  <a:schemeClr val="accent6">
                    <a:lumMod val="50000"/>
                  </a:schemeClr>
                </a:solidFill>
              </a:rPr>
              <a:t>Красное море омывает берега Азии и Африки: Египта, Судана, Джибути, </a:t>
            </a:r>
            <a:r>
              <a:rPr lang="ru-RU" sz="2400" dirty="0" smtClean="0">
                <a:solidFill>
                  <a:schemeClr val="accent6">
                    <a:lumMod val="50000"/>
                  </a:schemeClr>
                </a:solidFill>
              </a:rPr>
              <a:t>Эритреи</a:t>
            </a:r>
            <a:r>
              <a:rPr lang="ru-RU" sz="2400" dirty="0">
                <a:solidFill>
                  <a:schemeClr val="accent6">
                    <a:lumMod val="50000"/>
                  </a:schemeClr>
                </a:solidFill>
              </a:rPr>
              <a:t>, </a:t>
            </a:r>
            <a:r>
              <a:rPr lang="ru-RU" sz="2400" dirty="0" smtClean="0">
                <a:solidFill>
                  <a:schemeClr val="accent6">
                    <a:lumMod val="50000"/>
                  </a:schemeClr>
                </a:solidFill>
              </a:rPr>
              <a:t>Саудовской </a:t>
            </a:r>
            <a:r>
              <a:rPr lang="ru-RU" sz="2400" dirty="0">
                <a:solidFill>
                  <a:schemeClr val="accent6">
                    <a:lumMod val="50000"/>
                  </a:schemeClr>
                </a:solidFill>
              </a:rPr>
              <a:t>Аравии, Йемена, Израиля и Иордании.</a:t>
            </a:r>
          </a:p>
          <a:p>
            <a:r>
              <a:rPr lang="ru-RU" sz="2400" dirty="0" smtClean="0">
                <a:solidFill>
                  <a:schemeClr val="accent6">
                    <a:lumMod val="50000"/>
                  </a:schemeClr>
                </a:solidFill>
              </a:rPr>
              <a:t>По </a:t>
            </a:r>
            <a:r>
              <a:rPr lang="ru-RU" sz="2400" dirty="0">
                <a:solidFill>
                  <a:schemeClr val="accent6">
                    <a:lumMod val="50000"/>
                  </a:schemeClr>
                </a:solidFill>
              </a:rPr>
              <a:t>разным оценкам длина (в направлении север — юг) составляет от </a:t>
            </a:r>
            <a:r>
              <a:rPr lang="ru-RU" sz="2400" dirty="0" smtClean="0">
                <a:solidFill>
                  <a:schemeClr val="accent6">
                    <a:lumMod val="50000"/>
                  </a:schemeClr>
                </a:solidFill>
              </a:rPr>
              <a:t>1932</a:t>
            </a:r>
            <a:r>
              <a:rPr lang="ru-RU" sz="2400" dirty="0">
                <a:solidFill>
                  <a:schemeClr val="accent6">
                    <a:lumMod val="50000"/>
                  </a:schemeClr>
                </a:solidFill>
              </a:rPr>
              <a:t> до 2350 км, ширина — от 305 до 360 км. Берега изрезаны слабо, их очертания в основном предопределены сбросовой </a:t>
            </a:r>
            <a:r>
              <a:rPr lang="ru-RU" sz="2400" dirty="0" smtClean="0">
                <a:solidFill>
                  <a:schemeClr val="accent6">
                    <a:lumMod val="50000"/>
                  </a:schemeClr>
                </a:solidFill>
              </a:rPr>
              <a:t>тектоникой</a:t>
            </a:r>
            <a:r>
              <a:rPr lang="ru-RU" sz="2400" dirty="0">
                <a:solidFill>
                  <a:schemeClr val="accent6">
                    <a:lumMod val="50000"/>
                  </a:schemeClr>
                </a:solidFill>
              </a:rPr>
              <a:t> и почти на всём своём протяжении восточные и западные берега параллельны друг другу.</a:t>
            </a:r>
          </a:p>
          <a:p>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575377" y="4384528"/>
            <a:ext cx="2568623" cy="2473472"/>
          </a:xfrm>
          <a:prstGeom prst="rect">
            <a:avLst/>
          </a:prstGeom>
        </p:spPr>
      </p:pic>
    </p:spTree>
    <p:extLst>
      <p:ext uri="{BB962C8B-B14F-4D97-AF65-F5344CB8AC3E}">
        <p14:creationId xmlns:p14="http://schemas.microsoft.com/office/powerpoint/2010/main" xmlns="" val="2978671167"/>
      </p:ext>
    </p:extLst>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accent6">
                    <a:lumMod val="50000"/>
                  </a:schemeClr>
                </a:solidFill>
              </a:rPr>
              <a:t>Животный и растительный мир Красного моря</a:t>
            </a:r>
            <a:endParaRPr lang="ru-RU" dirty="0">
              <a:solidFill>
                <a:schemeClr val="accent6">
                  <a:lumMod val="50000"/>
                </a:schemeClr>
              </a:solidFill>
            </a:endParaRPr>
          </a:p>
        </p:txBody>
      </p:sp>
      <p:sp>
        <p:nvSpPr>
          <p:cNvPr id="3" name="Объект 2"/>
          <p:cNvSpPr>
            <a:spLocks noGrp="1"/>
          </p:cNvSpPr>
          <p:nvPr>
            <p:ph idx="1"/>
          </p:nvPr>
        </p:nvSpPr>
        <p:spPr>
          <a:xfrm>
            <a:off x="467544" y="1772816"/>
            <a:ext cx="7643192" cy="4572000"/>
          </a:xfrm>
        </p:spPr>
        <p:txBody>
          <a:bodyPr>
            <a:normAutofit/>
          </a:bodyPr>
          <a:lstStyle/>
          <a:p>
            <a:r>
              <a:rPr lang="ru-RU" sz="2000" b="1" dirty="0">
                <a:solidFill>
                  <a:schemeClr val="accent6">
                    <a:lumMod val="50000"/>
                  </a:schemeClr>
                </a:solidFill>
              </a:rPr>
              <a:t>Экзотический подводный мир Красного моря до сих пор становится героем легенд. Количество и качество местных кораллов, разнообразная морская флора и фауна делают Красное море уникальным явлением для всего Северного полушария.</a:t>
            </a:r>
            <a:endParaRPr lang="ru-RU" sz="2000" dirty="0">
              <a:solidFill>
                <a:schemeClr val="accent6">
                  <a:lumMod val="50000"/>
                </a:schemeClr>
              </a:solidFill>
            </a:endParaRPr>
          </a:p>
          <a:p>
            <a:r>
              <a:rPr lang="ru-RU" sz="2000" dirty="0" smtClean="0">
                <a:solidFill>
                  <a:schemeClr val="accent6">
                    <a:lumMod val="50000"/>
                  </a:schemeClr>
                </a:solidFill>
              </a:rPr>
              <a:t>Главной </a:t>
            </a:r>
            <a:r>
              <a:rPr lang="ru-RU" sz="2000" dirty="0">
                <a:solidFill>
                  <a:schemeClr val="accent6">
                    <a:lumMod val="50000"/>
                  </a:schemeClr>
                </a:solidFill>
              </a:rPr>
              <a:t>достопримечательностью Красного моря являются, конечно, коралловые рифы. В некоторых египетских курортах они расположены непосредственно вблизи побережья, дав пристанище многочисленным экзотическим рыбам. Кораллы здесь удивительно разнообразны, отличаясь порой совершенно немыслимыми формами и цветовой гаммой. Их цвет варьируется от нежно-желтых и розовых оттенков до коричневых и ярко-синих.</a:t>
            </a:r>
          </a:p>
          <a:p>
            <a:endParaRPr lang="ru-RU" dirty="0"/>
          </a:p>
        </p:txBody>
      </p:sp>
    </p:spTree>
    <p:extLst>
      <p:ext uri="{BB962C8B-B14F-4D97-AF65-F5344CB8AC3E}">
        <p14:creationId xmlns:p14="http://schemas.microsoft.com/office/powerpoint/2010/main" xmlns="" val="4129352354"/>
      </p:ext>
    </p:extLst>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99392"/>
            <a:ext cx="8229600" cy="1399032"/>
          </a:xfrm>
        </p:spPr>
        <p:txBody>
          <a:bodyPr/>
          <a:lstStyle/>
          <a:p>
            <a:r>
              <a:rPr lang="ru-RU" dirty="0">
                <a:solidFill>
                  <a:schemeClr val="accent6">
                    <a:lumMod val="50000"/>
                  </a:schemeClr>
                </a:solidFill>
              </a:rPr>
              <a:t>Ф</a:t>
            </a:r>
            <a:r>
              <a:rPr lang="ru-RU" dirty="0" smtClean="0">
                <a:solidFill>
                  <a:schemeClr val="accent6">
                    <a:lumMod val="50000"/>
                  </a:schemeClr>
                </a:solidFill>
              </a:rPr>
              <a:t>ауна Красного моря</a:t>
            </a:r>
            <a:endParaRPr lang="ru-RU" dirty="0">
              <a:solidFill>
                <a:schemeClr val="accent6">
                  <a:lumMod val="50000"/>
                </a:schemeClr>
              </a:solidFill>
            </a:endParaRPr>
          </a:p>
        </p:txBody>
      </p:sp>
      <p:sp>
        <p:nvSpPr>
          <p:cNvPr id="3" name="Объект 2"/>
          <p:cNvSpPr>
            <a:spLocks noGrp="1"/>
          </p:cNvSpPr>
          <p:nvPr>
            <p:ph idx="1"/>
          </p:nvPr>
        </p:nvSpPr>
        <p:spPr/>
        <p:txBody>
          <a:bodyPr/>
          <a:lstStyle/>
          <a:p>
            <a:r>
              <a:rPr lang="ru-RU" dirty="0" err="1" smtClean="0">
                <a:solidFill>
                  <a:schemeClr val="accent6">
                    <a:lumMod val="50000"/>
                  </a:schemeClr>
                </a:solidFill>
              </a:rPr>
              <a:t>Орляковый</a:t>
            </a:r>
            <a:r>
              <a:rPr lang="ru-RU" dirty="0" smtClean="0">
                <a:solidFill>
                  <a:schemeClr val="accent6">
                    <a:lumMod val="50000"/>
                  </a:schemeClr>
                </a:solidFill>
              </a:rPr>
              <a:t> скат</a:t>
            </a:r>
          </a:p>
          <a:p>
            <a:endParaRPr lang="ru-RU" dirty="0" smtClean="0">
              <a:solidFill>
                <a:schemeClr val="accent6">
                  <a:lumMod val="50000"/>
                </a:schemeClr>
              </a:solidFill>
            </a:endParaRPr>
          </a:p>
          <a:p>
            <a:r>
              <a:rPr lang="ru-RU" dirty="0" err="1" smtClean="0">
                <a:solidFill>
                  <a:schemeClr val="accent6">
                    <a:lumMod val="50000"/>
                  </a:schemeClr>
                </a:solidFill>
              </a:rPr>
              <a:t>Хвостокол</a:t>
            </a:r>
            <a:endParaRPr lang="ru-RU" dirty="0">
              <a:solidFill>
                <a:schemeClr val="accent6">
                  <a:lumMod val="50000"/>
                </a:schemeClr>
              </a:solidFill>
            </a:endParaRPr>
          </a:p>
          <a:p>
            <a:pPr marL="64008" indent="0">
              <a:buNone/>
            </a:pPr>
            <a:endParaRPr lang="ru-RU" dirty="0" smtClean="0">
              <a:solidFill>
                <a:schemeClr val="accent6">
                  <a:lumMod val="50000"/>
                </a:schemeClr>
              </a:solidFill>
            </a:endParaRPr>
          </a:p>
          <a:p>
            <a:r>
              <a:rPr lang="ru-RU" dirty="0">
                <a:solidFill>
                  <a:schemeClr val="accent6">
                    <a:lumMod val="50000"/>
                  </a:schemeClr>
                </a:solidFill>
              </a:rPr>
              <a:t>Гигантская </a:t>
            </a:r>
            <a:r>
              <a:rPr lang="ru-RU" dirty="0" smtClean="0">
                <a:solidFill>
                  <a:schemeClr val="accent6">
                    <a:lumMod val="50000"/>
                  </a:schemeClr>
                </a:solidFill>
              </a:rPr>
              <a:t>мурена</a:t>
            </a:r>
            <a:endParaRPr lang="ru-RU" dirty="0">
              <a:solidFill>
                <a:schemeClr val="accent6">
                  <a:lumMod val="50000"/>
                </a:schemeClr>
              </a:solidFill>
            </a:endParaRPr>
          </a:p>
          <a:p>
            <a:endParaRPr lang="ru-RU" dirty="0">
              <a:solidFill>
                <a:schemeClr val="accent6">
                  <a:lumMod val="50000"/>
                </a:schemeClr>
              </a:solidFill>
            </a:endParaRPr>
          </a:p>
          <a:p>
            <a:r>
              <a:rPr lang="ru-RU" dirty="0" err="1" smtClean="0">
                <a:solidFill>
                  <a:schemeClr val="accent6">
                    <a:lumMod val="50000"/>
                  </a:schemeClr>
                </a:solidFill>
              </a:rPr>
              <a:t>Молотоголовая</a:t>
            </a:r>
            <a:r>
              <a:rPr lang="ru-RU" dirty="0" smtClean="0">
                <a:solidFill>
                  <a:schemeClr val="accent6">
                    <a:lumMod val="50000"/>
                  </a:schemeClr>
                </a:solidFill>
              </a:rPr>
              <a:t> акула</a:t>
            </a:r>
            <a:endParaRPr lang="ru-RU" dirty="0">
              <a:solidFill>
                <a:schemeClr val="accent6">
                  <a:lumMod val="50000"/>
                </a:schemeClr>
              </a:solidFill>
            </a:endParaRPr>
          </a:p>
          <a:p>
            <a:endParaRPr lang="ru-RU" dirty="0"/>
          </a:p>
          <a:p>
            <a:endParaRPr lang="ru-RU" dirty="0"/>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23720" y="142852"/>
            <a:ext cx="2520280" cy="2520280"/>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143372" y="1285860"/>
            <a:ext cx="3121152" cy="2081784"/>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857884" y="2786058"/>
            <a:ext cx="3147060" cy="2362200"/>
          </a:xfrm>
          <a:prstGeom prst="rect">
            <a:avLst/>
          </a:prstGeom>
        </p:spPr>
      </p:pic>
      <p:pic>
        <p:nvPicPr>
          <p:cNvPr id="11266" name="Picture 2" descr="https://upload.wikimedia.org/wikipedia/commons/thumb/f/f6/Adlerrochen._Spotted_Eagle_Ray._%D0%9E%D1%80%D0%BB%D1%8F%D0%BA%D0%BE%D0%B2%D1%8B%D0%B9_%D1%81%D0%BA%D0%B0%D1%82.DSCF7768%D0%92%D0%95.jpg/1200px-Adlerrochen._Spotted_Eagle_Ray._%D0%9E%D1%80%D0%BB%D1%8F%D0%BA%D0%BE%D0%B2%D1%8B%D0%B9_%D1%81%D0%BA%D0%B0%D1%82.DSCF7768%D0%92%D0%95.jpg"/>
          <p:cNvPicPr>
            <a:picLocks noChangeAspect="1" noChangeArrowheads="1"/>
          </p:cNvPicPr>
          <p:nvPr/>
        </p:nvPicPr>
        <p:blipFill>
          <a:blip r:embed="rId5" cstate="print"/>
          <a:srcRect/>
          <a:stretch>
            <a:fillRect/>
          </a:stretch>
        </p:blipFill>
        <p:spPr bwMode="auto">
          <a:xfrm>
            <a:off x="4000496" y="4357694"/>
            <a:ext cx="3286148" cy="2285992"/>
          </a:xfrm>
          <a:prstGeom prst="rect">
            <a:avLst/>
          </a:prstGeom>
          <a:noFill/>
        </p:spPr>
      </p:pic>
    </p:spTree>
    <p:extLst>
      <p:ext uri="{BB962C8B-B14F-4D97-AF65-F5344CB8AC3E}">
        <p14:creationId xmlns:p14="http://schemas.microsoft.com/office/powerpoint/2010/main" xmlns="" val="3268548281"/>
      </p:ext>
    </p:extLst>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682</TotalTime>
  <Words>476</Words>
  <Application>Microsoft Office PowerPoint</Application>
  <PresentationFormat>Экран (4:3)</PresentationFormat>
  <Paragraphs>83</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Поток</vt:lpstr>
      <vt:lpstr>Проект Тема: Красное море и Белое море </vt:lpstr>
      <vt:lpstr>Цель: собрать информацию о Красном и   Белом морях. Проблема: если все моря сине-зелёные, так почему они называются другими цветами?  </vt:lpstr>
      <vt:lpstr>Слайд 3</vt:lpstr>
      <vt:lpstr>Гипотеза: мы предполагаем что названия морей произошли от их флоры и фауны.</vt:lpstr>
      <vt:lpstr>Актуальность:</vt:lpstr>
      <vt:lpstr>Вступление:</vt:lpstr>
      <vt:lpstr>Место положение Красного моря</vt:lpstr>
      <vt:lpstr>Животный и растительный мир Красного моря</vt:lpstr>
      <vt:lpstr>Фауна Красного моря</vt:lpstr>
      <vt:lpstr>Флора Красного моря</vt:lpstr>
      <vt:lpstr>Происхождения названия </vt:lpstr>
      <vt:lpstr>Место положение Белого моря</vt:lpstr>
      <vt:lpstr>Флора и Фауна Белого моря</vt:lpstr>
      <vt:lpstr>Животные Белого моря</vt:lpstr>
      <vt:lpstr>Растения Белого моря</vt:lpstr>
      <vt:lpstr>Происхождение названия Белого моря</vt:lpstr>
      <vt:lpstr>Интересное о Белом море</vt:lpstr>
      <vt:lpstr>Слайд 18</vt:lpstr>
      <vt:lpstr>Вывод:</vt:lpstr>
      <vt:lpstr>Поиск информации</vt:lpstr>
      <vt:lpstr>СПАСИБО ЗА ВНИМАНИЕ!!!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Тема: красное море</dc:title>
  <dc:creator>1</dc:creator>
  <cp:lastModifiedBy>Андрей</cp:lastModifiedBy>
  <cp:revision>44</cp:revision>
  <dcterms:created xsi:type="dcterms:W3CDTF">2020-10-03T08:58:25Z</dcterms:created>
  <dcterms:modified xsi:type="dcterms:W3CDTF">2020-10-23T15:36:31Z</dcterms:modified>
</cp:coreProperties>
</file>