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72" r:id="rId3"/>
    <p:sldId id="270" r:id="rId4"/>
    <p:sldId id="264" r:id="rId5"/>
    <p:sldId id="269" r:id="rId6"/>
    <p:sldId id="257" r:id="rId7"/>
    <p:sldId id="275" r:id="rId8"/>
    <p:sldId id="267" r:id="rId9"/>
    <p:sldId id="274" r:id="rId10"/>
    <p:sldId id="276" r:id="rId11"/>
    <p:sldId id="27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31D"/>
    <a:srgbClr val="FDEDDB"/>
    <a:srgbClr val="864A04"/>
    <a:srgbClr val="B17B5A"/>
    <a:srgbClr val="EC7016"/>
    <a:srgbClr val="B3540F"/>
    <a:srgbClr val="CE8D3E"/>
    <a:srgbClr val="64270C"/>
    <a:srgbClr val="A06A29"/>
    <a:srgbClr val="FFCA0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9283" autoAdjust="0"/>
  </p:normalViewPr>
  <p:slideViewPr>
    <p:cSldViewPr snapToGrid="0">
      <p:cViewPr varScale="1">
        <p:scale>
          <a:sx n="88" d="100"/>
          <a:sy n="88" d="100"/>
        </p:scale>
        <p:origin x="-442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D4B5-D065-428C-A391-8803F5D48D2A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7989-DC92-4CA2-ABCE-1B5C3BCE2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40030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D4B5-D065-428C-A391-8803F5D48D2A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7989-DC92-4CA2-ABCE-1B5C3BCE2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64212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D4B5-D065-428C-A391-8803F5D48D2A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7989-DC92-4CA2-ABCE-1B5C3BCE2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88421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D4B5-D065-428C-A391-8803F5D48D2A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7989-DC92-4CA2-ABCE-1B5C3BCE2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6408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D4B5-D065-428C-A391-8803F5D48D2A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7989-DC92-4CA2-ABCE-1B5C3BCE2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37335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D4B5-D065-428C-A391-8803F5D48D2A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7989-DC92-4CA2-ABCE-1B5C3BCE2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64609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D4B5-D065-428C-A391-8803F5D48D2A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7989-DC92-4CA2-ABCE-1B5C3BCE2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53706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D4B5-D065-428C-A391-8803F5D48D2A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7989-DC92-4CA2-ABCE-1B5C3BCE2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12172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D4B5-D065-428C-A391-8803F5D48D2A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7989-DC92-4CA2-ABCE-1B5C3BCE2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83819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D4B5-D065-428C-A391-8803F5D48D2A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7989-DC92-4CA2-ABCE-1B5C3BCE2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47208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D4B5-D065-428C-A391-8803F5D48D2A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7989-DC92-4CA2-ABCE-1B5C3BCE2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93963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9D4B5-D065-428C-A391-8803F5D48D2A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D7989-DC92-4CA2-ABCE-1B5C3BCE2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502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/>
                </a:solidFill>
                <a:latin typeface="Arial Black" pitchFamily="34" charset="0"/>
                <a:cs typeface="Arial" pitchFamily="34" charset="0"/>
              </a:rPr>
              <a:t>СТРАТЕГИЯ </a:t>
            </a:r>
            <a:br>
              <a:rPr lang="ru-RU" dirty="0" smtClean="0">
                <a:solidFill>
                  <a:schemeClr val="accent5"/>
                </a:solidFill>
                <a:latin typeface="Arial Black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accent5"/>
                </a:solidFill>
                <a:latin typeface="Arial Black" pitchFamily="34" charset="0"/>
                <a:cs typeface="Arial" pitchFamily="34" charset="0"/>
              </a:rPr>
              <a:t>СЛУЩАЮЩЕГО   И     ГОВОРЯЩЕГО</a:t>
            </a:r>
            <a:endParaRPr lang="ru-RU" dirty="0">
              <a:solidFill>
                <a:schemeClr val="accent5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386945" y="1801092"/>
            <a:ext cx="491836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588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Г.Г.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Хазагеров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6588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Е.Е. Корнилова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658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658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РИТОРИКА ДЛЯ ДЕЛОВОГО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658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ЧЕЛОВЕКА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Users\User\Desktop\633775-g-hazagerov-ritorika-dlya-delovogo-chelove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0255" y="1759527"/>
            <a:ext cx="3366653" cy="44174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461429" y="5693924"/>
            <a:ext cx="2996396" cy="43754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500" b="1" spc="-38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629400" y="1151625"/>
            <a:ext cx="4162425" cy="1479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spc="-38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216347" y="587830"/>
            <a:ext cx="4857881" cy="1489164"/>
          </a:xfrm>
          <a:ln>
            <a:noFill/>
          </a:ln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800" b="1" dirty="0" smtClean="0"/>
              <a:t> </a:t>
            </a:r>
            <a:r>
              <a:rPr lang="ru-RU" sz="3100" dirty="0" smtClean="0">
                <a:solidFill>
                  <a:srgbClr val="C00000"/>
                </a:solidFill>
                <a:latin typeface="Arial Black" pitchFamily="34" charset="0"/>
              </a:rPr>
              <a:t>Аргументация с опорой на сенсорные поля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ln/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3784" y="2135867"/>
            <a:ext cx="358694" cy="246877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591425" y="4476750"/>
            <a:ext cx="2838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91869" y="1084217"/>
            <a:ext cx="427174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«Дело это не только кислое, а, я бы сказал, прогорклое. Ввяжешься, и потом во рту этот вкус останется, не отплюешь­ся!» Или: «Условия там — мед!»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94116" y="1802677"/>
            <a:ext cx="390579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b="1" i="1" dirty="0" smtClean="0">
                <a:solidFill>
                  <a:srgbClr val="C00000"/>
                </a:solidFill>
              </a:rPr>
              <a:t>Ощущения: 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тактильные</a:t>
            </a:r>
          </a:p>
          <a:p>
            <a:pPr algn="ctr"/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                 болевые</a:t>
            </a:r>
          </a:p>
          <a:p>
            <a:pPr algn="ctr"/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вестибулярные.</a:t>
            </a:r>
          </a:p>
          <a:p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Звук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Цвет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                    Запах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Вкус</a:t>
            </a:r>
          </a:p>
          <a:p>
            <a:pPr algn="ctr"/>
            <a:r>
              <a:rPr lang="ru-RU" sz="2400" dirty="0" smtClean="0"/>
              <a:t> </a:t>
            </a:r>
            <a:endParaRPr lang="ru-RU" sz="2400" b="1" dirty="0"/>
          </a:p>
        </p:txBody>
      </p:sp>
      <p:pic>
        <p:nvPicPr>
          <p:cNvPr id="22530" name="Picture 2" descr="https://avatars.mds.yandex.net/get-pdb/2864808/7a132ae5-5dd3-422d-b2c8-56a67513a8a9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1063" y="4310744"/>
            <a:ext cx="3605348" cy="192024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407233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705970"/>
            <a:ext cx="10120952" cy="4203511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  <a:buNone/>
            </a:pPr>
            <a:r>
              <a:rPr lang="ru-RU" sz="6600" dirty="0" smtClean="0">
                <a:solidFill>
                  <a:srgbClr val="C00000"/>
                </a:solidFill>
                <a:latin typeface="Arial Black" pitchFamily="34" charset="0"/>
              </a:rPr>
              <a:t>   СПАСИБО ЗА                </a:t>
            </a:r>
            <a:r>
              <a:rPr lang="ru-RU" sz="6600" dirty="0" smtClean="0">
                <a:solidFill>
                  <a:srgbClr val="C00000"/>
                </a:solidFill>
                <a:latin typeface="Arial Black" pitchFamily="34" charset="0"/>
              </a:rPr>
              <a:t>ВНИМАНИЕ</a:t>
            </a:r>
            <a:endParaRPr lang="ru-RU" sz="6600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47218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5"/>
                </a:solidFill>
                <a:latin typeface="Arial Black" pitchFamily="34" charset="0"/>
                <a:cs typeface="Arial" pitchFamily="34" charset="0"/>
              </a:rPr>
              <a:t>     СТРАТЕГИЯ    СЛУЩАЮЩЕГО</a:t>
            </a:r>
            <a:endParaRPr lang="ru-RU" dirty="0">
              <a:solidFill>
                <a:schemeClr val="accent5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19455" y="1579418"/>
            <a:ext cx="441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УМЕНИЕ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эффективно слушать – это умение распознавать и оценивать аргументацию  говорящего.</a:t>
            </a: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АРГУМЕНТАЦИЯ</a:t>
            </a:r>
            <a:endParaRPr lang="ru-RU" sz="24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219200" y="1825625"/>
            <a:ext cx="4613564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РИТОРИКА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- наука не только том, как  эффективно  говорить, но и о том, как  правильно слушать, воспринимать информацию, чтобы ее  усвоить  но при  этом не стать объектом манипулирования.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331527" y="4932218"/>
            <a:ext cx="20920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фактические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доказательства 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171710" y="4959926"/>
            <a:ext cx="1357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доводы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160327" y="5583382"/>
            <a:ext cx="1676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по существу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9781309" y="5569527"/>
            <a:ext cx="167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к человеку</a:t>
            </a:r>
            <a:endParaRPr lang="ru-RU" dirty="0"/>
          </a:p>
        </p:txBody>
      </p:sp>
      <p:sp>
        <p:nvSpPr>
          <p:cNvPr id="26" name="Стрелка вниз 25"/>
          <p:cNvSpPr/>
          <p:nvPr/>
        </p:nvSpPr>
        <p:spPr>
          <a:xfrm>
            <a:off x="7606145" y="392083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9421091" y="385156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 rot="5400000">
            <a:off x="7869384" y="4308765"/>
            <a:ext cx="443342" cy="3325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трелка вниз 30"/>
          <p:cNvSpPr/>
          <p:nvPr/>
        </p:nvSpPr>
        <p:spPr>
          <a:xfrm>
            <a:off x="8991600" y="5278582"/>
            <a:ext cx="277091" cy="4017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 flipH="1">
            <a:off x="9933709" y="5292436"/>
            <a:ext cx="290946" cy="4156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461429" y="5693924"/>
            <a:ext cx="2996396" cy="43754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500" b="1" spc="-38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629400" y="1151625"/>
            <a:ext cx="4162425" cy="1479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spc="-38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216348" y="313899"/>
            <a:ext cx="4479058" cy="1057701"/>
          </a:xfrm>
          <a:ln>
            <a:noFill/>
          </a:ln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3200" b="1" dirty="0" smtClean="0">
                <a:ln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СТРАТЕГИЯ СЛУЩАЮЩЕГО</a:t>
            </a:r>
            <a:endParaRPr lang="ru-RU" sz="3200" b="1" dirty="0">
              <a:ln/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54476" y="2026685"/>
            <a:ext cx="358694" cy="246877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591425" y="4476750"/>
            <a:ext cx="2838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55390" y="471055"/>
            <a:ext cx="4558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ОЦЕНКА ДОВОДОВ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44145" y="1565563"/>
            <a:ext cx="429490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658813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достоверность      информации</a:t>
            </a:r>
          </a:p>
          <a:p>
            <a:pPr lvl="0" indent="658813" algn="just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65881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логическая непротиворечивость</a:t>
            </a:r>
          </a:p>
          <a:p>
            <a:pPr lvl="0" indent="658813" algn="just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65881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состоятельность      доводов   к   </a:t>
            </a:r>
            <a:r>
              <a:rPr lang="ru-RU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этосу</a:t>
            </a:r>
            <a:endParaRPr lang="ru-RU" sz="2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658813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2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65881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состоятельность доводов к пафосу </a:t>
            </a:r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7827818" y="1011382"/>
            <a:ext cx="1454726" cy="568036"/>
          </a:xfrm>
          <a:prstGeom prst="curvedLeftArrow">
            <a:avLst>
              <a:gd name="adj1" fmla="val 25000"/>
              <a:gd name="adj2" fmla="val 7195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>
            <a:off x="7827818" y="2466109"/>
            <a:ext cx="1551708" cy="484909"/>
          </a:xfrm>
          <a:prstGeom prst="curvedLeftArrow">
            <a:avLst>
              <a:gd name="adj1" fmla="val 25000"/>
              <a:gd name="adj2" fmla="val 7195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право стрелка 15"/>
          <p:cNvSpPr/>
          <p:nvPr/>
        </p:nvSpPr>
        <p:spPr>
          <a:xfrm>
            <a:off x="7897091" y="3754581"/>
            <a:ext cx="1551708" cy="554183"/>
          </a:xfrm>
          <a:prstGeom prst="curvedLeftArrow">
            <a:avLst>
              <a:gd name="adj1" fmla="val 25000"/>
              <a:gd name="adj2" fmla="val 7195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право стрелка 16"/>
          <p:cNvSpPr/>
          <p:nvPr/>
        </p:nvSpPr>
        <p:spPr>
          <a:xfrm>
            <a:off x="7883236" y="5029200"/>
            <a:ext cx="1551708" cy="540328"/>
          </a:xfrm>
          <a:prstGeom prst="curvedLeftArrow">
            <a:avLst>
              <a:gd name="adj1" fmla="val 25000"/>
              <a:gd name="adj2" fmla="val 7195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8" name="Picture 2" descr="https://avatars.mds.yandex.net/get-pdb/1025580/93749d12-e797-46f8-ad89-a7d8d463cac9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693" y="2152101"/>
            <a:ext cx="4143404" cy="3143272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407233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461429" y="5693924"/>
            <a:ext cx="2996396" cy="43754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500" b="1" spc="-38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629400" y="1151625"/>
            <a:ext cx="4162425" cy="1479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spc="-38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216348" y="387927"/>
            <a:ext cx="4792566" cy="1233055"/>
          </a:xfrm>
          <a:ln>
            <a:noFill/>
          </a:ln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ln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ДОСТОВЕРНОСТЬ ИНФОРМАЦИИ</a:t>
            </a:r>
            <a:endParaRPr lang="ru-RU" sz="2800" b="1" dirty="0">
              <a:ln/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22715" y="2367879"/>
            <a:ext cx="358694" cy="246877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591425" y="4476750"/>
            <a:ext cx="2838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45674" y="1704108"/>
            <a:ext cx="38654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Первый принцип гласит, что достоверное сообщение в той части, которая претендует на выдвижение доводов по существу, должно ссылаться на источники информации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80909" y="886691"/>
            <a:ext cx="439189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Типичный пример манипулирования </a:t>
            </a:r>
            <a:r>
              <a:rPr lang="ru-RU" sz="2200" b="1" dirty="0" smtClean="0"/>
              <a:t>— сокрытие источника за словами </a:t>
            </a:r>
            <a:r>
              <a:rPr lang="ru-RU" sz="2200" b="1" i="1" dirty="0" smtClean="0"/>
              <a:t>говорят, многие говорят, все говорят, всем известно, широко известно</a:t>
            </a:r>
            <a:r>
              <a:rPr lang="ru-RU" sz="2200" b="1" dirty="0" smtClean="0"/>
              <a:t> и т.п. Таковы же ссылки на мнения экспертов: </a:t>
            </a:r>
            <a:r>
              <a:rPr lang="ru-RU" sz="2200" b="1" i="1" dirty="0" smtClean="0"/>
              <a:t>ученые утверждают, наука доказала</a:t>
            </a:r>
            <a:r>
              <a:rPr lang="ru-RU" sz="2200" b="1" dirty="0" smtClean="0"/>
              <a:t> .</a:t>
            </a:r>
          </a:p>
          <a:p>
            <a:pPr algn="ctr"/>
            <a:r>
              <a:rPr lang="ru-RU" sz="2200" b="1" dirty="0" smtClean="0"/>
              <a:t>Поскольку источник скрыт, у слушающего нет никакой возможности оценить достоверность информации. У него нет даже уверенности, что такой источник существует.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xmlns="" val="6407233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461429" y="5693924"/>
            <a:ext cx="2996396" cy="43754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500" b="1" spc="-38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629400" y="1151625"/>
            <a:ext cx="4162425" cy="1479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spc="-38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438021" y="349532"/>
            <a:ext cx="4479058" cy="1174468"/>
          </a:xfrm>
          <a:ln>
            <a:noFill/>
          </a:ln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ln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ЛОЧЕСКАЯ НЕПРОТИРЕЧИВОСТЬ</a:t>
            </a:r>
            <a:endParaRPr lang="ru-RU" sz="2800" b="1" dirty="0">
              <a:ln/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7181" y="1958446"/>
            <a:ext cx="358694" cy="246877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326582" y="4476750"/>
            <a:ext cx="2798618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Некорректный вопрос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31429" y="600892"/>
            <a:ext cx="4621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ЛОГИЧЕСКИЕ   УЛОВКИ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7661564" y="1177636"/>
            <a:ext cx="678871" cy="11446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525491" y="2396837"/>
            <a:ext cx="2923309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sz="2800" b="1" dirty="0" smtClean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Домогате</a:t>
            </a:r>
            <a:r>
              <a:rPr lang="ru-RU" sz="2800" b="1" i="1" dirty="0" smtClean="0">
                <a:solidFill>
                  <a:schemeClr val="tx1"/>
                </a:solidFill>
              </a:rPr>
              <a:t>л</a:t>
            </a:r>
            <a:r>
              <a:rPr lang="ru-RU" sz="2800" b="1" dirty="0" smtClean="0">
                <a:solidFill>
                  <a:schemeClr val="tx1"/>
                </a:solidFill>
              </a:rPr>
              <a:t>ьство</a:t>
            </a:r>
          </a:p>
          <a:p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9975274" y="1413164"/>
            <a:ext cx="748144" cy="27102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482437" y="1953491"/>
            <a:ext cx="38654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«Наш банк исключительно надежен. По­этому нам сопутствует успех. Значит, вкладывая деньги в наш банк, вы делаете исключительно надежное вложение». </a:t>
            </a:r>
            <a:endParaRPr lang="ru-RU" sz="2000" b="1" i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787237" y="4350327"/>
            <a:ext cx="349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«Давно ли вы поняли, что кофе «Классик» — ваш любимый напиток?»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6407233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461429" y="5693924"/>
            <a:ext cx="2996396" cy="43754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500" b="1" spc="-38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629400" y="1151625"/>
            <a:ext cx="4162425" cy="1479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spc="-38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216348" y="404949"/>
            <a:ext cx="4479058" cy="1202177"/>
          </a:xfrm>
          <a:ln>
            <a:noFill/>
          </a:ln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ln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СОСТОЯТЕЛЬНОСТЬ ДОВОДОВ К ЭТОСУ</a:t>
            </a:r>
            <a:endParaRPr lang="ru-RU" sz="2800" b="1" dirty="0">
              <a:ln/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7181" y="1958446"/>
            <a:ext cx="358694" cy="246877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591425" y="4476750"/>
            <a:ext cx="2838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270172" y="2590800"/>
            <a:ext cx="47810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0255" y="2286000"/>
            <a:ext cx="2964871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tx1"/>
                </a:solidFill>
              </a:rPr>
              <a:t>Соответствие довода контексту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61309" y="3809999"/>
            <a:ext cx="3186545" cy="181588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Соответствие языка декларируемым установкам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84571" y="1110343"/>
            <a:ext cx="35530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«В устах такого-то эта фраза звучит кощунством», «Не ему бы говорить об этом</a:t>
            </a:r>
            <a:r>
              <a:rPr lang="ru-RU" sz="3600" b="1" dirty="0" smtClean="0"/>
              <a:t>»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6407233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461429" y="5693924"/>
            <a:ext cx="2996396" cy="43754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500" b="1" spc="-38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629400" y="1151625"/>
            <a:ext cx="4162425" cy="1479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spc="-38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216348" y="404950"/>
            <a:ext cx="4479058" cy="1008214"/>
          </a:xfrm>
          <a:ln>
            <a:noFill/>
          </a:ln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ct val="150000"/>
              </a:lnSpc>
            </a:pPr>
            <a:r>
              <a:rPr lang="ru-RU" sz="2800" b="1" smtClean="0">
                <a:ln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СОСТОЯТЕЛЬНОСТЬ ДОВОДОВ К ПАФОСУ</a:t>
            </a:r>
            <a:endParaRPr lang="ru-RU" sz="2800" b="1" dirty="0">
              <a:ln/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7181" y="1958446"/>
            <a:ext cx="358694" cy="246877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591425" y="4476750"/>
            <a:ext cx="2838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35486" y="875211"/>
            <a:ext cx="4715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>
            <a:off x="1925782" y="1648691"/>
            <a:ext cx="1659497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верх стрелка 17"/>
          <p:cNvSpPr/>
          <p:nvPr/>
        </p:nvSpPr>
        <p:spPr>
          <a:xfrm>
            <a:off x="3283526" y="3643745"/>
            <a:ext cx="1551709" cy="70658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17964" y="2507673"/>
            <a:ext cx="36991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действительно ли мне что- то навязывают или это </a:t>
            </a:r>
            <a:r>
              <a:rPr lang="ru-RU" i="1" dirty="0" smtClean="0"/>
              <a:t>что-то</a:t>
            </a:r>
            <a:r>
              <a:rPr lang="ru-RU" dirty="0" smtClean="0"/>
              <a:t> соответствует моим потребностям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105891" y="4765964"/>
            <a:ext cx="32142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искренен ли говорящий, раз­деляет ли он сам чувства, которые хочет внушить?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774873" y="471055"/>
            <a:ext cx="4433454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«читатель! разочти вперед свои </a:t>
            </a:r>
            <a:r>
              <a:rPr lang="ru-RU" sz="24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депансы</a:t>
            </a: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чтоб даром не дерзать садиться в дилижансы»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3" name="Picture 5" descr="https://im0-tub-ru.yandex.net/i?id=cfc74289ef307f0ce5948ec3a98b0a07&amp;n=33&amp;w=150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9440" y="2272937"/>
            <a:ext cx="3631474" cy="3984171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407233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461429" y="5693924"/>
            <a:ext cx="2996396" cy="43754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500" b="1" spc="-38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629400" y="1151625"/>
            <a:ext cx="4162425" cy="1479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spc="-38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4000" b="1" dirty="0" smtClean="0">
                <a:ln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СТРАТЕГИЯ       ГОВОРЯЩЕГО</a:t>
            </a:r>
            <a:endParaRPr lang="ru-RU" sz="4000" b="1" dirty="0">
              <a:ln/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Текст 24"/>
          <p:cNvSpPr>
            <a:spLocks noGrp="1"/>
          </p:cNvSpPr>
          <p:nvPr>
            <p:ph type="body" idx="1"/>
          </p:nvPr>
        </p:nvSpPr>
        <p:spPr>
          <a:xfrm>
            <a:off x="2040673" y="2029522"/>
            <a:ext cx="3456878" cy="190685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8600" dirty="0" smtClean="0"/>
              <a:t>Аргументация с опорой на эмоциональную память</a:t>
            </a:r>
          </a:p>
          <a:p>
            <a:endParaRPr lang="ru-RU" dirty="0"/>
          </a:p>
        </p:txBody>
      </p:sp>
      <p:sp>
        <p:nvSpPr>
          <p:cNvPr id="26" name="Содержимое 25"/>
          <p:cNvSpPr>
            <a:spLocks noGrp="1"/>
          </p:cNvSpPr>
          <p:nvPr>
            <p:ph sz="half" idx="2"/>
          </p:nvPr>
        </p:nvSpPr>
        <p:spPr>
          <a:xfrm>
            <a:off x="1996069" y="4226312"/>
            <a:ext cx="3523785" cy="17284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/>
              <a:t>	</a:t>
            </a:r>
            <a:r>
              <a:rPr lang="ru-RU" sz="3200" b="1" dirty="0" smtClean="0"/>
              <a:t>Аргументация с опорой на сенсорные поля</a:t>
            </a:r>
          </a:p>
          <a:p>
            <a:endParaRPr lang="ru-RU" dirty="0"/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ПРИМЕНЕНИЕ ДОВОДОВ</a:t>
            </a:r>
          </a:p>
          <a:p>
            <a:endParaRPr lang="ru-RU" dirty="0"/>
          </a:p>
        </p:txBody>
      </p:sp>
      <p:graphicFrame>
        <p:nvGraphicFramePr>
          <p:cNvPr id="30" name="Содержимое 29"/>
          <p:cNvGraphicFramePr>
            <a:graphicFrameLocks noGrp="1"/>
          </p:cNvGraphicFramePr>
          <p:nvPr>
            <p:ph sz="quarter" idx="4"/>
          </p:nvPr>
        </p:nvGraphicFramePr>
        <p:xfrm>
          <a:off x="6594764" y="4142509"/>
          <a:ext cx="4364181" cy="1551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929"/>
                <a:gridCol w="2235252"/>
              </a:tblGrid>
              <a:tr h="77585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НАЦИОНАЛЬНЫЕ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     СОСТАВ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75854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     ТРАДИЦИИ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     АУДИТОРИИ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72414" y="2060812"/>
            <a:ext cx="358694" cy="246877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591425" y="4476750"/>
            <a:ext cx="2838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232073" y="3006436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7065818" y="290945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9725890" y="2840182"/>
            <a:ext cx="637309" cy="955963"/>
          </a:xfrm>
          <a:prstGeom prst="downArrow">
            <a:avLst>
              <a:gd name="adj1" fmla="val 3639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07233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461429" y="5693924"/>
            <a:ext cx="2996396" cy="43754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500" b="1" spc="-38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629400" y="1151625"/>
            <a:ext cx="4162425" cy="1479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spc="-38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216348" y="587830"/>
            <a:ext cx="4479058" cy="1489164"/>
          </a:xfrm>
          <a:ln>
            <a:noFill/>
          </a:ln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Аргументация с опорой на эмоциональную память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ln/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3784" y="2135867"/>
            <a:ext cx="358694" cy="246877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591425" y="4476750"/>
            <a:ext cx="2838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20240" y="3461657"/>
            <a:ext cx="39972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i="1" dirty="0" smtClean="0"/>
              <a:t>                                             </a:t>
            </a:r>
            <a:r>
              <a:rPr lang="ru-RU" sz="3600" b="1" i="1" dirty="0" smtClean="0"/>
              <a:t>отвержение                        сопереживание</a:t>
            </a:r>
            <a:endParaRPr lang="ru-RU" sz="3600" b="1" dirty="0"/>
          </a:p>
        </p:txBody>
      </p:sp>
      <p:sp>
        <p:nvSpPr>
          <p:cNvPr id="16" name="Выгнутая вверх стрелка 15"/>
          <p:cNvSpPr/>
          <p:nvPr/>
        </p:nvSpPr>
        <p:spPr>
          <a:xfrm>
            <a:off x="3984171" y="1959427"/>
            <a:ext cx="1515291" cy="1136469"/>
          </a:xfrm>
          <a:prstGeom prst="curvedDownArrow">
            <a:avLst>
              <a:gd name="adj1" fmla="val 25000"/>
              <a:gd name="adj2" fmla="val 5512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верх стрелка 20"/>
          <p:cNvSpPr/>
          <p:nvPr/>
        </p:nvSpPr>
        <p:spPr>
          <a:xfrm flipH="1">
            <a:off x="1972490" y="1972492"/>
            <a:ext cx="1515287" cy="111034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4578" name="Picture 2" descr="http://xn--108-iddybtxbgw3cxi.xn--p1ai/wp-content/uploads/2016/05/plachi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9989" y="613954"/>
            <a:ext cx="4611187" cy="530352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8931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407233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2198</TotalTime>
  <Words>384</Words>
  <Application>Microsoft Office PowerPoint</Application>
  <PresentationFormat>Произвольный</PresentationFormat>
  <Paragraphs>74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СТРАТЕГИЯ  СЛУЩАЮЩЕГО   И     ГОВОРЯЩЕГО</vt:lpstr>
      <vt:lpstr>     СТРАТЕГИЯ    СЛУЩАЮЩЕГО</vt:lpstr>
      <vt:lpstr>СТРАТЕГИЯ СЛУЩАЮЩЕГО</vt:lpstr>
      <vt:lpstr>ДОСТОВЕРНОСТЬ ИНФОРМАЦИИ</vt:lpstr>
      <vt:lpstr>ЛОЧЕСКАЯ НЕПРОТИРЕЧИВОСТЬ</vt:lpstr>
      <vt:lpstr>СОСТОЯТЕЛЬНОСТЬ ДОВОДОВ К ЭТОСУ</vt:lpstr>
      <vt:lpstr>СОСТОЯТЕЛЬНОСТЬ ДОВОДОВ К ПАФОСУ</vt:lpstr>
      <vt:lpstr>             СТРАТЕГИЯ       ГОВОРЯЩЕГО</vt:lpstr>
      <vt:lpstr> Аргументация с опорой на эмоциональную память </vt:lpstr>
      <vt:lpstr> Аргументация с опорой на сенсорные поля 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РАБОТЫ МБОУ СОШ №19 ПО СОХРАНЕНИЮ И УКРЕПЛЕНИЮ ЗДОРОВЬЯ ОБУЧАЮЩИХСЯ</dc:title>
  <dc:creator>Аня</dc:creator>
  <cp:lastModifiedBy>Microsoft Office</cp:lastModifiedBy>
  <cp:revision>227</cp:revision>
  <dcterms:created xsi:type="dcterms:W3CDTF">2017-11-28T21:24:25Z</dcterms:created>
  <dcterms:modified xsi:type="dcterms:W3CDTF">2021-01-03T11:44:02Z</dcterms:modified>
</cp:coreProperties>
</file>