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301" r:id="rId7"/>
    <p:sldId id="296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300" r:id="rId17"/>
    <p:sldId id="271" r:id="rId18"/>
    <p:sldId id="273" r:id="rId19"/>
    <p:sldId id="297" r:id="rId20"/>
    <p:sldId id="276" r:id="rId21"/>
    <p:sldId id="278" r:id="rId22"/>
    <p:sldId id="280" r:id="rId23"/>
    <p:sldId id="281" r:id="rId24"/>
    <p:sldId id="299" r:id="rId25"/>
    <p:sldId id="284" r:id="rId26"/>
    <p:sldId id="289" r:id="rId27"/>
    <p:sldId id="286" r:id="rId28"/>
    <p:sldId id="287" r:id="rId29"/>
    <p:sldId id="298" r:id="rId30"/>
    <p:sldId id="294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00"/>
    <a:srgbClr val="FFFF99"/>
    <a:srgbClr val="FF3300"/>
    <a:srgbClr val="FFFF66"/>
    <a:srgbClr val="FFCC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9261" autoAdjust="0"/>
  </p:normalViewPr>
  <p:slideViewPr>
    <p:cSldViewPr>
      <p:cViewPr>
        <p:scale>
          <a:sx n="76" d="100"/>
          <a:sy n="76" d="100"/>
        </p:scale>
        <p:origin x="-1642" y="-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4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DF3176BE-65A8-4EA8-9490-E06D1C568776}" type="datetimeFigureOut">
              <a:rPr lang="ru-RU"/>
              <a:pPr>
                <a:defRPr/>
              </a:pPr>
              <a:t>28.10.2020</a:t>
            </a:fld>
            <a:endParaRPr lang="ru-RU"/>
          </a:p>
        </p:txBody>
      </p:sp>
      <p:sp>
        <p:nvSpPr>
          <p:cNvPr id="430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F1078246-A5EC-4BA5-B787-1856AEF48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BB85CB-E81A-401E-AF5F-B4CD0B480E6A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79C3293-D090-4A10-AE12-3A04480EF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252E-D9C7-4012-AB8F-CEE3231F9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64499E0-C3CD-48E5-A15F-AD7F4BF77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ADDE2-1C97-4098-BF74-979BABF03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0CA0-36A4-4005-AB9E-5B51E0DB5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2057400"/>
            <a:ext cx="3886200" cy="40687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B4F58-6DA5-419D-A668-457A321BB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AF0E-7903-4127-9987-A05A2C3BD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B59D19-DBFD-44DC-8174-EF1639FD0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E5CB-5F7A-480E-8EF8-B2EEB3249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0B94D-551D-4767-9626-36C2D7F51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ECBB8-F949-4D6A-B296-829C5E6C5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EFBE4-ED57-493C-BB54-C6A0FBC65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684C8-87F7-439C-951E-6B87180F9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97B987-C339-4EE1-94A6-B365D04A9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7C6F9A7-B266-4E90-92F6-85A1ED479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02" r:id="rId2"/>
    <p:sldLayoutId id="2147483710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11" r:id="rId9"/>
    <p:sldLayoutId id="2147483708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FFFFFF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http://festival.1september.ru/files/articles/41/4168/416847/pril2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://www.naselo.ru/upload/iblock/1f5/P1030435_402144309_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http://skaz.ru/nashe/otrep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2915816" y="2132856"/>
            <a:ext cx="3071813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CCFF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Народного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6228184" y="2204864"/>
            <a:ext cx="250031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единства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827584" y="2132856"/>
            <a:ext cx="171450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День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2987824" y="1340768"/>
            <a:ext cx="3286125" cy="642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8575">
                  <a:solidFill>
                    <a:srgbClr val="00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 ноября - </a:t>
            </a:r>
          </a:p>
        </p:txBody>
      </p:sp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13" y="2564904"/>
            <a:ext cx="8828087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 descr="https://ds04.infourok.ru/uploads/ex/0cb5/000256a4-2ee86629/img4.jpg"/>
          <p:cNvPicPr>
            <a:picLocks noChangeAspect="1" noChangeArrowheads="1"/>
          </p:cNvPicPr>
          <p:nvPr/>
        </p:nvPicPr>
        <p:blipFill>
          <a:blip r:embed="rId3" cstate="print"/>
          <a:srcRect r="2088" b="27266"/>
          <a:stretch>
            <a:fillRect/>
          </a:stretch>
        </p:blipFill>
        <p:spPr bwMode="auto">
          <a:xfrm>
            <a:off x="2483768" y="3356992"/>
            <a:ext cx="4392488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8" descr="http://picase.net/i/17/uPfDFLOEkv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88640"/>
            <a:ext cx="47561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utoUpdateAnimBg="0"/>
      <p:bldP spid="3080" grpId="0" autoUpdateAnimBg="0"/>
      <p:bldP spid="3081" grpId="0" autoUpdateAnimBg="0"/>
      <p:bldP spid="308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208912" cy="129614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Четвертый царь смутного времени –</a:t>
            </a:r>
            <a:br>
              <a:rPr lang="ru-RU" sz="32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Василий Шуйский </a:t>
            </a:r>
            <a:br>
              <a:rPr lang="ru-RU" sz="32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(1606–1610) </a:t>
            </a:r>
          </a:p>
        </p:txBody>
      </p:sp>
      <p:pic>
        <p:nvPicPr>
          <p:cNvPr id="6" name="Рисунок 5" descr="Картинка 1 из 18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14563"/>
            <a:ext cx="317500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4139952" y="1988840"/>
            <a:ext cx="4608512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00500" y="2214563"/>
            <a:ext cx="4824413" cy="2143125"/>
          </a:xfrm>
        </p:spPr>
        <p:txBody>
          <a:bodyPr>
            <a:normAutofit/>
          </a:bodyPr>
          <a:lstStyle/>
          <a:p>
            <a:pPr marL="266700" indent="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1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В мае 1606 г. Возник заговор против Лжедмитрия, при попытке скрыться от заговорщиков он был убит. На Земском соборе царем избран  боярский царь Василий Шуйский. </a:t>
            </a:r>
            <a:endParaRPr lang="ru-RU" sz="2100" b="1" dirty="0" smtClean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Скругленный прямоугольник 4"/>
          <p:cNvGrpSpPr>
            <a:grpSpLocks/>
          </p:cNvGrpSpPr>
          <p:nvPr/>
        </p:nvGrpSpPr>
        <p:grpSpPr bwMode="auto">
          <a:xfrm>
            <a:off x="3571875" y="2090738"/>
            <a:ext cx="5359400" cy="4786312"/>
            <a:chOff x="2250" y="1317"/>
            <a:chExt cx="3376" cy="3015"/>
          </a:xfrm>
        </p:grpSpPr>
        <p:pic>
          <p:nvPicPr>
            <p:cNvPr id="21510" name="Скругленный прямоугольник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50" y="1317"/>
              <a:ext cx="3376" cy="3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1" name="Text Box 3"/>
            <p:cNvSpPr txBox="1">
              <a:spLocks noChangeArrowheads="1"/>
            </p:cNvSpPr>
            <p:nvPr/>
          </p:nvSpPr>
          <p:spPr bwMode="auto">
            <a:xfrm>
              <a:off x="2560" y="1615"/>
              <a:ext cx="2755" cy="2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808080"/>
                </a:solidFill>
                <a:latin typeface="Garamond" pitchFamily="18" charset="0"/>
              </a:endParaRPr>
            </a:p>
          </p:txBody>
        </p:sp>
      </p:grpSp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1071563" y="1124743"/>
            <a:ext cx="7143750" cy="1018381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ru-RU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ru-RU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ru-RU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ru-RU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ru-RU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ru-RU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ru-RU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Пятый правитель смутного времени –</a:t>
            </a:r>
            <a:br>
              <a:rPr lang="ru-RU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Лжедмитрий </a:t>
            </a:r>
            <a:r>
              <a:rPr lang="en-US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II</a:t>
            </a:r>
            <a:r>
              <a:rPr lang="ru-RU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(«Тушинский вор»)</a:t>
            </a:r>
            <a:br>
              <a:rPr lang="ru-RU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(царем провозглашен не был, но контролировал большие территории) </a:t>
            </a:r>
            <a:br>
              <a:rPr lang="ru-RU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27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(1610—1612)</a:t>
            </a:r>
            <a:r>
              <a:rPr lang="ru-RU" sz="2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endParaRPr lang="ru-RU" sz="20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>
          <a:xfrm>
            <a:off x="3929063" y="2643188"/>
            <a:ext cx="4714875" cy="4214812"/>
          </a:xfrm>
        </p:spPr>
        <p:txBody>
          <a:bodyPr>
            <a:normAutofit/>
          </a:bodyPr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Летом 1607 года поляки направили в Россию очередного самозванца – Лжедмитрия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II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, происхождение которого неизвестно. Тушинский лагерь стал центром альтернативного государства с отдельными правительством, церковной иерархией, органами административного государственного управления — приказами.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</a:b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4" name="Picture 5" descr="http://im6-tub-ru.yandex.net/i?id=425695730-42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500313"/>
            <a:ext cx="3141662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Скругленный прямоугольник 4"/>
          <p:cNvGrpSpPr>
            <a:grpSpLocks/>
          </p:cNvGrpSpPr>
          <p:nvPr/>
        </p:nvGrpSpPr>
        <p:grpSpPr bwMode="auto">
          <a:xfrm>
            <a:off x="354013" y="2017713"/>
            <a:ext cx="8577262" cy="4932362"/>
            <a:chOff x="223" y="1271"/>
            <a:chExt cx="5403" cy="3107"/>
          </a:xfrm>
        </p:grpSpPr>
        <p:pic>
          <p:nvPicPr>
            <p:cNvPr id="22533" name="Скругленный прямоугольник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3" y="1271"/>
              <a:ext cx="5403" cy="3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4" name="Text Box 3"/>
            <p:cNvSpPr txBox="1">
              <a:spLocks noChangeArrowheads="1"/>
            </p:cNvSpPr>
            <p:nvPr/>
          </p:nvSpPr>
          <p:spPr bwMode="auto">
            <a:xfrm>
              <a:off x="539" y="1574"/>
              <a:ext cx="4772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808080"/>
                </a:solidFill>
                <a:latin typeface="Garamond" pitchFamily="18" charset="0"/>
              </a:endParaRPr>
            </a:p>
          </p:txBody>
        </p:sp>
      </p:grp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74080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Правление семи бояр - изменщиков («Семибоярщина»)</a:t>
            </a:r>
            <a:br>
              <a:rPr lang="ru-RU" sz="30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3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(1610—1612)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2428875"/>
            <a:ext cx="7924800" cy="432117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После свержения Шуйского власть переходит к семи московским боярам (семибоярщина). В 1610 - Василий Шуйский насильно пострижен  в монахи. Бояре пригласили на царство польского королевича  Владислава и в сентябре тайно впустили польские отряды в Москву.</a:t>
            </a:r>
            <a:endParaRPr lang="ru-RU" b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На борьбу с захватчиками поднимается русский народ.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Скругленный прямоугольник 3"/>
          <p:cNvGrpSpPr>
            <a:grpSpLocks/>
          </p:cNvGrpSpPr>
          <p:nvPr/>
        </p:nvGrpSpPr>
        <p:grpSpPr bwMode="auto">
          <a:xfrm>
            <a:off x="354013" y="2017713"/>
            <a:ext cx="8577262" cy="4784725"/>
            <a:chOff x="223" y="1271"/>
            <a:chExt cx="5403" cy="3014"/>
          </a:xfrm>
        </p:grpSpPr>
        <p:pic>
          <p:nvPicPr>
            <p:cNvPr id="23557" name="Скругленный прямоугольник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3" y="1271"/>
              <a:ext cx="5403" cy="3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8" name="Text Box 3"/>
            <p:cNvSpPr txBox="1">
              <a:spLocks noChangeArrowheads="1"/>
            </p:cNvSpPr>
            <p:nvPr/>
          </p:nvSpPr>
          <p:spPr bwMode="auto">
            <a:xfrm>
              <a:off x="535" y="1570"/>
              <a:ext cx="4780" cy="2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808080"/>
                </a:solidFill>
                <a:latin typeface="Garamond" pitchFamily="18" charset="0"/>
              </a:endParaRPr>
            </a:p>
          </p:txBody>
        </p:sp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44824"/>
            <a:ext cx="8518525" cy="14431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kumimoji="1" lang="ru-RU" sz="31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kumimoji="1" lang="ru-RU" sz="29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Независимость и территориальная целостность  страны оказались под угрозой. </a:t>
            </a:r>
            <a:br>
              <a:rPr kumimoji="1" lang="ru-RU" sz="2900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ru-RU" sz="29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Первое ополчение – 1611 г.</a:t>
            </a:r>
            <a:r>
              <a:rPr kumimoji="1" lang="ru-RU" sz="29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kumimoji="1" lang="ru-RU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kumimoji="1" lang="ru-RU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endParaRPr kumimoji="1" lang="ru-RU" sz="28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349500"/>
            <a:ext cx="7924800" cy="40687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kumimoji="1"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На севере шведы  начали интервенцию, в Москве - поляки.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Первое ополчение против интервентов возглавил Ляпунов, но был убит. Ополчение распалось. К этому времени шведы захватили Новгород, а поляки – Смоленск. Польский король объявил, что Россия войдет в Речь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Посполитую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, а он сам станет русским царем.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71936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Второе ополчение – 1612 г.</a:t>
            </a:r>
          </a:p>
        </p:txBody>
      </p:sp>
      <p:pic>
        <p:nvPicPr>
          <p:cNvPr id="19459" name="Picture 7" descr="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214438"/>
            <a:ext cx="7058025" cy="499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835150" y="6276975"/>
            <a:ext cx="5832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ru-RU" sz="1600"/>
              <a:t>К.Маковский. Минин на площади Нижнего Новгорода, призывающий народ к пожертвованиям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Военным руководителем ополчения стал князь Д. М. Пожарский.</a:t>
            </a:r>
          </a:p>
        </p:txBody>
      </p:sp>
      <p:pic>
        <p:nvPicPr>
          <p:cNvPr id="20483" name="Picture 4" descr="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628775"/>
            <a:ext cx="6408738" cy="4752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850" y="1052513"/>
            <a:ext cx="86772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ru-RU" sz="3000" kern="0" dirty="0">
              <a:solidFill>
                <a:srgbClr val="FFFF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000" kern="0" dirty="0">
                <a:solidFill>
                  <a:srgbClr val="FFFF00"/>
                </a:solidFill>
                <a:cs typeface="Arial" charset="0"/>
              </a:rPr>
              <a:t>Кто </a:t>
            </a:r>
            <a:r>
              <a:rPr lang="ru-RU" sz="3000" kern="0" dirty="0">
                <a:solidFill>
                  <a:srgbClr val="FFFF00"/>
                </a:solidFill>
                <a:cs typeface="Arial" charset="0"/>
              </a:rPr>
              <a:t>на Руси за правду ополчится?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000" kern="0" dirty="0">
                <a:solidFill>
                  <a:srgbClr val="FFFF00"/>
                </a:solidFill>
                <a:cs typeface="Arial" charset="0"/>
              </a:rPr>
              <a:t>Кто чист пред богом? Только чистый может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000" kern="0" dirty="0">
                <a:solidFill>
                  <a:srgbClr val="FFFF00"/>
                </a:solidFill>
                <a:cs typeface="Arial" charset="0"/>
              </a:rPr>
              <a:t>Святое дело честно совершить.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000" kern="0" dirty="0">
                <a:solidFill>
                  <a:srgbClr val="FFFF00"/>
                </a:solidFill>
                <a:cs typeface="Arial" charset="0"/>
              </a:rPr>
              <a:t>Народ страдает, кровь отмщенья просит,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000" kern="0" dirty="0">
                <a:solidFill>
                  <a:srgbClr val="FFFF00"/>
                </a:solidFill>
                <a:cs typeface="Arial" charset="0"/>
              </a:rPr>
              <a:t>На небо вопиет. А кто подымет,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000" kern="0" dirty="0">
                <a:solidFill>
                  <a:srgbClr val="FFFF00"/>
                </a:solidFill>
                <a:cs typeface="Arial" charset="0"/>
              </a:rPr>
              <a:t>Кто поведет народ? Он без вождя,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000" kern="0" dirty="0">
                <a:solidFill>
                  <a:srgbClr val="FFFF00"/>
                </a:solidFill>
                <a:cs typeface="Arial" charset="0"/>
              </a:rPr>
              <a:t>Как стадо робкое, рассеян розно.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009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052513"/>
            <a:ext cx="3671887" cy="4860925"/>
          </a:xfrm>
          <a:noFill/>
        </p:spPr>
      </p:pic>
      <p:sp>
        <p:nvSpPr>
          <p:cNvPr id="21507" name="Rectangle 13"/>
          <p:cNvSpPr>
            <a:spLocks noChangeArrowheads="1"/>
          </p:cNvSpPr>
          <p:nvPr/>
        </p:nvSpPr>
        <p:spPr bwMode="auto">
          <a:xfrm>
            <a:off x="395288" y="6021388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</a:rPr>
              <a:t>Минин Кузьма Захарьевич, </a:t>
            </a:r>
          </a:p>
          <a:p>
            <a:pPr algn="ctr"/>
            <a:r>
              <a:rPr lang="ru-RU">
                <a:solidFill>
                  <a:srgbClr val="FFFF00"/>
                </a:solidFill>
              </a:rPr>
              <a:t>по прозванью Сухорук </a:t>
            </a:r>
          </a:p>
        </p:txBody>
      </p:sp>
      <p:pic>
        <p:nvPicPr>
          <p:cNvPr id="55311" name="Picture 15" descr="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052513"/>
            <a:ext cx="374491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16"/>
          <p:cNvSpPr>
            <a:spLocks noChangeArrowheads="1"/>
          </p:cNvSpPr>
          <p:nvPr/>
        </p:nvSpPr>
        <p:spPr bwMode="auto">
          <a:xfrm>
            <a:off x="4356100" y="5953125"/>
            <a:ext cx="3671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</a:rPr>
              <a:t>Пожарский Дмитрий </a:t>
            </a:r>
          </a:p>
          <a:p>
            <a:pPr algn="ctr"/>
            <a:r>
              <a:rPr lang="ru-RU">
                <a:solidFill>
                  <a:srgbClr val="FFFF00"/>
                </a:solidFill>
              </a:rPr>
              <a:t>Михайлович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5143500"/>
            <a:ext cx="7572375" cy="1160463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2400" b="1" smtClean="0">
                <a:solidFill>
                  <a:srgbClr val="FFFF99"/>
                </a:solidFill>
                <a:latin typeface="Arial" charset="0"/>
                <a:cs typeface="Arial" charset="0"/>
              </a:rPr>
              <a:t>Ополчение выступило из Нижнего Новгорода в конце февраля 1612 года. По дороге в него вливались новые отряды. </a:t>
            </a:r>
            <a:endParaRPr lang="ru-RU" sz="2400" smtClean="0">
              <a:solidFill>
                <a:srgbClr val="FFFF99"/>
              </a:solidFill>
              <a:latin typeface="Arial" charset="0"/>
              <a:cs typeface="Arial" charset="0"/>
            </a:endParaRPr>
          </a:p>
        </p:txBody>
      </p:sp>
      <p:pic>
        <p:nvPicPr>
          <p:cNvPr id="23555" name="Рисунок 2" descr="Картинка 34 из 18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71755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Триумфальное вступление ополчения Минина и Пожарского в </a:t>
            </a:r>
            <a:br>
              <a:rPr lang="ru-RU" sz="3200" dirty="0" smtClean="0">
                <a:solidFill>
                  <a:srgbClr val="FFFF99"/>
                </a:solidFill>
                <a:latin typeface="Arial" charset="0"/>
                <a:cs typeface="Arial" charset="0"/>
              </a:rPr>
            </a:br>
            <a:r>
              <a:rPr lang="ru-RU" sz="3200" dirty="0" smtClean="0">
                <a:solidFill>
                  <a:srgbClr val="FFFF99"/>
                </a:solidFill>
                <a:latin typeface="Arial" charset="0"/>
                <a:cs typeface="Arial" charset="0"/>
              </a:rPr>
              <a:t>Кремль.</a:t>
            </a:r>
          </a:p>
        </p:txBody>
      </p:sp>
      <p:pic>
        <p:nvPicPr>
          <p:cNvPr id="25603" name="Рисунок 3" descr="Картинка 1 из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773238"/>
            <a:ext cx="6815137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9552" y="620688"/>
            <a:ext cx="8215370" cy="58579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1196752"/>
            <a:ext cx="7924800" cy="511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600" b="0" kern="0" dirty="0">
                <a:cs typeface="Arial" charset="0"/>
              </a:rPr>
              <a:t>   </a:t>
            </a:r>
            <a:r>
              <a:rPr lang="ru-RU" sz="3600" kern="0" dirty="0">
                <a:solidFill>
                  <a:srgbClr val="FF0000"/>
                </a:solidFill>
                <a:cs typeface="Arial" charset="0"/>
              </a:rPr>
              <a:t>4 ноября </a:t>
            </a:r>
            <a:r>
              <a:rPr lang="ru-RU" sz="3600" kern="0" dirty="0">
                <a:solidFill>
                  <a:schemeClr val="bg1"/>
                </a:solidFill>
                <a:cs typeface="Arial" charset="0"/>
              </a:rPr>
              <a:t>—день  избавления Москвы и России от польской интервенции. В этот день  Россия прославляет доблестное русское ополчение, спасшее Отчизну и веру православную в тяжкую годину Смутного времени. </a:t>
            </a:r>
          </a:p>
        </p:txBody>
      </p:sp>
    </p:spTree>
    <p:custDataLst>
      <p:tags r:id="rId1"/>
    </p:custDataLst>
  </p:cSld>
  <p:clrMapOvr>
    <a:masterClrMapping/>
  </p:clrMapOvr>
  <p:transition spd="slow">
    <p:fade thruBlk="1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88641"/>
            <a:ext cx="8229600" cy="1224136"/>
          </a:xfrm>
        </p:spPr>
        <p:txBody>
          <a:bodyPr/>
          <a:lstStyle/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4 ноября –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День народного единства –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Государственный праздник РФ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785813" y="1773238"/>
            <a:ext cx="7989887" cy="946150"/>
          </a:xfrm>
        </p:spPr>
        <p:txBody>
          <a:bodyPr/>
          <a:lstStyle/>
          <a:p>
            <a:pPr marL="0" indent="0" algn="ctr">
              <a:lnSpc>
                <a:spcPct val="60000"/>
              </a:lnSpc>
              <a:buFontTx/>
              <a:buNone/>
            </a:pPr>
            <a:r>
              <a:rPr lang="ru-RU" sz="2800" b="1" smtClean="0">
                <a:solidFill>
                  <a:srgbClr val="FFFF00"/>
                </a:solidFill>
              </a:rPr>
              <a:t>26 октября (4 ноября) –  </a:t>
            </a:r>
          </a:p>
          <a:p>
            <a:pPr marL="0" indent="0" algn="ctr">
              <a:lnSpc>
                <a:spcPct val="60000"/>
              </a:lnSpc>
              <a:buFontTx/>
              <a:buNone/>
            </a:pPr>
            <a:r>
              <a:rPr lang="ru-RU" sz="2800" b="1" smtClean="0">
                <a:solidFill>
                  <a:srgbClr val="FFFF00"/>
                </a:solidFill>
              </a:rPr>
              <a:t>освобождение страны от польских интервентов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23850" y="6381750"/>
            <a:ext cx="80645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ru-RU" sz="1600"/>
              <a:t>Э.Лисснер. Изгнание польских интервентов из Московского Кремля в 1612 г.</a:t>
            </a:r>
          </a:p>
        </p:txBody>
      </p:sp>
      <p:pic>
        <p:nvPicPr>
          <p:cNvPr id="6" name="Рисунок 5" descr="http://img-fotki.yandex.ru/get/4514/klarissa-est.16/0_6d4c8_af2ce2e1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708275"/>
            <a:ext cx="6078537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5"/>
          <p:cNvGrpSpPr>
            <a:grpSpLocks/>
          </p:cNvGrpSpPr>
          <p:nvPr/>
        </p:nvGrpSpPr>
        <p:grpSpPr bwMode="auto">
          <a:xfrm>
            <a:off x="4425950" y="1731963"/>
            <a:ext cx="4505325" cy="5003800"/>
            <a:chOff x="2788" y="1091"/>
            <a:chExt cx="2838" cy="3152"/>
          </a:xfrm>
        </p:grpSpPr>
        <p:pic>
          <p:nvPicPr>
            <p:cNvPr id="31750" name="Скругленный прямоугольник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8" y="1091"/>
              <a:ext cx="2838" cy="3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1" name="Text Box 3"/>
            <p:cNvSpPr txBox="1">
              <a:spLocks noChangeArrowheads="1"/>
            </p:cNvSpPr>
            <p:nvPr/>
          </p:nvSpPr>
          <p:spPr bwMode="auto">
            <a:xfrm>
              <a:off x="3091" y="1381"/>
              <a:ext cx="2233" cy="2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808080"/>
                </a:solidFill>
                <a:latin typeface="Garamond" pitchFamily="18" charset="0"/>
              </a:endParaRPr>
            </a:p>
          </p:txBody>
        </p:sp>
      </p:grp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Икона Казанской Божьей Матери – покровительница России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286000"/>
            <a:ext cx="3886200" cy="4068763"/>
          </a:xfrm>
        </p:spPr>
        <p:txBody>
          <a:bodyPr>
            <a:normAutofit/>
          </a:bodyPr>
          <a:lstStyle/>
          <a:p>
            <a:pPr marL="274320" indent="19050" fontAlgn="auto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Икона Казанской Богоматери сопровождала ополчение в походе к столице, сотворив «многая чудеса».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5" name="Рисунок 4" descr="http://img1.liveinternet.ru/images/attach/c/4/79/690/79690803_Ikona_Kazanskoy_Bozhey_Mate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000250"/>
            <a:ext cx="38893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4"/>
          <p:cNvGrpSpPr>
            <a:grpSpLocks/>
          </p:cNvGrpSpPr>
          <p:nvPr/>
        </p:nvGrpSpPr>
        <p:grpSpPr bwMode="auto">
          <a:xfrm>
            <a:off x="3644900" y="1090613"/>
            <a:ext cx="5359400" cy="5711825"/>
            <a:chOff x="2296" y="687"/>
            <a:chExt cx="3376" cy="3598"/>
          </a:xfrm>
        </p:grpSpPr>
        <p:pic>
          <p:nvPicPr>
            <p:cNvPr id="32774" name="Скругленный прямоугольник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96" y="687"/>
              <a:ext cx="3376" cy="3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5" name="Text Box 3"/>
            <p:cNvSpPr txBox="1">
              <a:spLocks noChangeArrowheads="1"/>
            </p:cNvSpPr>
            <p:nvPr/>
          </p:nvSpPr>
          <p:spPr bwMode="auto">
            <a:xfrm>
              <a:off x="2622" y="1002"/>
              <a:ext cx="2721" cy="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808080"/>
                </a:solidFill>
                <a:latin typeface="Garamond" pitchFamily="18" charset="0"/>
              </a:endParaRPr>
            </a:p>
          </p:txBody>
        </p:sp>
      </p:grpSp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428625"/>
            <a:ext cx="8229600" cy="76812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Начало новой династии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00500" y="1571625"/>
            <a:ext cx="4786313" cy="4514850"/>
          </a:xfrm>
        </p:spPr>
        <p:txBody>
          <a:bodyPr>
            <a:normAutofit/>
          </a:bodyPr>
          <a:lstStyle/>
          <a:p>
            <a:pPr marL="0" indent="180975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В 1613 году на Земском соборе    был избран  новый царь.</a:t>
            </a:r>
          </a:p>
          <a:p>
            <a:pPr marL="0" indent="180975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Им стал Михаил Федорович Романов</a:t>
            </a:r>
          </a:p>
          <a:p>
            <a:pPr marL="0" indent="180975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Формально Романовы имели право на престол как родственники прежней династии: дед Михаила, Н. Р. Захарьин-Юрьев, был братом первой жены Ивана Грозного Анастасии Романовны. Фактически же их избрание всех устроило. 	</a:t>
            </a:r>
            <a:r>
              <a:rPr lang="ru-RU" sz="2200" b="1" dirty="0" smtClean="0">
                <a:latin typeface="Arial" charset="0"/>
                <a:cs typeface="Arial" charset="0"/>
              </a:rPr>
              <a:t>	</a:t>
            </a:r>
          </a:p>
        </p:txBody>
      </p:sp>
      <p:pic>
        <p:nvPicPr>
          <p:cNvPr id="28677" name="Picture 5" descr="Картинка 14 из 689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23850" y="1643063"/>
            <a:ext cx="31686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Земский собор 16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549275"/>
            <a:ext cx="7508875" cy="5345113"/>
          </a:xfrm>
          <a:noFill/>
        </p:spPr>
      </p:pic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1116013" y="5876925"/>
            <a:ext cx="707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/>
              <a:t>Призвание Михаила Романова на царство.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Скругленный прямоугольник 5"/>
          <p:cNvGrpSpPr>
            <a:grpSpLocks/>
          </p:cNvGrpSpPr>
          <p:nvPr/>
        </p:nvGrpSpPr>
        <p:grpSpPr bwMode="auto">
          <a:xfrm>
            <a:off x="139700" y="5016500"/>
            <a:ext cx="8791575" cy="1860550"/>
            <a:chOff x="88" y="3160"/>
            <a:chExt cx="5538" cy="1172"/>
          </a:xfrm>
        </p:grpSpPr>
        <p:pic>
          <p:nvPicPr>
            <p:cNvPr id="34822" name="Скругленный прямоугольник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" y="3160"/>
              <a:ext cx="5538" cy="1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3" name="Text Box 3"/>
            <p:cNvSpPr txBox="1">
              <a:spLocks noChangeArrowheads="1"/>
            </p:cNvSpPr>
            <p:nvPr/>
          </p:nvSpPr>
          <p:spPr bwMode="auto">
            <a:xfrm>
              <a:off x="310" y="3370"/>
              <a:ext cx="5095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808080"/>
                </a:solidFill>
                <a:latin typeface="Garamond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00"/>
                </a:solidFill>
                <a:latin typeface="Arial" charset="0"/>
                <a:cs typeface="Arial" charset="0"/>
              </a:rPr>
              <a:t>Казанский собор</a:t>
            </a:r>
            <a:r>
              <a:rPr lang="ru-RU" smtClean="0">
                <a:latin typeface="Arial" charset="0"/>
                <a:cs typeface="Arial" charset="0"/>
              </a:rPr>
              <a:t/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z="2800" smtClean="0">
                <a:latin typeface="Arial" charset="0"/>
                <a:cs typeface="Arial" charset="0"/>
              </a:rPr>
              <a:t>Москва, Красная площадь</a:t>
            </a:r>
          </a:p>
        </p:txBody>
      </p:sp>
      <p:pic>
        <p:nvPicPr>
          <p:cNvPr id="4" name="Содержимое 3" descr="Картинка 186 из 5510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500188"/>
            <a:ext cx="6245225" cy="3640137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625" y="5357813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Казанский собор был построен на средства князя Дмитрия Михайловича Пожарского в 1620-х годах и назван Казанским в честь чудотворной Казанской иконы Божией Матери, главной войсковой святыни ополчения Минина и Пожарского.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2060575"/>
            <a:ext cx="7745413" cy="3511550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ru-RU" sz="3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Так два праздника на Руси слились в один. А сегодня в России празднование этих событий восстановлено. 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lang="ru-RU" sz="30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День 4 ноября – День народного единства, День Славы русского оружия и День возрождения Российской государственности</a:t>
            </a:r>
            <a:r>
              <a:rPr lang="ru-RU" sz="3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9699" name="Рисунок 3" descr="Картинка 43 из 499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476250"/>
            <a:ext cx="59372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5" descr="Картинка 43 из 499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5429250"/>
            <a:ext cx="617855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3"/>
          <p:cNvGrpSpPr>
            <a:grpSpLocks/>
          </p:cNvGrpSpPr>
          <p:nvPr/>
        </p:nvGrpSpPr>
        <p:grpSpPr bwMode="auto">
          <a:xfrm>
            <a:off x="285750" y="333375"/>
            <a:ext cx="8607425" cy="6402388"/>
            <a:chOff x="180" y="280"/>
            <a:chExt cx="5446" cy="3963"/>
          </a:xfrm>
        </p:grpSpPr>
        <p:pic>
          <p:nvPicPr>
            <p:cNvPr id="36869" name="Скругленный прямоугольник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0" y="280"/>
              <a:ext cx="5446" cy="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0" name="Text Box 3"/>
            <p:cNvSpPr txBox="1">
              <a:spLocks noChangeArrowheads="1"/>
            </p:cNvSpPr>
            <p:nvPr/>
          </p:nvSpPr>
          <p:spPr bwMode="auto">
            <a:xfrm>
              <a:off x="536" y="626"/>
              <a:ext cx="4733" cy="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808080"/>
                </a:solidFill>
                <a:latin typeface="Garamond" pitchFamily="18" charset="0"/>
              </a:endParaRPr>
            </a:p>
          </p:txBody>
        </p:sp>
      </p:grpSp>
      <p:sp>
        <p:nvSpPr>
          <p:cNvPr id="327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500188"/>
            <a:ext cx="4502150" cy="5000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В 1818году на Красной площади был установлен памятник Минину и Пожарскому.  Автор – Мартос Иван Петрович (1750-1835), скульптор, профессор Санкт-Петербургской Академии художеств.</a:t>
            </a:r>
          </a:p>
        </p:txBody>
      </p:sp>
      <p:pic>
        <p:nvPicPr>
          <p:cNvPr id="32774" name="Рисунок 4" descr="Картинка 10 из 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285875"/>
            <a:ext cx="357346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Скругленный прямоугольник 3"/>
          <p:cNvGrpSpPr>
            <a:grpSpLocks/>
          </p:cNvGrpSpPr>
          <p:nvPr/>
        </p:nvGrpSpPr>
        <p:grpSpPr bwMode="auto">
          <a:xfrm>
            <a:off x="139700" y="444500"/>
            <a:ext cx="8864600" cy="6357938"/>
            <a:chOff x="88" y="280"/>
            <a:chExt cx="5584" cy="4005"/>
          </a:xfrm>
        </p:grpSpPr>
        <p:pic>
          <p:nvPicPr>
            <p:cNvPr id="37893" name="Скругленный прямоугольник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" y="280"/>
              <a:ext cx="5584" cy="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4" name="Text Box 3"/>
            <p:cNvSpPr txBox="1">
              <a:spLocks noChangeArrowheads="1"/>
            </p:cNvSpPr>
            <p:nvPr/>
          </p:nvSpPr>
          <p:spPr bwMode="auto">
            <a:xfrm>
              <a:off x="448" y="628"/>
              <a:ext cx="4864" cy="3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808080"/>
                </a:solidFill>
                <a:latin typeface="Garamond" pitchFamily="18" charset="0"/>
              </a:endParaRPr>
            </a:p>
          </p:txBody>
        </p:sp>
      </p:grpSp>
      <p:sp>
        <p:nvSpPr>
          <p:cNvPr id="829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071938" y="928688"/>
            <a:ext cx="4676775" cy="5500687"/>
          </a:xfrm>
        </p:spPr>
        <p:txBody>
          <a:bodyPr>
            <a:normAutofit/>
          </a:bodyPr>
          <a:lstStyle/>
          <a:p>
            <a:pPr marL="0" indent="1905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Первоначально памятник планировалось установить в 1812 году, к 200-летию героических событий, однако этому помешало новое нашествие, на этот раз армии Наполеона. Наконец, в 1818 году на деньги, собранные по народной подписке в Нижнем Новгороде, на родине Минина, памятник работы скульптора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И.Мартоса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был установлен перед главным входом в Верхние торговые ряды.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Памятник мещанину  Кузьме Минину и  князю Дмитрию Пожарскому создан по проекту художника  И. П.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Мартоса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и отлит из бронзы литейным мастером Академии Художеств В. П. Екимовым,  открыт 20 февраля 1818.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indent="19050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sz="2000" dirty="0" smtClean="0"/>
          </a:p>
        </p:txBody>
      </p:sp>
      <p:pic>
        <p:nvPicPr>
          <p:cNvPr id="33795" name="Picture 7" descr="Памятник Минину и Пожарском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75" y="1143000"/>
            <a:ext cx="3276600" cy="4967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build="p"/>
      <p:bldP spid="82949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3"/>
          <p:cNvGrpSpPr>
            <a:grpSpLocks/>
          </p:cNvGrpSpPr>
          <p:nvPr/>
        </p:nvGrpSpPr>
        <p:grpSpPr bwMode="auto">
          <a:xfrm>
            <a:off x="212725" y="371475"/>
            <a:ext cx="8718550" cy="6505575"/>
            <a:chOff x="134" y="234"/>
            <a:chExt cx="5492" cy="4098"/>
          </a:xfrm>
        </p:grpSpPr>
        <p:pic>
          <p:nvPicPr>
            <p:cNvPr id="38917" name="Скругленный прямоугольник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" y="234"/>
              <a:ext cx="5492" cy="4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8" name="Text Box 3"/>
            <p:cNvSpPr txBox="1">
              <a:spLocks noChangeArrowheads="1"/>
            </p:cNvSpPr>
            <p:nvPr/>
          </p:nvSpPr>
          <p:spPr bwMode="auto">
            <a:xfrm>
              <a:off x="497" y="587"/>
              <a:ext cx="4766" cy="3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808080"/>
                </a:solidFill>
                <a:latin typeface="Garamond" pitchFamily="18" charset="0"/>
              </a:endParaRPr>
            </a:p>
          </p:txBody>
        </p:sp>
      </p:grpSp>
      <p:sp>
        <p:nvSpPr>
          <p:cNvPr id="3481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14375" y="785813"/>
            <a:ext cx="4071938" cy="5761037"/>
          </a:xfrm>
        </p:spPr>
        <p:txBody>
          <a:bodyPr>
            <a:normAutofit/>
          </a:bodyPr>
          <a:lstStyle/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Скульптор изобразил момент, когда Кузьма Минин, указывая рукой на Москву, вручает князю Пожарскому старинный меч и призывает его встать во главе русского войска. Опираясь на щит, раненый воевода приподнимается со своего ложа, что символизирует пробуждение народного самосознания в трудный для Отечества час. Открытие памятника сопровождалось парадом гвардии и ликованием тысяч людей, собравшихся на Красной площади.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2000" dirty="0" smtClean="0"/>
          </a:p>
        </p:txBody>
      </p:sp>
      <p:pic>
        <p:nvPicPr>
          <p:cNvPr id="83975" name="Picture 7" descr="36b13a73042545cc4f8e43c4bb4559f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4875" y="1214438"/>
            <a:ext cx="3678238" cy="46640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868" y="714356"/>
            <a:ext cx="5072098" cy="5786478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50" y="928688"/>
            <a:ext cx="4929188" cy="5429250"/>
          </a:xfrm>
        </p:spPr>
        <p:txBody>
          <a:bodyPr>
            <a:normAutofit/>
          </a:bodyPr>
          <a:lstStyle/>
          <a:p>
            <a:pPr marL="0" indent="-27432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Символом верности Родине вечно служит подвиг костромского крестьянина Ивана Сусанина, пожертвовавшего собственной жизнью в борьбе против польских интервентов, заведшего врагов в глухой лес, в болото. По преданию, таким образом, он спас жившего тогда в Костроме выбранного на царство Михаила Фёдоровича Романова</a:t>
            </a:r>
          </a:p>
          <a:p>
            <a:pPr marL="0" indent="-274320" fontAlgn="auto">
              <a:spcBef>
                <a:spcPct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</p:txBody>
      </p:sp>
      <p:pic>
        <p:nvPicPr>
          <p:cNvPr id="67585" name="Picture 1" descr="Картинка 53 из 397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11188" y="260350"/>
            <a:ext cx="221932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57188" y="2143125"/>
            <a:ext cx="300037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ea typeface="Calibri" pitchFamily="34" charset="0"/>
                <a:cs typeface="Times New Roman" pitchFamily="18" charset="0"/>
              </a:rPr>
              <a:t>Памятный камень на месте подвига Ивана Сусанина.</a:t>
            </a:r>
          </a:p>
        </p:txBody>
      </p:sp>
      <p:pic>
        <p:nvPicPr>
          <p:cNvPr id="5" name="Picture 5" descr="Иван Сусан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852738"/>
            <a:ext cx="2633663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Прямоугольник 5"/>
          <p:cNvSpPr>
            <a:spLocks noChangeArrowheads="1"/>
          </p:cNvSpPr>
          <p:nvPr/>
        </p:nvSpPr>
        <p:spPr bwMode="auto">
          <a:xfrm>
            <a:off x="468313" y="5786438"/>
            <a:ext cx="3103562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FF00"/>
                </a:solidFill>
                <a:cs typeface="Arial" charset="0"/>
              </a:rPr>
              <a:t>ИВАН СУСАНИН </a:t>
            </a:r>
            <a:r>
              <a:rPr lang="ru-RU" sz="1600">
                <a:cs typeface="Arial" charset="0"/>
              </a:rPr>
              <a:t>– </a:t>
            </a:r>
            <a:br>
              <a:rPr lang="ru-RU" sz="1600">
                <a:cs typeface="Arial" charset="0"/>
              </a:rPr>
            </a:br>
            <a:r>
              <a:rPr lang="ru-RU" sz="1600">
                <a:cs typeface="Arial" charset="0"/>
              </a:rPr>
              <a:t>костромской крестьянин, </a:t>
            </a:r>
            <a:br>
              <a:rPr lang="ru-RU" sz="1600">
                <a:cs typeface="Arial" charset="0"/>
              </a:rPr>
            </a:br>
            <a:r>
              <a:rPr lang="ru-RU" sz="1600">
                <a:cs typeface="Arial" charset="0"/>
              </a:rPr>
              <a:t>спасший царя.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7588" grpId="0" animBg="1"/>
      <p:bldP spid="337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Скругленный прямоугольник 3"/>
          <p:cNvGrpSpPr>
            <a:grpSpLocks/>
          </p:cNvGrpSpPr>
          <p:nvPr/>
        </p:nvGrpSpPr>
        <p:grpSpPr bwMode="auto">
          <a:xfrm>
            <a:off x="179512" y="332656"/>
            <a:ext cx="8791575" cy="6267450"/>
            <a:chOff x="88" y="280"/>
            <a:chExt cx="5538" cy="3948"/>
          </a:xfrm>
        </p:grpSpPr>
        <p:pic>
          <p:nvPicPr>
            <p:cNvPr id="12293" name="Скругленный прямоугольник 3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" y="280"/>
              <a:ext cx="5538" cy="394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4" name="Text Box 3"/>
            <p:cNvSpPr txBox="1">
              <a:spLocks noChangeArrowheads="1"/>
            </p:cNvSpPr>
            <p:nvPr/>
          </p:nvSpPr>
          <p:spPr bwMode="auto">
            <a:xfrm>
              <a:off x="161" y="371"/>
              <a:ext cx="5398" cy="3719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ru-RU">
                <a:solidFill>
                  <a:srgbClr val="808080"/>
                </a:solidFill>
                <a:latin typeface="Garamond" pitchFamily="18" charset="0"/>
              </a:endParaRPr>
            </a:p>
          </p:txBody>
        </p:sp>
      </p:grp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2565400"/>
            <a:ext cx="8140700" cy="3241675"/>
          </a:xfrm>
        </p:spPr>
        <p:txBody>
          <a:bodyPr>
            <a:normAutofit fontScale="92500" lnSpcReduction="10000"/>
          </a:bodyPr>
          <a:lstStyle/>
          <a:p>
            <a:pPr marL="274320" indent="-274320" algn="ctr" fontAlgn="auto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latin typeface="Arial" charset="0"/>
                <a:cs typeface="Arial" charset="0"/>
              </a:rPr>
              <a:t>  </a:t>
            </a:r>
          </a:p>
          <a:p>
            <a:pPr marL="274320" indent="-274320" algn="ctr" fontAlgn="auto"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15 лет в истории России (с 1598 по 1613 г.), названных потом Смутным временем, вместили в себя так много событий, что в истории любого другого государства их с лихвой хватило бы на добрую сотню лет. Судите сами: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3563938" y="785813"/>
            <a:ext cx="4794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</a:rPr>
              <a:t>Ушли в историю года,</a:t>
            </a:r>
            <a:br>
              <a:rPr lang="ru-RU" sz="2400">
                <a:solidFill>
                  <a:srgbClr val="C00000"/>
                </a:solidFill>
              </a:rPr>
            </a:br>
            <a:r>
              <a:rPr lang="ru-RU" sz="2400">
                <a:solidFill>
                  <a:srgbClr val="C00000"/>
                </a:solidFill>
              </a:rPr>
              <a:t>Цари менялись и народы,</a:t>
            </a:r>
            <a:br>
              <a:rPr lang="ru-RU" sz="2400">
                <a:solidFill>
                  <a:srgbClr val="C00000"/>
                </a:solidFill>
              </a:rPr>
            </a:br>
            <a:r>
              <a:rPr lang="ru-RU" sz="2400">
                <a:solidFill>
                  <a:srgbClr val="C00000"/>
                </a:solidFill>
              </a:rPr>
              <a:t>Но время смутное, невзгоды</a:t>
            </a:r>
            <a:br>
              <a:rPr lang="ru-RU" sz="2400">
                <a:solidFill>
                  <a:srgbClr val="C00000"/>
                </a:solidFill>
              </a:rPr>
            </a:br>
            <a:r>
              <a:rPr lang="ru-RU" sz="2400">
                <a:solidFill>
                  <a:srgbClr val="C00000"/>
                </a:solidFill>
              </a:rPr>
              <a:t>Русь не забудет никогда</a:t>
            </a:r>
            <a:r>
              <a:rPr lang="ru-RU" sz="2000">
                <a:solidFill>
                  <a:srgbClr val="C00000"/>
                </a:solidFill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61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3"/>
          <p:cNvGrpSpPr>
            <a:grpSpLocks/>
          </p:cNvGrpSpPr>
          <p:nvPr/>
        </p:nvGrpSpPr>
        <p:grpSpPr bwMode="auto">
          <a:xfrm>
            <a:off x="354013" y="444500"/>
            <a:ext cx="8577262" cy="6357938"/>
            <a:chOff x="223" y="280"/>
            <a:chExt cx="5403" cy="4005"/>
          </a:xfrm>
        </p:grpSpPr>
        <p:pic>
          <p:nvPicPr>
            <p:cNvPr id="40965" name="Скругленный прямоугольник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3" y="280"/>
              <a:ext cx="5403" cy="4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6" name="Text Box 3"/>
            <p:cNvSpPr txBox="1">
              <a:spLocks noChangeArrowheads="1"/>
            </p:cNvSpPr>
            <p:nvPr/>
          </p:nvSpPr>
          <p:spPr bwMode="auto">
            <a:xfrm>
              <a:off x="583" y="628"/>
              <a:ext cx="4684" cy="3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808080"/>
                </a:solidFill>
                <a:latin typeface="Garamond" pitchFamily="18" charset="0"/>
              </a:endParaRPr>
            </a:p>
          </p:txBody>
        </p:sp>
      </p:grp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476672"/>
            <a:ext cx="7244853" cy="1872208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Россия, ты – великая держава,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Твои просторы бесконечно велики.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На все века себя ты увенчала славой.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И нет другого у тебя пути.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2500313"/>
            <a:ext cx="7924800" cy="3643312"/>
          </a:xfrm>
        </p:spPr>
        <p:txBody>
          <a:bodyPr>
            <a:noAutofit/>
          </a:bodyPr>
          <a:lstStyle/>
          <a:p>
            <a:pPr marL="274320" indent="19050" fontAlgn="auto">
              <a:spcAft>
                <a:spcPts val="0"/>
              </a:spcAft>
              <a:buFontTx/>
              <a:buNone/>
              <a:defRPr/>
            </a:pP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В дате 4 ноября важна жертвенность русского многонационального и </a:t>
            </a:r>
            <a:r>
              <a:rPr lang="ru-RU" sz="1900" b="1" dirty="0" err="1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многоконфессионального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народа, различных слоёв  его. Объединение вне зависимости от  национальности, вероисповедания.</a:t>
            </a:r>
          </a:p>
          <a:p>
            <a:pPr marL="274320" indent="19050" fontAlgn="auto">
              <a:spcAft>
                <a:spcPts val="0"/>
              </a:spcAft>
              <a:buFontTx/>
              <a:buNone/>
              <a:defRPr/>
            </a:pP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Современная идея  Дня народного единства состоит в том, чтобы объединить людей ради развития своей страны. Россия сильна не только экономическими успехами и авторитетом в мире, но, прежде всего, благодаря народному единству и, конечно, благодаря огромному интеллектуальному и творческому потенциалу людей — талантливых, квалифицированных и искренне желающих принести пользу своему народу.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1484784"/>
            <a:ext cx="8712968" cy="489654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916832"/>
            <a:ext cx="4500562" cy="480060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ru-RU" sz="2000" b="1" dirty="0" smtClean="0"/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3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Междинастический</a:t>
            </a:r>
            <a:r>
              <a:rPr lang="ru-RU" sz="23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период, когда в борьбе за власть сменилось 6 правителей, вспыхнула Гражданская война народных масс за «доброго царя», возникла польско-шведская интервенция, против которой выступили народные ополчения, изгнавшие захватчиков.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332656"/>
            <a:ext cx="8064896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200" b="0" dirty="0" smtClean="0">
                <a:ln w="18415" cmpd="sng">
                  <a:solidFill>
                    <a:srgbClr val="0033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СМУТНОЕ ВРЕМЯ 1598-1613 г.</a:t>
            </a:r>
            <a:endParaRPr lang="ru-RU" sz="4200" b="0" dirty="0">
              <a:ln w="18415" cmpd="sng">
                <a:solidFill>
                  <a:srgbClr val="0033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21" name="Picture 9" descr="https://rubezh.org/wp-content/uploads/2016/11/smuta-osvobozhdenie-kremlya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04864"/>
            <a:ext cx="3758343" cy="353265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25603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82809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Первый царь смутного времени - Борис Годунов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1598-1605 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 descr="http://history-doc.ru/wp-content/uploads/2019/01/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920880" cy="4855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82809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Первый царь смутного времени - Борис Годунов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1598-1605 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0" name="Picture 14" descr="https://i.pinimg.com/originals/c6/19/cc/c619ccda2202fe7fdf3113712371cc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248472" cy="5075145"/>
          </a:xfrm>
          <a:prstGeom prst="rect">
            <a:avLst/>
          </a:prstGeom>
          <a:noFill/>
        </p:spPr>
      </p:pic>
      <p:pic>
        <p:nvPicPr>
          <p:cNvPr id="14354" name="Picture 18" descr="https://ridero.ru/books/romanovy_korona_rossiiskoi_imperii/image/5f1dc993b1a7d97d7f748dc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4048" y="1772816"/>
            <a:ext cx="3312368" cy="39604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20072" y="5877272"/>
            <a:ext cx="3096344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0" dirty="0" smtClean="0"/>
              <a:t>Фёдор Иванович (блаженный)</a:t>
            </a:r>
            <a:endParaRPr lang="ru-RU" b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661248"/>
            <a:ext cx="3096344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0" dirty="0" smtClean="0"/>
              <a:t>Борис Фёдорович Годунов</a:t>
            </a:r>
            <a:endParaRPr lang="ru-RU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Рисунок 5" descr="Картинка 27 из 12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221163"/>
            <a:ext cx="29289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642938" y="500063"/>
            <a:ext cx="7572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FF00"/>
                </a:solidFill>
              </a:rPr>
              <a:t>Угличская  драма</a:t>
            </a:r>
          </a:p>
        </p:txBody>
      </p:sp>
      <p:pic>
        <p:nvPicPr>
          <p:cNvPr id="9" name="Содержимое 4" descr="Картинка 2 из 1284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357313"/>
            <a:ext cx="2952750" cy="2792412"/>
          </a:xfrm>
        </p:spPr>
      </p:pic>
      <p:sp>
        <p:nvSpPr>
          <p:cNvPr id="10" name="Скругленный прямоугольник 9"/>
          <p:cNvSpPr/>
          <p:nvPr/>
        </p:nvSpPr>
        <p:spPr>
          <a:xfrm>
            <a:off x="3923928" y="1268760"/>
            <a:ext cx="5220072" cy="53285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4357687" y="1412776"/>
            <a:ext cx="4606801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dirty="0">
                <a:solidFill>
                  <a:srgbClr val="002060"/>
                </a:solidFill>
                <a:cs typeface="Arial" charset="0"/>
              </a:rPr>
              <a:t>В 1591 г. при неясных обстоятельствах в Угличе погиб, якобы напоровшись на нож в припадке эпилепсии, последний из прямых наследников престола царевич Дмитрий. Народная молва приписала Борису Годунову организацию этого убийства с целью захвата власти.</a:t>
            </a:r>
            <a:endParaRPr lang="ru-RU" sz="2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868" y="714356"/>
            <a:ext cx="5072098" cy="57864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07904" y="692696"/>
            <a:ext cx="5032375" cy="314325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000" dirty="0" smtClean="0"/>
              <a:t>   </a:t>
            </a:r>
          </a:p>
          <a:p>
            <a:pPr marL="0" indent="-36000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обстановке всеобщего недовольства Борисом Годуновым широкое распространение получили слухи, что жив царевич Дмитрий. В 1602 г. в Литве объявился человек, выдававший себя за него.  Розыск показал, что это сбежавший в Польшу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галицкий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дворянин, бывший монах Григорий Отрепьев. </a:t>
            </a:r>
          </a:p>
        </p:txBody>
      </p:sp>
      <p:pic>
        <p:nvPicPr>
          <p:cNvPr id="11267" name="Рисунок 4" descr="Картинка 1 из 10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42875"/>
            <a:ext cx="332105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6" descr="Файл:Newrew - False Dimitry I swearing Sigismund III introduction of catholicism in Rus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214688"/>
            <a:ext cx="30353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7"/>
          <p:cNvSpPr>
            <a:spLocks noChangeArrowheads="1"/>
          </p:cNvSpPr>
          <p:nvPr/>
        </p:nvSpPr>
        <p:spPr bwMode="auto">
          <a:xfrm>
            <a:off x="0" y="6143625"/>
            <a:ext cx="45720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 dirty="0"/>
              <a:t>Н. </a:t>
            </a:r>
            <a:r>
              <a:rPr lang="ru-RU" sz="1400" b="0" dirty="0" err="1"/>
              <a:t>Неврев</a:t>
            </a:r>
            <a:r>
              <a:rPr lang="ru-RU" sz="1400" b="0" dirty="0"/>
              <a:t> Присяга Лжедмитрия I  польскому королю Сигизмунду III на введение в России католицизма.</a:t>
            </a:r>
            <a:endParaRPr lang="ru-RU" sz="1400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857625" y="3857625"/>
            <a:ext cx="457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58775">
              <a:defRPr/>
            </a:pPr>
            <a:r>
              <a:rPr lang="ru-RU" sz="2000" dirty="0">
                <a:solidFill>
                  <a:srgbClr val="002060"/>
                </a:solidFill>
                <a:cs typeface="Arial" charset="0"/>
              </a:rPr>
              <a:t>Он тайно перешел в католическую веру, пообещал ввести в России католицизм, королю Сигизмунду </a:t>
            </a:r>
            <a:r>
              <a:rPr lang="en-US" sz="2000" dirty="0">
                <a:solidFill>
                  <a:srgbClr val="002060"/>
                </a:solidFill>
                <a:cs typeface="Arial" charset="0"/>
              </a:rPr>
              <a:t>III</a:t>
            </a:r>
            <a:r>
              <a:rPr lang="ru-RU" sz="2000" dirty="0">
                <a:solidFill>
                  <a:srgbClr val="002060"/>
                </a:solidFill>
                <a:cs typeface="Arial" charset="0"/>
              </a:rPr>
              <a:t> отдать Черниговские земли, а воеводе </a:t>
            </a:r>
            <a:r>
              <a:rPr lang="ru-RU" sz="2000" dirty="0" err="1">
                <a:solidFill>
                  <a:srgbClr val="002060"/>
                </a:solidFill>
                <a:cs typeface="Arial" charset="0"/>
              </a:rPr>
              <a:t>Мнишеку</a:t>
            </a:r>
            <a:r>
              <a:rPr lang="ru-RU" sz="2000" dirty="0">
                <a:solidFill>
                  <a:srgbClr val="002060"/>
                </a:solidFill>
                <a:cs typeface="Arial" charset="0"/>
              </a:rPr>
              <a:t> – Псков, Новгород, другие земли.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1269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3492500" y="571500"/>
            <a:ext cx="44640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>
                <a:solidFill>
                  <a:srgbClr val="FFFF66"/>
                </a:solidFill>
                <a:cs typeface="Arial" charset="0"/>
              </a:rPr>
              <a:t>Третий царь смутного</a:t>
            </a:r>
          </a:p>
          <a:p>
            <a:pPr algn="ctr"/>
            <a:r>
              <a:rPr lang="ru-RU" sz="2600">
                <a:solidFill>
                  <a:srgbClr val="FFFF66"/>
                </a:solidFill>
                <a:cs typeface="Arial" charset="0"/>
              </a:rPr>
              <a:t> времени – Лжедмитрий I </a:t>
            </a:r>
            <a:br>
              <a:rPr lang="ru-RU" sz="2600">
                <a:solidFill>
                  <a:srgbClr val="FFFF66"/>
                </a:solidFill>
                <a:cs typeface="Arial" charset="0"/>
              </a:rPr>
            </a:br>
            <a:r>
              <a:rPr lang="ru-RU" sz="2600">
                <a:solidFill>
                  <a:srgbClr val="FFFF66"/>
                </a:solidFill>
                <a:cs typeface="Arial" charset="0"/>
              </a:rPr>
              <a:t>(1605–1606) </a:t>
            </a:r>
            <a:endParaRPr lang="ru-RU" sz="2600">
              <a:solidFill>
                <a:srgbClr val="FFFF66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14375" y="5715000"/>
            <a:ext cx="77866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ctr"/>
            <a:endParaRPr lang="ru-RU" sz="2800">
              <a:solidFill>
                <a:srgbClr val="FFFF00"/>
              </a:solidFill>
            </a:endParaRPr>
          </a:p>
          <a:p>
            <a:pPr indent="173038" algn="ctr"/>
            <a:r>
              <a:rPr lang="ru-RU" sz="2800">
                <a:solidFill>
                  <a:srgbClr val="FFFF00"/>
                </a:solidFill>
              </a:rPr>
              <a:t>Лжедмитрий был провозглашен царем.</a:t>
            </a:r>
          </a:p>
        </p:txBody>
      </p:sp>
      <p:pic>
        <p:nvPicPr>
          <p:cNvPr id="8" name="Picture 9" descr="http://skaz.ru/nashe/otre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428625" y="188913"/>
            <a:ext cx="2630488" cy="2016125"/>
          </a:xfr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51520" y="2348880"/>
            <a:ext cx="8460432" cy="35283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73038" algn="just"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1604 г. Лжедмитрий с помощью польских магнатов, навербовав две тысячи наемников и используя недовольство казаков, предпринял поход на Москву. Со стороны Речи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была скрытая интервенция против России. 20 июня 1605 г.  </a:t>
            </a:r>
          </a:p>
          <a:p>
            <a:pPr indent="173038" algn="just">
              <a:defRPr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апреля 1605 года скоропостижно умер Борис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Годунов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(по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слухам, был отравлен). Царем был провозглашен его 16-летний сын Федор.  Он стал вторым царем Смутного времени. По требованию самозванца Федор  был убит дворянами . 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1423</TotalTime>
  <Words>1043</Words>
  <Application>Microsoft Office PowerPoint</Application>
  <PresentationFormat>Экран (4:3)</PresentationFormat>
  <Paragraphs>78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Trebuchet MS</vt:lpstr>
      <vt:lpstr>Wingdings 2</vt:lpstr>
      <vt:lpstr>Wingdings</vt:lpstr>
      <vt:lpstr>Calibri</vt:lpstr>
      <vt:lpstr>Garamond</vt:lpstr>
      <vt:lpstr>Times New Roman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Четвертый царь смутного времени – Василий Шуйский  (1606–1610) </vt:lpstr>
      <vt:lpstr>       Пятый правитель смутного времени – Лжедмитрий II («Тушинский вор») (царем провозглашен не был, но контролировал большие территории)  (1610—1612) </vt:lpstr>
      <vt:lpstr>Правление семи бояр - изменщиков («Семибоярщина»)  (1610—1612)</vt:lpstr>
      <vt:lpstr>                Независимость и территориальная целостность  страны оказались под угрозой.  Первое ополчение – 1611 г.  </vt:lpstr>
      <vt:lpstr>Второе ополчение – 1612 г.</vt:lpstr>
      <vt:lpstr>Военным руководителем ополчения стал князь Д. М. Пожарский.</vt:lpstr>
      <vt:lpstr>Слайд 16</vt:lpstr>
      <vt:lpstr>Слайд 17</vt:lpstr>
      <vt:lpstr>Слайд 18</vt:lpstr>
      <vt:lpstr>Триумфальное вступление ополчения Минина и Пожарского в  Кремль.</vt:lpstr>
      <vt:lpstr>4 ноября –  День народного единства –  Государственный праздник РФ</vt:lpstr>
      <vt:lpstr>Икона Казанской Божьей Матери – покровительница России</vt:lpstr>
      <vt:lpstr>Начало новой династии</vt:lpstr>
      <vt:lpstr>Слайд 23</vt:lpstr>
      <vt:lpstr>Казанский собор Москва, Красная площадь</vt:lpstr>
      <vt:lpstr>Слайд 25</vt:lpstr>
      <vt:lpstr>Слайд 26</vt:lpstr>
      <vt:lpstr>Слайд 27</vt:lpstr>
      <vt:lpstr>Слайд 28</vt:lpstr>
      <vt:lpstr>Слайд 29</vt:lpstr>
      <vt:lpstr>Россия, ты – великая держава, Твои просторы бесконечно велики. На все века себя ты увенчала славой. И нет другого у тебя пути.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Hp</cp:lastModifiedBy>
  <cp:revision>119</cp:revision>
  <dcterms:created xsi:type="dcterms:W3CDTF">2009-05-03T18:49:57Z</dcterms:created>
  <dcterms:modified xsi:type="dcterms:W3CDTF">2020-10-28T14:04:10Z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TC100690501049</vt:lpwstr>
  </property>
</Properties>
</file>