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72" r:id="rId6"/>
    <p:sldId id="286" r:id="rId7"/>
    <p:sldId id="274" r:id="rId8"/>
    <p:sldId id="271" r:id="rId9"/>
    <p:sldId id="265" r:id="rId10"/>
    <p:sldId id="264" r:id="rId11"/>
    <p:sldId id="276" r:id="rId12"/>
    <p:sldId id="282" r:id="rId13"/>
    <p:sldId id="275" r:id="rId14"/>
    <p:sldId id="287" r:id="rId15"/>
    <p:sldId id="270" r:id="rId16"/>
    <p:sldId id="281" r:id="rId17"/>
    <p:sldId id="288" r:id="rId18"/>
    <p:sldId id="278" r:id="rId19"/>
    <p:sldId id="28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1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E99A8-4348-4A64-8DD4-7935A04F43F5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8BE4-E7B3-43DA-8C2E-9A05D8AE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1DF45-9D15-4096-ABD9-7C90555C0898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772FB-3D52-424E-B656-F0C07D76B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26FE-9762-43B2-8FE3-C63A264B07EC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4EB48-B0EF-4567-B14B-B76EE28E8E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A72D-B06C-4488-8C57-44592FF88CF1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E0AD-CF9B-4750-9D89-553620C2C2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05B0C-7115-4019-8011-FB199750C956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05772-C536-40DB-9205-61D891CB65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02D4F-7FB1-4047-93C0-8590278E003E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92DD5-4F8C-4C6E-85AC-CCE0A3B0AA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81D50-AC2B-428A-A7F3-395D9989DCE9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2DCB-672E-469F-9E20-16A9145BA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026F8-39DA-4E9C-BD67-73D39730993B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B8A0C-74B7-4ADE-9BF9-32A8C440E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15BAF-D7D0-4A40-B5FA-B40C9DF3D16F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3837F-83BF-4961-B534-3100FB782F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540B7-3C04-4770-90B1-5CC462E4EA17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5A376-375F-412C-88BA-3ABE30FBBC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CD1B7-278F-4A4C-8E9A-B6B1896C54C8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0A46D-F835-42C8-AA0E-3E716FF70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036E2-A592-4CFE-9589-1A1E773F55B1}" type="datetimeFigureOut">
              <a:rPr lang="ru-RU"/>
              <a:pPr>
                <a:defRPr/>
              </a:pPr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D155C2-422E-47A4-8CEE-8FAC325E5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7;&#1074;&#1077;&#1090;&#1083;&#1072;&#1085;&#1072;\Desktop\&#1059;&#1089;&#1087;&#1077;&#1085;&#1089;&#1082;&#1080;&#1081;\theme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hyperlink" Target="http://oldhobbit.ru/statii/73-2011-07-05-20-57-3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kter.kulichki.net/new1/uspenskiy_tp.htm" TargetMode="External"/><Relationship Id="rId5" Type="http://schemas.openxmlformats.org/officeDocument/2006/relationships/hyperlink" Target="http://www.ntv.ru/peredacha/Jivie_legendy/m20000/o98338/" TargetMode="External"/><Relationship Id="rId4" Type="http://schemas.openxmlformats.org/officeDocument/2006/relationships/hyperlink" Target="http://bibliogid.ru/articles/281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779912" y="2636912"/>
            <a:ext cx="50663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19138" indent="-719138" algn="ctr"/>
            <a:r>
              <a:rPr lang="ru-RU" sz="5400" dirty="0" smtClean="0"/>
              <a:t>22 декабря юбилей  </a:t>
            </a:r>
          </a:p>
          <a:p>
            <a:pPr marL="719138" indent="-719138" algn="ctr"/>
            <a:r>
              <a:rPr lang="ru-RU" sz="5400" dirty="0" smtClean="0"/>
              <a:t> </a:t>
            </a:r>
            <a:r>
              <a:rPr lang="ru-RU" sz="5400" b="1" dirty="0" smtClean="0"/>
              <a:t>80 лет</a:t>
            </a:r>
            <a:endParaRPr lang="ru-RU" sz="5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19299" y="332657"/>
            <a:ext cx="89247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Успенский</a:t>
            </a:r>
          </a:p>
          <a:p>
            <a:pPr algn="ctr"/>
            <a:r>
              <a:rPr lang="ru-RU" sz="5400" b="1" dirty="0" smtClean="0"/>
              <a:t>Эдуард Николаевич</a:t>
            </a:r>
          </a:p>
          <a:p>
            <a:pPr algn="ctr"/>
            <a:r>
              <a:rPr lang="ru-RU" sz="5400" b="1" dirty="0" smtClean="0"/>
              <a:t> </a:t>
            </a:r>
            <a:endParaRPr lang="ru-RU" sz="54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2204864"/>
            <a:ext cx="3637638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43966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КАРТИНКА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https://i.ytimg.com/vi/y2fJu-7yGPQ/mq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9144032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РАЗГРОМ</a:t>
            </a:r>
            <a:endParaRPr lang="ru-RU" sz="44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://vsedz.ru/images/ja-akim-mama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9046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6"/>
          <p:cNvSpPr>
            <a:spLocks noChangeArrowheads="1"/>
          </p:cNvSpPr>
          <p:nvPr/>
        </p:nvSpPr>
        <p:spPr bwMode="gray">
          <a:xfrm>
            <a:off x="2004211" y="1000108"/>
            <a:ext cx="2340801" cy="1945911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2141367" y="1117332"/>
            <a:ext cx="2057344" cy="171146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006699"/>
              </a:gs>
              <a:gs pos="100000">
                <a:srgbClr val="0099FF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0"/>
          <p:cNvSpPr>
            <a:spLocks noChangeArrowheads="1"/>
          </p:cNvSpPr>
          <p:nvPr/>
        </p:nvSpPr>
        <p:spPr bwMode="gray">
          <a:xfrm>
            <a:off x="234149" y="1985946"/>
            <a:ext cx="2342375" cy="1945911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gray">
          <a:xfrm>
            <a:off x="371398" y="2103170"/>
            <a:ext cx="2058728" cy="171146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009999">
                  <a:gamma/>
                  <a:shade val="78824"/>
                  <a:invGamma/>
                </a:srgbClr>
              </a:gs>
              <a:gs pos="100000">
                <a:srgbClr val="009999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gray">
          <a:xfrm>
            <a:off x="2463017" y="1483908"/>
            <a:ext cx="1443024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Приобще</a:t>
            </a:r>
            <a:r>
              <a:rPr lang="ru-RU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-</a:t>
            </a:r>
          </a:p>
          <a:p>
            <a:pPr algn="ctr"/>
            <a:r>
              <a:rPr lang="ru-RU" sz="20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ние</a:t>
            </a:r>
            <a:r>
              <a:rPr lang="ru-RU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к 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чтению</a:t>
            </a:r>
            <a:endParaRPr lang="en-US" sz="12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gray">
          <a:xfrm>
            <a:off x="706114" y="2468509"/>
            <a:ext cx="149573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Воспитал-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тельная 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работа</a:t>
            </a:r>
            <a:endParaRPr lang="en-US" sz="14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gray">
          <a:xfrm>
            <a:off x="3801261" y="1990708"/>
            <a:ext cx="2342375" cy="1945911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gray">
          <a:xfrm>
            <a:off x="3938510" y="2107932"/>
            <a:ext cx="2058728" cy="1711464"/>
          </a:xfrm>
          <a:prstGeom prst="hexagon">
            <a:avLst>
              <a:gd name="adj" fmla="val 28896"/>
              <a:gd name="vf" fmla="val 115470"/>
            </a:avLst>
          </a:prstGeom>
          <a:gradFill rotWithShape="1">
            <a:gsLst>
              <a:gs pos="0">
                <a:srgbClr val="0099CC">
                  <a:gamma/>
                  <a:shade val="46275"/>
                  <a:invGamma/>
                </a:srgbClr>
              </a:gs>
              <a:gs pos="100000">
                <a:srgbClr val="0099CC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gray">
          <a:xfrm>
            <a:off x="4259940" y="2375047"/>
            <a:ext cx="1503489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Математи</a:t>
            </a:r>
            <a:r>
              <a:rPr lang="ru-RU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-</a:t>
            </a:r>
          </a:p>
          <a:p>
            <a:pPr algn="ctr"/>
            <a:r>
              <a:rPr lang="ru-RU" sz="20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ческие</a:t>
            </a:r>
            <a:r>
              <a:rPr lang="ru-RU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способ-</a:t>
            </a:r>
          </a:p>
          <a:p>
            <a:pPr algn="ctr"/>
            <a:r>
              <a:rPr lang="ru-RU" sz="20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ности</a:t>
            </a:r>
            <a:endParaRPr lang="en-US" sz="12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2" name="AutoShape 21"/>
          <p:cNvSpPr>
            <a:spLocks noChangeArrowheads="1"/>
          </p:cNvSpPr>
          <p:nvPr/>
        </p:nvSpPr>
        <p:spPr bwMode="gray">
          <a:xfrm>
            <a:off x="2020086" y="2967021"/>
            <a:ext cx="2342375" cy="1945911"/>
          </a:xfrm>
          <a:prstGeom prst="hexagon">
            <a:avLst>
              <a:gd name="adj" fmla="val 28916"/>
              <a:gd name="vf" fmla="val 115470"/>
            </a:avLst>
          </a:prstGeom>
          <a:gradFill rotWithShape="1">
            <a:gsLst>
              <a:gs pos="0">
                <a:srgbClr val="E6E6E6"/>
              </a:gs>
              <a:gs pos="7499">
                <a:srgbClr val="7D8496"/>
              </a:gs>
              <a:gs pos="26500">
                <a:srgbClr val="E6E6E6"/>
              </a:gs>
              <a:gs pos="34000">
                <a:srgbClr val="7D8496"/>
              </a:gs>
              <a:gs pos="46500">
                <a:srgbClr val="E6E6E6"/>
              </a:gs>
              <a:gs pos="50000">
                <a:srgbClr val="FFFFFF"/>
              </a:gs>
              <a:gs pos="53501">
                <a:srgbClr val="E6E6E6"/>
              </a:gs>
              <a:gs pos="66001">
                <a:srgbClr val="7D8496"/>
              </a:gs>
              <a:gs pos="73500">
                <a:srgbClr val="E6E6E6"/>
              </a:gs>
              <a:gs pos="92501">
                <a:srgbClr val="7D8496"/>
              </a:gs>
              <a:gs pos="100000">
                <a:srgbClr val="E6E6E6"/>
              </a:gs>
            </a:gsLst>
            <a:lin ang="270000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gray">
          <a:xfrm>
            <a:off x="2554581" y="3530583"/>
            <a:ext cx="135146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Сочини-</a:t>
            </a:r>
          </a:p>
          <a:p>
            <a:pPr algn="ctr"/>
            <a:r>
              <a:rPr lang="ru-RU" sz="2000" b="1" dirty="0" err="1" smtClean="0"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тельство</a:t>
            </a:r>
            <a:endParaRPr lang="en-US" sz="1200" dirty="0"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 bwMode="auto">
          <a:xfrm>
            <a:off x="0" y="0"/>
            <a:ext cx="9144000" cy="714380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ТРОЛЛЕЙБУС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Светлана\Desktop\51776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786057"/>
            <a:ext cx="3872287" cy="3812085"/>
          </a:xfrm>
          <a:prstGeom prst="rect">
            <a:avLst/>
          </a:prstGeom>
          <a:noFill/>
        </p:spPr>
      </p:pic>
      <p:pic>
        <p:nvPicPr>
          <p:cNvPr id="18436" name="Picture 4" descr="http://yartoys.ru/shop/images/big/9526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9144000" cy="5544616"/>
          </a:xfrm>
          <a:prstGeom prst="rect">
            <a:avLst/>
          </a:prstGeom>
          <a:noFill/>
        </p:spPr>
      </p:pic>
      <p:pic>
        <p:nvPicPr>
          <p:cNvPr id="18438" name="Picture 6" descr="http://illustrators.ru/uploads/illustration/image/469096/main_469096_origin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144000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71438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ЕСЛИ БЫЛ БЫ Я ДЕВЧОНКОЙ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57232"/>
            <a:ext cx="65722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школьные годы Успенский был пионервожатым – учась в 9–10-м классах, воспитывал ребят 3–4-х классов: брал их с собой в лыжные походы, придумывал различные игры. Благодаря его влиянию, младшие школьники стали лучше учиться. </a:t>
            </a:r>
          </a:p>
          <a:p>
            <a:endParaRPr lang="ru-RU" dirty="0"/>
          </a:p>
          <a:p>
            <a:r>
              <a:rPr lang="ru-RU" dirty="0" smtClean="0"/>
              <a:t>В те годы Эдуард Успенский привык работать с детьми, узнал их интересы. Все это дало толчок к его будущим сочинениям для школьников. </a:t>
            </a:r>
            <a:endParaRPr lang="ru-R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4333" y="1142984"/>
            <a:ext cx="2169667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 descr="C:\Users\Светлана\Desktop\еее\8 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3429000"/>
            <a:ext cx="4786314" cy="312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338" name="Picture 2" descr="http://uslide.ru/images/20/26664/960/img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614364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ic.pics.livejournal.com/muskatik/9479654/106933/10693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292080" cy="6336704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8144" y="2917979"/>
            <a:ext cx="3275856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436096" y="2975302"/>
            <a:ext cx="3707904" cy="7163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076056" y="235739"/>
            <a:ext cx="4067944" cy="62175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Голубой вагон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бежит-качается,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Скорый поезд набирает ход,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Ах, зачем же этот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день кончается,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Лучше б он тянулся целый год.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71" name="Picture 31" descr="C:\Users\Светлана\Desktop\еее\2 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8496944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TextBox 39"/>
          <p:cNvSpPr txBox="1"/>
          <p:nvPr/>
        </p:nvSpPr>
        <p:spPr>
          <a:xfrm>
            <a:off x="0" y="-24"/>
            <a:ext cx="9144000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+mn-lt"/>
              </a:rPr>
              <a:t>Досуг Эдуарда Успенского</a:t>
            </a:r>
            <a:endParaRPr lang="ru-RU" sz="4000" b="1" dirty="0">
              <a:effectLst>
                <a:glow rad="101600">
                  <a:schemeClr val="tx1">
                    <a:alpha val="60000"/>
                  </a:schemeClr>
                </a:glow>
              </a:effectLst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Светлана\Desktop\bd5dd3cbc054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6554" y="980728"/>
            <a:ext cx="2557446" cy="214314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3" descr="C:\Users\Светлана\Desktop\еее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2456"/>
          </a:xfrm>
          <a:prstGeom prst="rect">
            <a:avLst/>
          </a:prstGeom>
          <a:noFill/>
        </p:spPr>
      </p:pic>
      <p:pic>
        <p:nvPicPr>
          <p:cNvPr id="47106" name="Picture 2" descr="C:\Users\Светлана\Desktop\еее\4 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65361"/>
            <a:ext cx="1857356" cy="149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571480"/>
            <a:ext cx="36439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spc="100" dirty="0" smtClean="0">
                <a:solidFill>
                  <a:srgbClr val="FFFF00"/>
                </a:solidFill>
                <a:latin typeface="Monotype Corsiva" pitchFamily="66" charset="0"/>
              </a:rPr>
              <a:t>С ЮБИЛЕЕМ!</a:t>
            </a:r>
            <a:endParaRPr lang="ru-RU" sz="4400" b="1" spc="1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16" y="285728"/>
            <a:ext cx="150874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500" b="1" spc="100" dirty="0" smtClean="0">
                <a:solidFill>
                  <a:srgbClr val="FFFF00"/>
                </a:solidFill>
                <a:latin typeface="Monotype Corsiva" pitchFamily="66" charset="0"/>
              </a:rPr>
              <a:t>80</a:t>
            </a:r>
            <a:endParaRPr lang="ru-RU" sz="11500" b="1" spc="1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2857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916113"/>
            <a:ext cx="8229600" cy="2189162"/>
          </a:xfrm>
        </p:spPr>
        <p:txBody>
          <a:bodyPr/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8800" b="1">
                <a:solidFill>
                  <a:srgbClr val="FF0000"/>
                </a:solidFill>
                <a:latin typeface="Comic Sans MS" pitchFamily="66" charset="0"/>
              </a:rPr>
              <a:t>С</a:t>
            </a:r>
            <a:r>
              <a:rPr lang="ru-RU" sz="8800" b="1">
                <a:solidFill>
                  <a:srgbClr val="FFFF00"/>
                </a:solidFill>
                <a:latin typeface="Comic Sans MS" pitchFamily="66" charset="0"/>
              </a:rPr>
              <a:t>п</a:t>
            </a:r>
            <a:r>
              <a:rPr lang="ru-RU" sz="8800" b="1">
                <a:solidFill>
                  <a:srgbClr val="0000FF"/>
                </a:solidFill>
                <a:latin typeface="Comic Sans MS" pitchFamily="66" charset="0"/>
              </a:rPr>
              <a:t>а</a:t>
            </a:r>
            <a:r>
              <a:rPr lang="ru-RU" sz="8800" b="1">
                <a:solidFill>
                  <a:srgbClr val="33CC33"/>
                </a:solidFill>
                <a:latin typeface="Comic Sans MS" pitchFamily="66" charset="0"/>
              </a:rPr>
              <a:t>с</a:t>
            </a:r>
            <a:r>
              <a:rPr lang="ru-RU" sz="8800" b="1">
                <a:solidFill>
                  <a:srgbClr val="FF0000"/>
                </a:solidFill>
                <a:latin typeface="Comic Sans MS" pitchFamily="66" charset="0"/>
              </a:rPr>
              <a:t>и</a:t>
            </a:r>
            <a:r>
              <a:rPr lang="ru-RU" sz="8800" b="1">
                <a:solidFill>
                  <a:srgbClr val="0000FF"/>
                </a:solidFill>
                <a:latin typeface="Comic Sans MS" pitchFamily="66" charset="0"/>
              </a:rPr>
              <a:t>б</a:t>
            </a:r>
            <a:r>
              <a:rPr lang="ru-RU" sz="8800" b="1">
                <a:solidFill>
                  <a:srgbClr val="33CC33"/>
                </a:solidFill>
                <a:latin typeface="Comic Sans MS" pitchFamily="66" charset="0"/>
              </a:rPr>
              <a:t>о</a:t>
            </a:r>
            <a:r>
              <a:rPr lang="ru-RU" sz="8800" b="1">
                <a:solidFill>
                  <a:srgbClr val="FF0000"/>
                </a:solidFill>
                <a:latin typeface="Comic Sans MS" pitchFamily="66" charset="0"/>
              </a:rPr>
              <a:t>!</a:t>
            </a:r>
          </a:p>
        </p:txBody>
      </p:sp>
      <p:pic>
        <p:nvPicPr>
          <p:cNvPr id="70660" name="Picture 4" descr="j0437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60350"/>
            <a:ext cx="792163" cy="755650"/>
          </a:xfrm>
          <a:prstGeom prst="rect">
            <a:avLst/>
          </a:prstGeom>
          <a:noFill/>
        </p:spPr>
      </p:pic>
      <p:pic>
        <p:nvPicPr>
          <p:cNvPr id="70661" name="Picture 5" descr="j0437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260350"/>
            <a:ext cx="792163" cy="755650"/>
          </a:xfrm>
          <a:prstGeom prst="rect">
            <a:avLst/>
          </a:prstGeom>
          <a:noFill/>
        </p:spPr>
      </p:pic>
      <p:pic>
        <p:nvPicPr>
          <p:cNvPr id="70662" name="Picture 6" descr="j0437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350"/>
            <a:ext cx="792163" cy="755650"/>
          </a:xfrm>
          <a:prstGeom prst="rect">
            <a:avLst/>
          </a:prstGeom>
          <a:noFill/>
        </p:spPr>
      </p:pic>
      <p:pic>
        <p:nvPicPr>
          <p:cNvPr id="70663" name="Picture 7" descr="j0437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1500" y="260350"/>
            <a:ext cx="792163" cy="755650"/>
          </a:xfrm>
          <a:prstGeom prst="rect">
            <a:avLst/>
          </a:prstGeom>
          <a:noFill/>
        </p:spPr>
      </p:pic>
      <p:pic>
        <p:nvPicPr>
          <p:cNvPr id="70664" name="Picture 8" descr="j0437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33375"/>
            <a:ext cx="792163" cy="755650"/>
          </a:xfrm>
          <a:prstGeom prst="rect">
            <a:avLst/>
          </a:prstGeom>
          <a:noFill/>
        </p:spPr>
      </p:pic>
      <p:pic>
        <p:nvPicPr>
          <p:cNvPr id="70665" name="Picture 9" descr="j0437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333375"/>
            <a:ext cx="792162" cy="755650"/>
          </a:xfrm>
          <a:prstGeom prst="rect">
            <a:avLst/>
          </a:prstGeom>
          <a:noFill/>
        </p:spPr>
      </p:pic>
      <p:pic>
        <p:nvPicPr>
          <p:cNvPr id="70666" name="Picture 10" descr="j0437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260350"/>
            <a:ext cx="792163" cy="755650"/>
          </a:xfrm>
          <a:prstGeom prst="rect">
            <a:avLst/>
          </a:prstGeom>
          <a:noFill/>
        </p:spPr>
      </p:pic>
      <p:pic>
        <p:nvPicPr>
          <p:cNvPr id="70667" name="Picture 11" descr="j04379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260350"/>
            <a:ext cx="792162" cy="755650"/>
          </a:xfrm>
          <a:prstGeom prst="rect">
            <a:avLst/>
          </a:prstGeom>
          <a:noFill/>
        </p:spPr>
      </p:pic>
      <p:pic>
        <p:nvPicPr>
          <p:cNvPr id="1028" name="Picture 4" descr="G:\Content\English\Children\Faces\FACE_13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624842">
            <a:off x="2555875" y="4652963"/>
            <a:ext cx="13858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G:\Content\English\Children\Faces\FACE_22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29686">
            <a:off x="4606925" y="4625975"/>
            <a:ext cx="1655763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45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5403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Источники текстовой информации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Users\Светлана\Desktop\71384137_1298936279_4a826e18665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786446" y="714356"/>
            <a:ext cx="3086100" cy="39433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282" y="1214422"/>
            <a:ext cx="52149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u="sng" dirty="0" smtClean="0">
                <a:hlinkClick r:id="rId4"/>
              </a:rPr>
              <a:t>http</a:t>
            </a:r>
            <a:r>
              <a:rPr lang="ru-RU" u="sng" dirty="0" smtClean="0">
                <a:hlinkClick r:id="rId4"/>
              </a:rPr>
              <a:t>://</a:t>
            </a:r>
            <a:r>
              <a:rPr lang="en-US" u="sng" dirty="0" err="1" smtClean="0">
                <a:hlinkClick r:id="rId4"/>
              </a:rPr>
              <a:t>bibliogid</a:t>
            </a:r>
            <a:r>
              <a:rPr lang="ru-RU" u="sng" dirty="0" smtClean="0">
                <a:hlinkClick r:id="rId4"/>
              </a:rPr>
              <a:t>.</a:t>
            </a:r>
            <a:r>
              <a:rPr lang="en-US" u="sng" dirty="0" err="1" smtClean="0">
                <a:hlinkClick r:id="rId4"/>
              </a:rPr>
              <a:t>ru</a:t>
            </a:r>
            <a:r>
              <a:rPr lang="ru-RU" u="sng" dirty="0" smtClean="0">
                <a:hlinkClick r:id="rId4"/>
              </a:rPr>
              <a:t>/</a:t>
            </a:r>
            <a:r>
              <a:rPr lang="en-US" u="sng" dirty="0" smtClean="0">
                <a:hlinkClick r:id="rId4"/>
              </a:rPr>
              <a:t>articles</a:t>
            </a:r>
            <a:r>
              <a:rPr lang="ru-RU" u="sng" dirty="0" smtClean="0">
                <a:hlinkClick r:id="rId4"/>
              </a:rPr>
              <a:t>/281</a:t>
            </a:r>
            <a:r>
              <a:rPr lang="en-US" dirty="0" smtClean="0"/>
              <a:t> </a:t>
            </a:r>
            <a:r>
              <a:rPr lang="ru-RU" dirty="0" smtClean="0"/>
              <a:t>- экранизация произведений Э.Успенского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u="sng" dirty="0" smtClean="0">
                <a:hlinkClick r:id="rId5"/>
              </a:rPr>
              <a:t>http://www.ntv.ru/peredacha/Jivie_legendy/m20000/o98338/</a:t>
            </a:r>
            <a:r>
              <a:rPr lang="ru-RU" dirty="0" smtClean="0"/>
              <a:t> - Эдуард Успенский (документальный фильм из цикла «Живые легенды»)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u="sng" dirty="0" smtClean="0">
                <a:hlinkClick r:id="rId6"/>
              </a:rPr>
              <a:t>http://akter.kulichki.net/new1/uspenskiy_tp.htm</a:t>
            </a:r>
            <a:r>
              <a:rPr lang="ru-RU" dirty="0" smtClean="0"/>
              <a:t> - Творческие портреты «Эдуард Успенский»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u="sng" dirty="0" smtClean="0">
                <a:hlinkClick r:id="rId7"/>
              </a:rPr>
              <a:t>http://oldhobbit.ru/statii/73-2011-07-05-20-57-36</a:t>
            </a:r>
            <a:r>
              <a:rPr lang="ru-RU" dirty="0" smtClean="0"/>
              <a:t> - Эдуард Николаевич Успенский и его творчество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hlink"/>
                </a:solidFill>
              </a:rPr>
              <a:t>Презентацию подготовила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314950" cy="27654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b="1" dirty="0" err="1" smtClean="0">
                <a:solidFill>
                  <a:schemeClr val="hlink"/>
                </a:solidFill>
              </a:rPr>
              <a:t>Газиева</a:t>
            </a:r>
            <a:r>
              <a:rPr lang="ru-RU" b="1" dirty="0" smtClean="0">
                <a:solidFill>
                  <a:schemeClr val="hlink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r>
              <a:rPr lang="ru-RU" b="1" dirty="0" smtClean="0">
                <a:solidFill>
                  <a:schemeClr val="hlink"/>
                </a:solidFill>
              </a:rPr>
              <a:t>Елена</a:t>
            </a:r>
          </a:p>
          <a:p>
            <a:pPr>
              <a:buFont typeface="Wingdings" pitchFamily="2" charset="2"/>
              <a:buNone/>
            </a:pPr>
            <a:r>
              <a:rPr lang="ru-RU" b="1" dirty="0" err="1" smtClean="0">
                <a:solidFill>
                  <a:schemeClr val="hlink"/>
                </a:solidFill>
              </a:rPr>
              <a:t>Вячеславна</a:t>
            </a:r>
            <a:endParaRPr lang="ru-RU" b="1" dirty="0">
              <a:solidFill>
                <a:schemeClr val="hlink"/>
              </a:solidFill>
            </a:endParaRPr>
          </a:p>
          <a:p>
            <a:pPr algn="ctr">
              <a:buFont typeface="Wingdings" pitchFamily="2" charset="2"/>
              <a:buNone/>
            </a:pPr>
            <a:endParaRPr lang="ru-RU" b="1" dirty="0">
              <a:solidFill>
                <a:schemeClr val="hlink"/>
              </a:solidFill>
            </a:endParaRPr>
          </a:p>
        </p:txBody>
      </p:sp>
      <p:pic>
        <p:nvPicPr>
          <p:cNvPr id="1027" name="Picture 3" descr="C:\Users\Fiona\Desktop\Изображение 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54346">
            <a:off x="3548414" y="2290403"/>
            <a:ext cx="5082431" cy="29556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Click="0" advTm="540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614364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ic.pics.livejournal.com/muskatik/9479654/106933/106933_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48"/>
            <a:ext cx="5292080" cy="6336704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788024" y="332656"/>
            <a:ext cx="4355976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Медленно минуты уплывают вдаль,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Встречи с ними ты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уже не жди,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И хотя нам прошлого немного жаль,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Лучшее, конечно, впереди.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Светлана\Desktop\по Успенскому\1233750202_v-prostakvashi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67945" y="548680"/>
            <a:ext cx="38884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Эдуард Успенский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/>
              <a:t>и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/>
              <a:t>герои его книжек</a:t>
            </a:r>
            <a:endParaRPr lang="ru-RU" sz="36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200" i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23554" name="Picture 2" descr="http://www.xn--80ajchgdduceh8m.xn--p1ai/sites/default/files/2238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39951" cy="5733256"/>
          </a:xfrm>
          <a:prstGeom prst="rect">
            <a:avLst/>
          </a:prstGeom>
          <a:noFill/>
        </p:spPr>
      </p:pic>
      <p:pic>
        <p:nvPicPr>
          <p:cNvPr id="23556" name="Picture 4" descr="http://www.kmrz.ru/catimg/72/72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573325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Светлана\Desktop\pic2621 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60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-24"/>
            <a:ext cx="9144000" cy="7694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endParaRPr lang="ru-RU" sz="44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Calibri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652120" y="188640"/>
            <a:ext cx="3491880" cy="2088232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lnSpc>
                <a:spcPct val="150000"/>
              </a:lnSpc>
            </a:pPr>
            <a:r>
              <a:rPr lang="ru-RU" sz="3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приобщение к чтению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65" name="Picture 5" descr="C:\Users\Светлана\Desktop\0012-014-Malchik-chitaet-knizhk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429156"/>
            <a:ext cx="2667206" cy="2357430"/>
          </a:xfrm>
          <a:prstGeom prst="rect">
            <a:avLst/>
          </a:prstGeom>
          <a:noFill/>
        </p:spPr>
      </p:pic>
      <p:pic>
        <p:nvPicPr>
          <p:cNvPr id="9" name="Picture 2" descr="https://www.litres.ru/static/bookimages/15/72/23/15722305.bin.dir/15722305.cover_max15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5868144" cy="664197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6143644"/>
            <a:ext cx="892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s://ic.pics.livejournal.com/muskatik/9479654/106933/106933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5292080" cy="6336704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5868144" y="2917979"/>
            <a:ext cx="3275856" cy="83099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436096" y="332656"/>
            <a:ext cx="3707904" cy="60016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Если ты обидел вдруг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кого-то зря,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Календарь закроет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этот лист.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Жить без приключений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нам никак нельзя,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Эй, прибавь-ка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ходу, машинист.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3912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Удивительные стихи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pic>
        <p:nvPicPr>
          <p:cNvPr id="44035" name="Picture 3" descr="C:\Users\Светлана\Desktop\по Успенскому\gena-cheburashka и иии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76056" y="2420888"/>
            <a:ext cx="4067944" cy="3786191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214282" y="2857496"/>
            <a:ext cx="4714908" cy="3357586"/>
          </a:xfrm>
          <a:prstGeom prst="round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3" name="Picture 3" descr="https://cdn.eksmo.ru/v2/ASE000000000723367/COVER/cover3d1__w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620688"/>
            <a:ext cx="5292080" cy="597666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64294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1</a:t>
            </a:r>
            <a:endParaRPr lang="ru-RU" b="1" dirty="0"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8" name="Picture 4" descr="https://im0-tub-ru.yandex.net/i?id=89c0e3c4083876d3795b2222e40e09d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 txBox="1">
            <a:spLocks/>
          </p:cNvSpPr>
          <p:nvPr/>
        </p:nvSpPr>
        <p:spPr bwMode="auto">
          <a:xfrm>
            <a:off x="0" y="-24"/>
            <a:ext cx="9144000" cy="1412800"/>
          </a:xfrm>
          <a:prstGeom prst="rect">
            <a:avLst/>
          </a:prstGeom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ПРО ДЕВОЧКУ КОТОРАЯ СОСЕТ ПАЛЕЦ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4" name="Picture 4" descr="http://www.e-reading.by/illustrations/1022/1022093-i_18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16824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|0.7|0.8|0.5|0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1190</TotalTime>
  <Words>260</Words>
  <Application>Microsoft Office PowerPoint</Application>
  <PresentationFormat>Экран (4:3)</PresentationFormat>
  <Paragraphs>67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Удивительные стихи</vt:lpstr>
      <vt:lpstr>1</vt:lpstr>
      <vt:lpstr>Слайд 9</vt:lpstr>
      <vt:lpstr>КАРТИНКА</vt:lpstr>
      <vt:lpstr>Слайд 11</vt:lpstr>
      <vt:lpstr>Слайд 12</vt:lpstr>
      <vt:lpstr>ЕСЛИ БЫЛ БЫ Я ДЕВЧОНКОЙ</vt:lpstr>
      <vt:lpstr>Слайд 14</vt:lpstr>
      <vt:lpstr>Слайд 15</vt:lpstr>
      <vt:lpstr>Слайд 16</vt:lpstr>
      <vt:lpstr>Слайд 17</vt:lpstr>
      <vt:lpstr>Источники текстовой информации</vt:lpstr>
      <vt:lpstr>Презентацию подготовила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Afina</cp:lastModifiedBy>
  <cp:revision>84</cp:revision>
  <dcterms:created xsi:type="dcterms:W3CDTF">2012-06-03T12:58:11Z</dcterms:created>
  <dcterms:modified xsi:type="dcterms:W3CDTF">2018-08-08T10:06:46Z</dcterms:modified>
</cp:coreProperties>
</file>