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sldIdLst>
    <p:sldId id="290" r:id="rId3"/>
    <p:sldId id="300" r:id="rId4"/>
    <p:sldId id="305" r:id="rId5"/>
    <p:sldId id="256" r:id="rId6"/>
    <p:sldId id="303" r:id="rId7"/>
    <p:sldId id="289" r:id="rId8"/>
    <p:sldId id="302" r:id="rId9"/>
    <p:sldId id="308" r:id="rId10"/>
    <p:sldId id="292" r:id="rId11"/>
    <p:sldId id="304" r:id="rId12"/>
    <p:sldId id="299" r:id="rId13"/>
    <p:sldId id="296" r:id="rId14"/>
    <p:sldId id="297" r:id="rId15"/>
    <p:sldId id="298" r:id="rId16"/>
    <p:sldId id="307" r:id="rId17"/>
    <p:sldId id="306" r:id="rId18"/>
    <p:sldId id="280" r:id="rId19"/>
    <p:sldId id="282" r:id="rId20"/>
    <p:sldId id="281" r:id="rId21"/>
    <p:sldId id="283" r:id="rId22"/>
    <p:sldId id="284" r:id="rId23"/>
    <p:sldId id="285" r:id="rId24"/>
    <p:sldId id="286" r:id="rId25"/>
    <p:sldId id="259" r:id="rId26"/>
    <p:sldId id="262" r:id="rId27"/>
    <p:sldId id="287" r:id="rId28"/>
    <p:sldId id="260" r:id="rId29"/>
    <p:sldId id="265" r:id="rId30"/>
    <p:sldId id="264" r:id="rId31"/>
    <p:sldId id="269" r:id="rId32"/>
    <p:sldId id="272" r:id="rId33"/>
    <p:sldId id="267" r:id="rId34"/>
    <p:sldId id="266" r:id="rId35"/>
    <p:sldId id="271" r:id="rId36"/>
    <p:sldId id="273" r:id="rId37"/>
    <p:sldId id="270" r:id="rId38"/>
    <p:sldId id="276" r:id="rId39"/>
    <p:sldId id="277" r:id="rId40"/>
    <p:sldId id="278" r:id="rId41"/>
    <p:sldId id="279" r:id="rId42"/>
    <p:sldId id="274" r:id="rId43"/>
    <p:sldId id="28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139AA-2DBE-43E4-9688-AF7BE1169F06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B0CE0-294C-4F32-AE19-9C82BCD03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31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7A856-6A4E-4F24-B56B-F8504184F0DA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79610-7CBB-4441-83E2-78954E1A80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86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B391E-4D65-43E7-84AC-1C58F6C28247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0F7E0-E92B-4367-A975-1857A161E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008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1B722-91A7-44CC-BF0D-62D55EE4DB18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115C2-CA53-48D1-A736-4EECD82CFA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501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C14D2-FEF2-436B-A34D-E0C310FE6B65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EC42A-AFCB-4B7B-8C6A-7CB184DCA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738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5B125-E9A5-4D14-9B33-52A4CBD5838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01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B1ACB-90BC-4E77-B6CA-4EC247CC69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2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7F0D2-F0AA-430E-8B49-26BFBC69E9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35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6C575-19B6-4B6F-BA7D-7ED10D3712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39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D1DB2-A6B8-45F7-AFD5-B34AF873A0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63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10845-9977-4E95-AACB-0B97029BFF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7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92AEE-D9AC-4D62-B854-452356251D69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B3EF1-9DED-40F9-A267-E019AE9019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239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9B42E-F42D-4F3D-A437-FB86D07E327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27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393CE-C939-4163-BB21-01EFC5BC1A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5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EAE98-7E16-45C4-ABE4-D6C129FFCB7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29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AC72-4E90-421E-92BD-319304D135D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10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9F687-94EF-4D64-A568-33EACC7B19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01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4F004-9D44-40B3-8F32-9F837E9BD89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2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00814-1947-48FB-B8C5-FD84C0BAD49B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1C766-626F-43A0-91C9-4575ED97C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66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C1231-E1D0-4EE8-B8E5-71B14BE59EF0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9CF9C-9334-4123-8652-8D111D4C63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18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E9E91-1BDF-407C-8428-C382CC6CC589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B6AC7-428C-427B-A88D-4140A694F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55411-4657-4C32-8E43-0BD1751B776C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A781F-3712-4C6E-8D3D-76063916F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86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CE30B-D86D-45C2-8B65-F998778E2C80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974E2-3609-48A6-95B1-12D4CE19C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09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EC406-7002-4996-99E1-7AD2F362D8B5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C71B4-6D2C-4B95-BF5A-751587B18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133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D977D-2911-4BF0-9EC8-4E2D19E49E33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85D05-BF2D-468D-94C1-F8DAD4ED23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235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52DA777-C618-4C19-9E9E-EB9F5ABC369E}" type="datetimeFigureOut">
              <a:rPr lang="ru-RU"/>
              <a:pPr>
                <a:defRPr/>
              </a:pPr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760D04F-7E16-469E-8A97-517273E26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43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B27B26-DF26-4EE4-8FA1-E1D2558DD371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source=psearch&amp;text=%D1%82%D0%BE%D0%BB%D0%BA%D0%BE%D0%B2%D1%8B%D0%B9%20%D1%81%D0%BB%D0%BE%D0%B2%D0%B0%D1%80%D1%8C%20%D1%80%D1%83%D1%81%D1%81%D0%BA%D0%BE%D0%B3%D0%BE%20%D1%8F%D0%B7%D1%8B%D0%BA%D0%B0&amp;fp=0&amp;pos=14&amp;rpt=simage&amp;lr=15&amp;uinfo=ww-1038-wh-501-fw-813-fh-448-pd-1.2999999523162841&amp;img_url=http://my-shop.ru/_files/product/2/37/369405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1%80%D0%B0%D0%BD%D1%86%D1%83%D0%B7%D1%81%D0%BA%D0%B8%D0%B9_%D1%8F%D0%B7%D1%8B%D0%BA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B%D1%8E%D0%B4%D0%BE%D0%B2%D0%B8%D0%BA_XIV_(%D0%BA%D0%BE%D1%80%D0%BE%D0%BB%D1%8C_%D0%A4%D1%80%D0%B0%D0%BD%D1%86%D0%B8%D0%B8)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images.yandex.ru/yandsearch?text=%D1%8D%D1%82%D0%B8%D0%BA%D0%B5%D1%82%D0%BA%D0%B0&amp;fp=0&amp;img_url=http://www.sostav.ru/articles/rus/2004/09.07/news/images/Etiketka1.gif&amp;pos=8&amp;rpt=simage" TargetMode="External"/><Relationship Id="rId7" Type="http://schemas.openxmlformats.org/officeDocument/2006/relationships/hyperlink" Target="http://images.yandex.ru/yandsearch?text=%D1%8D%D1%82%D0%B8%D0%BA%D0%B5%D1%82%D0%BA%D0%B0&amp;fp=0&amp;img_url=http://price-etiketka.ru/img/brinza_etiketka_samokleyka.jpg&amp;pos=18&amp;rpt=simag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hyperlink" Target="http://images.yandex.ru/yandsearch?text=%D1%8D%D1%82%D0%B8%D0%BA%D0%B5%D1%82%D0%BA%D0%B0&amp;fp=0&amp;img_url=http://rada.ru/Uploads/etik_15.jpg&amp;pos=6&amp;rpt=simage" TargetMode="Externa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hyperlink" Target="http://ru.wikipedia.org/w/index.php?title=%D0%A4%D0%B0%D0%B9%D0%BB:Peter_der-Grosse_1838.jpg&amp;filetimestamp=20080319115735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&#1058;&#1072;&#1090;&#1100;&#1103;&#1085;&#1072;\Desktop\&#1091;&#1088;&#1086;&#1082;%20&#1054;&#1056;&#1050;&#1057;&#1069;,%20&#1069;&#1090;&#1080;&#1082;&#1077;&#1090;\&#1045;&#1088;&#1072;&#1083;&#1072;&#1096;%20&#1056;&#1086;&#1083;&#1080;&#1082;%20&#8470;1.mp4" TargetMode="Externa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&#1058;&#1072;&#1090;&#1100;&#1103;&#1085;&#1072;\Desktop\&#1091;&#1088;&#1086;&#1082;%20&#1054;&#1056;&#1050;&#1057;&#1069;,%20&#1069;&#1090;&#1080;&#1082;&#1077;&#1090;\&#1050;%20&#1091;&#1088;&#1086;&#1082;&#1091;%20&#1054;&#1056;&#1050;&#1057;&#1069;%20&#1074;%204%20&#1082;&#1083;&#1072;&#1089;&#1089;&#1077;%20&#1087;&#1086;%20&#1090;&#1077;&#1084;&#1077;%20&#1069;&#1090;&#1080;&#1082;&#1077;&#1090;%20(&#1088;&#1086;&#1083;&#1080;&#1082;%202)%20-%20YouTube.mp4" TargetMode="Externa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D%F2%E8%EA%E5%F2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easyen.ru/load/nachalnykh/fizminutki_na_urokakh/multfizminutka/319-1-0-2641" TargetMode="External"/><Relationship Id="rId5" Type="http://schemas.openxmlformats.org/officeDocument/2006/relationships/hyperlink" Target="http://www.youtube.com/watch?v=VxcGYDnhGfU" TargetMode="External"/><Relationship Id="rId4" Type="http://schemas.openxmlformats.org/officeDocument/2006/relationships/hyperlink" Target="http://www.youtube.com/watch?v=GXT9YHLHM9E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90872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Arial" charset="0"/>
              </a:rPr>
              <a:t>Разгадайте ребус:</a:t>
            </a:r>
            <a:endParaRPr lang="ru-RU" sz="24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026" name="Picture 2" descr="http://static5.depositphotos.com/1005091/444/v/450/depositphotos_4444353-stock-illustration-big-cartoon-wh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2808312" cy="22237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17496" y="4077072"/>
            <a:ext cx="1933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ln/>
                <a:solidFill>
                  <a:srgbClr val="00B050"/>
                </a:solidFill>
                <a:latin typeface="Arial" charset="0"/>
              </a:rPr>
              <a:t>И = Е</a:t>
            </a:r>
            <a:endParaRPr lang="ru-RU" sz="5400" b="1" dirty="0">
              <a:ln/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1028" name="Picture 4" descr="http://img-fotki.yandex.ru/get/9504/213642225.2dc/0_e99db_f9814d4e_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045061" cy="31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reviews.123rf.com/images/irwanjos/irwanjos1407/irwanjos140700009/30015179-Cute-baby-tiger-cartoon-Stock-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002" y="2204864"/>
            <a:ext cx="210910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1002795"/>
            <a:ext cx="864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dirty="0" smtClean="0">
                <a:solidFill>
                  <a:prstClr val="black"/>
                </a:solidFill>
              </a:rPr>
              <a:t>,,</a:t>
            </a:r>
            <a:endParaRPr lang="ru-RU" sz="96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1781" y="4832470"/>
            <a:ext cx="4572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>
                <a:solidFill>
                  <a:srgbClr val="C00000"/>
                </a:solidFill>
              </a:rPr>
              <a:t>э</a:t>
            </a:r>
            <a:r>
              <a:rPr lang="ru-RU" sz="5400" b="1" dirty="0" smtClean="0">
                <a:solidFill>
                  <a:srgbClr val="C00000"/>
                </a:solidFill>
              </a:rPr>
              <a:t>тикет</a:t>
            </a:r>
            <a:endParaRPr lang="ru-RU" sz="5400" b="1" dirty="0">
              <a:solidFill>
                <a:srgbClr val="C0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012160" y="3933056"/>
            <a:ext cx="576064" cy="108012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01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ChangeArrowheads="1"/>
          </p:cNvSpPr>
          <p:nvPr/>
        </p:nvSpPr>
        <p:spPr bwMode="auto">
          <a:xfrm>
            <a:off x="2916238" y="333375"/>
            <a:ext cx="31305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200" b="1" dirty="0">
                <a:solidFill>
                  <a:srgbClr val="FF0000"/>
                </a:solidFill>
                <a:latin typeface="Monotype Corsiva" pitchFamily="66" charset="0"/>
              </a:rPr>
              <a:t>Этикет</a:t>
            </a:r>
            <a:r>
              <a:rPr lang="ru-RU" sz="72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8194" name="Rectangle 10"/>
          <p:cNvSpPr>
            <a:spLocks noChangeArrowheads="1"/>
          </p:cNvSpPr>
          <p:nvPr/>
        </p:nvSpPr>
        <p:spPr bwMode="auto">
          <a:xfrm>
            <a:off x="900113" y="2068513"/>
            <a:ext cx="292417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B050"/>
                </a:solidFill>
                <a:latin typeface="Monotype Corsiva" pitchFamily="66" charset="0"/>
              </a:rPr>
              <a:t>речевой</a:t>
            </a:r>
            <a:r>
              <a:rPr lang="ru-RU" sz="7200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8195" name="Rectangle 11"/>
          <p:cNvSpPr>
            <a:spLocks noChangeArrowheads="1"/>
          </p:cNvSpPr>
          <p:nvPr/>
        </p:nvSpPr>
        <p:spPr bwMode="auto">
          <a:xfrm>
            <a:off x="4859338" y="1916113"/>
            <a:ext cx="34544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B050"/>
                </a:solidFill>
                <a:latin typeface="Monotype Corsiva" pitchFamily="66" charset="0"/>
              </a:rPr>
              <a:t>неречевой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0113" y="3429000"/>
            <a:ext cx="31373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   </a:t>
            </a:r>
            <a:r>
              <a:rPr lang="ru-RU" sz="3200" b="1" i="1" dirty="0" smtClean="0">
                <a:solidFill>
                  <a:srgbClr val="0070C0"/>
                </a:solidFill>
              </a:rPr>
              <a:t>Общение </a:t>
            </a:r>
          </a:p>
          <a:p>
            <a:r>
              <a:rPr lang="ru-RU" sz="3200" b="1" i="1" dirty="0" smtClean="0">
                <a:solidFill>
                  <a:srgbClr val="0070C0"/>
                </a:solidFill>
              </a:rPr>
              <a:t>с помощью слов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0650" y="3105150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</a:rPr>
              <a:t>Общение </a:t>
            </a:r>
          </a:p>
          <a:p>
            <a:r>
              <a:rPr lang="ru-RU" sz="3200" b="1" i="1" dirty="0" smtClean="0">
                <a:solidFill>
                  <a:srgbClr val="0070C0"/>
                </a:solidFill>
              </a:rPr>
              <a:t>с помощь жестов</a:t>
            </a:r>
          </a:p>
          <a:p>
            <a:r>
              <a:rPr lang="ru-RU" sz="3200" b="1" i="1" dirty="0" smtClean="0">
                <a:solidFill>
                  <a:srgbClr val="0070C0"/>
                </a:solidFill>
              </a:rPr>
              <a:t> и мимики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29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  <p:bldP spid="8194" grpId="0"/>
      <p:bldP spid="819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Documents and Settings\User\Мои документы\Мои результаты сканировани\2012-11 (ноя)\сканирование0001.jpg"/>
          <p:cNvPicPr>
            <a:picLocks noChangeAspect="1" noChangeArrowheads="1"/>
          </p:cNvPicPr>
          <p:nvPr/>
        </p:nvPicPr>
        <p:blipFill>
          <a:blip r:embed="rId2"/>
          <a:srcRect l="36333" t="1599" r="34935" b="52482"/>
          <a:stretch>
            <a:fillRect/>
          </a:stretch>
        </p:blipFill>
        <p:spPr bwMode="auto">
          <a:xfrm>
            <a:off x="428596" y="142852"/>
            <a:ext cx="1621836" cy="2857521"/>
          </a:xfrm>
          <a:prstGeom prst="rect">
            <a:avLst/>
          </a:prstGeom>
          <a:noFill/>
        </p:spPr>
      </p:pic>
      <p:pic>
        <p:nvPicPr>
          <p:cNvPr id="20485" name="Picture 5" descr="C:\Documents and Settings\User\Мои документы\Мои результаты сканировани\2012-11 (ноя)\сканирование0001.jpg"/>
          <p:cNvPicPr>
            <a:picLocks noChangeAspect="1" noChangeArrowheads="1"/>
          </p:cNvPicPr>
          <p:nvPr/>
        </p:nvPicPr>
        <p:blipFill>
          <a:blip r:embed="rId3"/>
          <a:srcRect l="67802" t="1599" r="2098" b="53723"/>
          <a:stretch>
            <a:fillRect/>
          </a:stretch>
        </p:blipFill>
        <p:spPr bwMode="auto">
          <a:xfrm>
            <a:off x="7215206" y="285728"/>
            <a:ext cx="1789919" cy="2928958"/>
          </a:xfrm>
          <a:prstGeom prst="rect">
            <a:avLst/>
          </a:prstGeom>
          <a:noFill/>
        </p:spPr>
      </p:pic>
      <p:pic>
        <p:nvPicPr>
          <p:cNvPr id="20486" name="Picture 6" descr="C:\Documents and Settings\User\Мои документы\Мои результаты сканировани\2012-11 (ноя)\сканирование0001.jpg"/>
          <p:cNvPicPr>
            <a:picLocks noChangeAspect="1" noChangeArrowheads="1"/>
          </p:cNvPicPr>
          <p:nvPr/>
        </p:nvPicPr>
        <p:blipFill>
          <a:blip r:embed="rId4"/>
          <a:srcRect l="6233" t="51241" r="65035" b="4081"/>
          <a:stretch>
            <a:fillRect/>
          </a:stretch>
        </p:blipFill>
        <p:spPr bwMode="auto">
          <a:xfrm>
            <a:off x="285720" y="3643314"/>
            <a:ext cx="1643074" cy="2816698"/>
          </a:xfrm>
          <a:prstGeom prst="rect">
            <a:avLst/>
          </a:prstGeom>
          <a:noFill/>
        </p:spPr>
      </p:pic>
      <p:pic>
        <p:nvPicPr>
          <p:cNvPr id="20487" name="Picture 7" descr="C:\Documents and Settings\User\Мои документы\Мои результаты сканировани\2012-11 (ноя)\сканирование0001.jpg"/>
          <p:cNvPicPr>
            <a:picLocks noChangeAspect="1" noChangeArrowheads="1"/>
          </p:cNvPicPr>
          <p:nvPr/>
        </p:nvPicPr>
        <p:blipFill>
          <a:blip r:embed="rId4"/>
          <a:srcRect l="37701" t="50000" r="33566" b="4081"/>
          <a:stretch>
            <a:fillRect/>
          </a:stretch>
        </p:blipFill>
        <p:spPr bwMode="auto">
          <a:xfrm>
            <a:off x="3857620" y="3786190"/>
            <a:ext cx="1643074" cy="2738457"/>
          </a:xfrm>
          <a:prstGeom prst="rect">
            <a:avLst/>
          </a:prstGeom>
          <a:noFill/>
        </p:spPr>
      </p:pic>
      <p:pic>
        <p:nvPicPr>
          <p:cNvPr id="20488" name="Picture 8" descr="C:\Documents and Settings\User\Мои документы\Мои результаты сканировани\2012-11 (ноя)\сканирование0001.jpg"/>
          <p:cNvPicPr>
            <a:picLocks noChangeAspect="1" noChangeArrowheads="1"/>
          </p:cNvPicPr>
          <p:nvPr/>
        </p:nvPicPr>
        <p:blipFill>
          <a:blip r:embed="rId4"/>
          <a:srcRect l="69170" t="50000" r="729" b="5322"/>
          <a:stretch>
            <a:fillRect/>
          </a:stretch>
        </p:blipFill>
        <p:spPr bwMode="auto">
          <a:xfrm>
            <a:off x="6929454" y="3750471"/>
            <a:ext cx="1785950" cy="26789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071670" y="142852"/>
            <a:ext cx="500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000066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0066"/>
                </a:solidFill>
              </a:rPr>
              <a:t>История языка жестов приветствия</a:t>
            </a:r>
            <a:endParaRPr lang="ru-RU" sz="2800" b="1" dirty="0">
              <a:solidFill>
                <a:srgbClr val="000066"/>
              </a:solidFill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2285984" y="681320"/>
            <a:ext cx="464347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006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006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0066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Китаец в прежние времена, встречая друга, пожимал руку самому себе.</a:t>
            </a:r>
            <a:endParaRPr lang="ru-RU" sz="1200" b="1" dirty="0" smtClean="0">
              <a:solidFill>
                <a:srgbClr val="FF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Лапландцы трутся носами.</a:t>
            </a:r>
            <a:endParaRPr lang="ru-RU" sz="1200" b="1" dirty="0" smtClean="0">
              <a:solidFill>
                <a:srgbClr val="000066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Молодой американец приветствует приятеля, хлопая его по спине.</a:t>
            </a:r>
            <a:endParaRPr lang="ru-RU" sz="1200" b="1" dirty="0" smtClean="0">
              <a:solidFill>
                <a:srgbClr val="FFC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Французы целуют друг друга в щёку.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Латиноамериканцы обнимаются. </a:t>
            </a:r>
            <a:endParaRPr lang="ru-RU" b="1" dirty="0" smtClean="0">
              <a:solidFill>
                <a:srgbClr val="00B0F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7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енот страх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685" y="846004"/>
            <a:ext cx="8506622" cy="4785395"/>
          </a:xfrm>
        </p:spPr>
      </p:pic>
      <p:sp>
        <p:nvSpPr>
          <p:cNvPr id="5" name="Прямоугольник 4"/>
          <p:cNvSpPr/>
          <p:nvPr/>
        </p:nvSpPr>
        <p:spPr>
          <a:xfrm>
            <a:off x="683568" y="476672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енот улыбка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82" y="861151"/>
            <a:ext cx="8762628" cy="4929411"/>
          </a:xfrm>
        </p:spPr>
      </p:pic>
      <p:sp>
        <p:nvSpPr>
          <p:cNvPr id="5" name="Прямоугольник 4"/>
          <p:cNvSpPr/>
          <p:nvPr/>
        </p:nvSpPr>
        <p:spPr>
          <a:xfrm>
            <a:off x="683568" y="476672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4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661338"/>
            <a:ext cx="8229600" cy="11114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Правила речевого этикета.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799"/>
            <a:ext cx="6624736" cy="360039"/>
          </a:xfrm>
        </p:spPr>
        <p:txBody>
          <a:bodyPr/>
          <a:lstStyle/>
          <a:p>
            <a:pPr lvl="0">
              <a:buFont typeface="Wingdings" pitchFamily="2" charset="2"/>
              <a:buChar char="ü"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76672"/>
            <a:ext cx="7848872" cy="1152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4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661338"/>
            <a:ext cx="8229600" cy="11114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Правила речевого этикета.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Говори спокойно, чётко, понятно.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Контролируй громкость голоса.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Разговаривай вежливо и доброжелательно.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Избегай в речи слов – сорняков.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Речь должна быть содержательной.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Во время разговора не перебивай собеседника.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76672"/>
            <a:ext cx="7848872" cy="1152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7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77" y="2780927"/>
            <a:ext cx="4508479" cy="3152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96304"/>
            <a:ext cx="3556417" cy="325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20688"/>
            <a:ext cx="5760640" cy="17526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  <a:latin typeface="Monotype Corsiva" pitchFamily="66" charset="0"/>
              </a:rPr>
              <a:t>Кроссворд</a:t>
            </a:r>
          </a:p>
          <a:p>
            <a:endParaRPr lang="ru-RU" sz="3600" b="1" i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83568" y="1340768"/>
          <a:ext cx="7089004" cy="2975281"/>
        </p:xfrm>
        <a:graphic>
          <a:graphicData uri="http://schemas.openxmlformats.org/drawingml/2006/table">
            <a:tbl>
              <a:tblPr/>
              <a:tblGrid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3731"/>
                <a:gridCol w="398871"/>
                <a:gridCol w="396301"/>
                <a:gridCol w="396301"/>
                <a:gridCol w="396301"/>
                <a:gridCol w="396301"/>
                <a:gridCol w="386051"/>
                <a:gridCol w="372387"/>
                <a:gridCol w="386051"/>
              </a:tblGrid>
              <a:tr h="467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 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23528" y="4581128"/>
            <a:ext cx="8550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/>
              <a:t>Наука, которая рассматривает поступки и отношения </a:t>
            </a:r>
          </a:p>
          <a:p>
            <a:pPr marL="342900" indent="-342900"/>
            <a:r>
              <a:rPr lang="ru-RU" sz="2400" dirty="0" smtClean="0"/>
              <a:t>между людьми, с точки зрения представлений о добре и зле.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20688"/>
            <a:ext cx="5760640" cy="17526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  <a:latin typeface="Monotype Corsiva" pitchFamily="66" charset="0"/>
              </a:rPr>
              <a:t>Кроссворд</a:t>
            </a:r>
          </a:p>
          <a:p>
            <a:endParaRPr lang="ru-RU" sz="3600" b="1" i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83568" y="1340768"/>
          <a:ext cx="7089004" cy="2975281"/>
        </p:xfrm>
        <a:graphic>
          <a:graphicData uri="http://schemas.openxmlformats.org/drawingml/2006/table">
            <a:tbl>
              <a:tblPr/>
              <a:tblGrid>
                <a:gridCol w="396301"/>
                <a:gridCol w="396301"/>
                <a:gridCol w="396301"/>
                <a:gridCol w="396301"/>
                <a:gridCol w="396301"/>
                <a:gridCol w="322751"/>
                <a:gridCol w="360040"/>
                <a:gridCol w="360040"/>
                <a:gridCol w="360040"/>
                <a:gridCol w="432048"/>
                <a:gridCol w="542887"/>
                <a:gridCol w="396301"/>
                <a:gridCol w="396301"/>
                <a:gridCol w="396301"/>
                <a:gridCol w="396301"/>
                <a:gridCol w="386051"/>
                <a:gridCol w="372387"/>
                <a:gridCol w="386051"/>
              </a:tblGrid>
              <a:tr h="467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20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1720" y="4941168"/>
            <a:ext cx="6173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 2. Человек, любящий свою Родину, народ, </a:t>
            </a:r>
          </a:p>
          <a:p>
            <a:r>
              <a:rPr lang="ru-RU" sz="2400" dirty="0" smtClean="0"/>
              <a:t>готов ради них на жертвы и подвиги?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20688"/>
            <a:ext cx="5760640" cy="17526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  <a:latin typeface="Monotype Corsiva" pitchFamily="66" charset="0"/>
              </a:rPr>
              <a:t>Кроссворд</a:t>
            </a:r>
          </a:p>
          <a:p>
            <a:endParaRPr lang="ru-RU" sz="3600" b="1" i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83568" y="1340768"/>
          <a:ext cx="7089004" cy="2975281"/>
        </p:xfrm>
        <a:graphic>
          <a:graphicData uri="http://schemas.openxmlformats.org/drawingml/2006/table">
            <a:tbl>
              <a:tblPr/>
              <a:tblGrid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3731"/>
                <a:gridCol w="398871"/>
                <a:gridCol w="396301"/>
                <a:gridCol w="396301"/>
                <a:gridCol w="396301"/>
                <a:gridCol w="396301"/>
                <a:gridCol w="386051"/>
                <a:gridCol w="372387"/>
                <a:gridCol w="386051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libr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т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79712" y="4941168"/>
            <a:ext cx="5253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3.Кого прославляли народы России?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людовик1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052736"/>
            <a:ext cx="8045450" cy="5073427"/>
          </a:xfrm>
        </p:spPr>
      </p:pic>
    </p:spTree>
    <p:extLst>
      <p:ext uri="{BB962C8B-B14F-4D97-AF65-F5344CB8AC3E}">
        <p14:creationId xmlns:p14="http://schemas.microsoft.com/office/powerpoint/2010/main" val="1499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20688"/>
            <a:ext cx="5760640" cy="17526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  <a:latin typeface="Monotype Corsiva" pitchFamily="66" charset="0"/>
              </a:rPr>
              <a:t>Кроссворд</a:t>
            </a:r>
          </a:p>
          <a:p>
            <a:endParaRPr lang="ru-RU" sz="3600" b="1" i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83568" y="1340768"/>
          <a:ext cx="7089004" cy="2975281"/>
        </p:xfrm>
        <a:graphic>
          <a:graphicData uri="http://schemas.openxmlformats.org/drawingml/2006/table">
            <a:tbl>
              <a:tblPr/>
              <a:tblGrid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3731"/>
                <a:gridCol w="398871"/>
                <a:gridCol w="396301"/>
                <a:gridCol w="396301"/>
                <a:gridCol w="396301"/>
                <a:gridCol w="396301"/>
                <a:gridCol w="386051"/>
                <a:gridCol w="372387"/>
                <a:gridCol w="386051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Calibr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т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39752" y="5373216"/>
            <a:ext cx="3883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r>
              <a:rPr lang="ru-RU" sz="2400" dirty="0" smtClean="0"/>
              <a:t>. Трудолюбивый человек?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20688"/>
            <a:ext cx="5760640" cy="17526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  <a:latin typeface="Monotype Corsiva" pitchFamily="66" charset="0"/>
              </a:rPr>
              <a:t>Кроссворд</a:t>
            </a:r>
          </a:p>
          <a:p>
            <a:endParaRPr lang="ru-RU" sz="3600" b="1" i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83568" y="1340768"/>
          <a:ext cx="7089004" cy="2975281"/>
        </p:xfrm>
        <a:graphic>
          <a:graphicData uri="http://schemas.openxmlformats.org/drawingml/2006/table">
            <a:tbl>
              <a:tblPr/>
              <a:tblGrid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3731"/>
                <a:gridCol w="398871"/>
                <a:gridCol w="396301"/>
                <a:gridCol w="396301"/>
                <a:gridCol w="396301"/>
                <a:gridCol w="396301"/>
                <a:gridCol w="386051"/>
                <a:gridCol w="372387"/>
                <a:gridCol w="386051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1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т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у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ж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к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39752" y="5373216"/>
            <a:ext cx="4934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r>
              <a:rPr lang="ru-RU" sz="2400" dirty="0" smtClean="0"/>
              <a:t>. Черта нравственности Россиян?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20688"/>
            <a:ext cx="5760640" cy="17526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  <a:latin typeface="Monotype Corsiva" pitchFamily="66" charset="0"/>
              </a:rPr>
              <a:t>Кроссворд</a:t>
            </a:r>
          </a:p>
          <a:p>
            <a:endParaRPr lang="ru-RU" sz="3600" b="1" i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83568" y="1340768"/>
          <a:ext cx="7089004" cy="2975281"/>
        </p:xfrm>
        <a:graphic>
          <a:graphicData uri="http://schemas.openxmlformats.org/drawingml/2006/table">
            <a:tbl>
              <a:tblPr/>
              <a:tblGrid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6301"/>
                <a:gridCol w="393731"/>
                <a:gridCol w="398871"/>
                <a:gridCol w="396301"/>
                <a:gridCol w="396301"/>
                <a:gridCol w="396301"/>
                <a:gridCol w="396301"/>
                <a:gridCol w="386051"/>
                <a:gridCol w="372387"/>
                <a:gridCol w="386051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1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т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у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ж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к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е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м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75656" y="4653136"/>
            <a:ext cx="6252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5</a:t>
            </a:r>
            <a:r>
              <a:rPr lang="ru-RU" sz="2400" dirty="0" smtClean="0"/>
              <a:t>. Любовь к Родине, уважение обычаев, </a:t>
            </a:r>
          </a:p>
          <a:p>
            <a:pPr algn="ctr"/>
            <a:r>
              <a:rPr lang="ru-RU" sz="2400" dirty="0" smtClean="0"/>
              <a:t>нравственных ценностей предшествующих</a:t>
            </a:r>
          </a:p>
          <a:p>
            <a:pPr algn="ctr"/>
            <a:r>
              <a:rPr lang="ru-RU" sz="2400" dirty="0" smtClean="0"/>
              <a:t> поколений?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620688"/>
            <a:ext cx="5760640" cy="17526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1"/>
                </a:solidFill>
                <a:latin typeface="Monotype Corsiva" pitchFamily="66" charset="0"/>
              </a:rPr>
              <a:t>Кроссворд</a:t>
            </a:r>
          </a:p>
          <a:p>
            <a:endParaRPr lang="ru-RU" sz="3600" b="1" i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83568" y="1340768"/>
          <a:ext cx="7089004" cy="2975281"/>
        </p:xfrm>
        <a:graphic>
          <a:graphicData uri="http://schemas.openxmlformats.org/drawingml/2006/table">
            <a:tbl>
              <a:tblPr/>
              <a:tblGrid>
                <a:gridCol w="396301"/>
                <a:gridCol w="396301"/>
                <a:gridCol w="215510"/>
                <a:gridCol w="432048"/>
                <a:gridCol w="541345"/>
                <a:gridCol w="396301"/>
                <a:gridCol w="396301"/>
                <a:gridCol w="396301"/>
                <a:gridCol w="396301"/>
                <a:gridCol w="321723"/>
                <a:gridCol w="470879"/>
                <a:gridCol w="396301"/>
                <a:gridCol w="396301"/>
                <a:gridCol w="396301"/>
                <a:gridCol w="396301"/>
                <a:gridCol w="386051"/>
                <a:gridCol w="372387"/>
                <a:gridCol w="386051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1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Э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т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и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у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ж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к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е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м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6</a:t>
                      </a:r>
                      <a:r>
                        <a:rPr lang="ru-RU" sz="2800" dirty="0" smtClean="0"/>
                        <a:t>п</a:t>
                      </a:r>
                      <a:endParaRPr lang="ru-RU" sz="2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а</a:t>
                      </a:r>
                      <a:endParaRPr lang="ru-RU" sz="2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т</a:t>
                      </a:r>
                      <a:endParaRPr lang="ru-RU" sz="2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err="1" smtClean="0"/>
                        <a:t>р</a:t>
                      </a:r>
                      <a:endParaRPr lang="ru-RU" sz="28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т</a:t>
                      </a:r>
                      <a:endParaRPr lang="ru-RU" sz="2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 smtClean="0"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м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39752" y="53732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980728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Человек живёт  среди людей. В зависимости от своего настроения  он может по-разному относиться к окружающим. Своими действиями, мимикой, жестами или словами он передаёт своё отношение к ним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C:\Users\Татьяна\Desktop\i9NEFVM4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2348880"/>
            <a:ext cx="2143125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Татьяна\Desktop\iX2ZTU8QF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47864" y="2852936"/>
            <a:ext cx="2143125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Татьяна\Desktop\iNWPBOKCF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627784" y="4293096"/>
            <a:ext cx="1009650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Татьяна\Desktop\iH542RFOU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40152" y="2780928"/>
            <a:ext cx="2143125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C:\Users\Татьяна\Desktop\iJHR18Q0N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39552" y="4149080"/>
            <a:ext cx="1905000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C:\Users\Татьяна\Desktop\iE3UKKVBQ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084168" y="4509120"/>
            <a:ext cx="2352675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3" name="Picture 9" descr="C:\Users\Татьяна\Desktop\i2WHQUA1F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923928" y="4581128"/>
            <a:ext cx="1990725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</a:rPr>
              <a:t>«</a:t>
            </a:r>
            <a:r>
              <a:rPr lang="ru-RU" i="1" dirty="0" smtClean="0">
                <a:solidFill>
                  <a:srgbClr val="C00000"/>
                </a:solidFill>
                <a:latin typeface="+mj-lt"/>
              </a:rPr>
              <a:t>Хорошими манерами  обладает тот, кто наименьшее  количество людей ставит  в неловкое положение».</a:t>
            </a:r>
            <a:r>
              <a:rPr lang="ru-RU" sz="2800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+mj-lt"/>
              </a:rPr>
            </a:br>
            <a:r>
              <a:rPr lang="ru-RU" sz="2800" dirty="0" smtClean="0">
                <a:solidFill>
                  <a:srgbClr val="C00000"/>
                </a:solidFill>
                <a:latin typeface="+mj-lt"/>
              </a:rPr>
              <a:t>                                                                        </a:t>
            </a:r>
            <a:r>
              <a:rPr lang="ru-RU" dirty="0" smtClean="0">
                <a:latin typeface="+mj-lt"/>
              </a:rPr>
              <a:t>	</a:t>
            </a:r>
            <a:r>
              <a:rPr lang="ru-RU" dirty="0" smtClean="0"/>
              <a:t>					                    </a:t>
            </a:r>
            <a:r>
              <a:rPr lang="ru-RU" dirty="0" smtClean="0">
                <a:solidFill>
                  <a:srgbClr val="C00000"/>
                </a:solidFill>
                <a:latin typeface="+mj-lt"/>
              </a:rPr>
              <a:t>Дж. Свифт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2050" name="Picture 2" descr="C:\Users\Татьяна\Desktop\doc6cbfsoz2icidg52bmns_800_48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27784" y="2996952"/>
            <a:ext cx="3077592" cy="29783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6228184" y="4221088"/>
            <a:ext cx="216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+mj-lt"/>
              </a:rPr>
              <a:t>(1663-1745)</a:t>
            </a:r>
            <a:endParaRPr lang="ru-RU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+mj-lt"/>
              </a:rPr>
              <a:t>            Работа с толковым словарём		</a:t>
            </a:r>
            <a:r>
              <a:rPr lang="ru-RU" dirty="0" smtClean="0"/>
              <a:t>		</a:t>
            </a:r>
            <a:endParaRPr lang="ru-RU" dirty="0"/>
          </a:p>
        </p:txBody>
      </p:sp>
      <p:pic>
        <p:nvPicPr>
          <p:cNvPr id="35842" name="Picture 2" descr="http://books.iqbuy.ru/img/books/9785/48/80/22/07/9785488022072-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43808" y="1412776"/>
            <a:ext cx="3399554" cy="472538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100" b="1" dirty="0" err="1" smtClean="0"/>
              <a:t>Этике́т</a:t>
            </a:r>
            <a:r>
              <a:rPr lang="ru-RU" sz="3100" dirty="0" smtClean="0"/>
              <a:t> (от </a:t>
            </a:r>
            <a:r>
              <a:rPr lang="ru-RU" sz="3100" dirty="0" smtClean="0">
                <a:hlinkClick r:id="rId3" tooltip="Французский язык"/>
              </a:rPr>
              <a:t>фр.</a:t>
            </a:r>
            <a:r>
              <a:rPr lang="ru-RU" sz="3100" dirty="0" smtClean="0"/>
              <a:t> </a:t>
            </a:r>
            <a:r>
              <a:rPr lang="fr-FR" sz="3100" i="1" dirty="0" smtClean="0"/>
              <a:t>étiquette</a:t>
            </a:r>
            <a:r>
              <a:rPr lang="ru-RU" sz="3100" dirty="0" smtClean="0"/>
              <a:t> — этикетка, надпись) — нормы и правила поведения людей в обществе.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4" descr="etiket.jpg"/>
          <p:cNvPicPr>
            <a:picLocks noGrp="1" noChangeAspect="1"/>
          </p:cNvPicPr>
          <p:nvPr>
            <p:ph idx="4294967295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0" y="1989138"/>
            <a:ext cx="5240338" cy="3960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340768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>
                <a:latin typeface="+mj-lt"/>
              </a:rPr>
              <a:t>Определённые своды норм и правил поведения существовали уже с древнейших времён.</a:t>
            </a:r>
          </a:p>
          <a:p>
            <a:pPr algn="ctr">
              <a:buNone/>
            </a:pPr>
            <a:r>
              <a:rPr lang="ru-RU" dirty="0" smtClean="0">
                <a:latin typeface="+mj-lt"/>
              </a:rPr>
              <a:t>Уже в древних египетских, римских рукописях,  говорится о правилах поведения людей в различных жизненных ситуациях. В это время были строго регламентированы взаимоотношения высших и низших сословий, господ и рабов, старших и младших, мужчин и женщин. Первая книга об этом так и называлась </a:t>
            </a:r>
            <a:r>
              <a:rPr lang="ru-RU" b="1" dirty="0" smtClean="0">
                <a:latin typeface="+mj-lt"/>
              </a:rPr>
              <a:t>“О правилах поведения” и была издана еще в 1204 году.</a:t>
            </a:r>
            <a:endParaRPr lang="ru-RU" dirty="0" smtClean="0">
              <a:latin typeface="+mj-lt"/>
            </a:endParaRPr>
          </a:p>
          <a:p>
            <a:pPr>
              <a:buNone/>
            </a:pPr>
            <a:endParaRPr lang="ru-RU" dirty="0"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908720"/>
            <a:ext cx="8229600" cy="204482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+mj-lt"/>
              </a:rPr>
              <a:t>Впервые  слово  «ЭТИКЕТ» было употреблено при дворе короля Франции </a:t>
            </a:r>
            <a:r>
              <a:rPr lang="ru-RU" dirty="0" smtClean="0">
                <a:latin typeface="+mj-lt"/>
                <a:hlinkClick r:id="rId3" tooltip="Людовик XIV (король Франции)"/>
              </a:rPr>
              <a:t>Людовика XIV</a:t>
            </a:r>
            <a:r>
              <a:rPr lang="ru-RU" dirty="0" smtClean="0">
                <a:latin typeface="+mj-lt"/>
              </a:rPr>
              <a:t> — гостям были розданы карточки (этикетки) с изложением того, как они должны держаться. </a:t>
            </a:r>
            <a:endParaRPr lang="ru-RU" dirty="0"/>
          </a:p>
        </p:txBody>
      </p:sp>
      <p:pic>
        <p:nvPicPr>
          <p:cNvPr id="1028" name="Picture 4" descr="C:\Users\Татьяна\Desktop\i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24128" y="2636912"/>
            <a:ext cx="2666432" cy="29409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6156176" y="5661248"/>
            <a:ext cx="1790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+mj-lt"/>
              </a:rPr>
              <a:t>1638 -  1715</a:t>
            </a:r>
            <a:endParaRPr lang="ru-RU" sz="2800" b="1" dirty="0">
              <a:latin typeface="+mj-lt"/>
            </a:endParaRPr>
          </a:p>
        </p:txBody>
      </p:sp>
      <p:pic>
        <p:nvPicPr>
          <p:cNvPr id="1029" name="Picture 5" descr="C:\Users\Татьяна\Desktop\Louis-XIV-und-Moliere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62000" y="3092002"/>
            <a:ext cx="4386064" cy="2565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  <a:latin typeface="+mn-lt"/>
              </a:rPr>
              <a:t>Виды этикета: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196752"/>
            <a:ext cx="7941568" cy="4669979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речевой;</a:t>
            </a:r>
          </a:p>
          <a:p>
            <a:r>
              <a:rPr lang="ru-RU" sz="2800" b="1" dirty="0"/>
              <a:t>н</a:t>
            </a:r>
            <a:r>
              <a:rPr lang="ru-RU" sz="2800" b="1" dirty="0" smtClean="0"/>
              <a:t>еречевой;</a:t>
            </a:r>
          </a:p>
          <a:p>
            <a:r>
              <a:rPr lang="ru-RU" sz="2800" b="1" dirty="0" smtClean="0"/>
              <a:t>столовый;</a:t>
            </a:r>
          </a:p>
          <a:p>
            <a:r>
              <a:rPr lang="ru-RU" sz="2800" b="1" dirty="0" smtClean="0"/>
              <a:t>«выходного дня» (при посещении различных культурных мест);</a:t>
            </a:r>
          </a:p>
          <a:p>
            <a:r>
              <a:rPr lang="ru-RU" sz="2800" b="1" dirty="0" smtClean="0"/>
              <a:t>религиозный;</a:t>
            </a:r>
          </a:p>
          <a:p>
            <a:r>
              <a:rPr lang="ru-RU" sz="2800" b="1" dirty="0" smtClean="0"/>
              <a:t>повседневный;</a:t>
            </a:r>
          </a:p>
          <a:p>
            <a:r>
              <a:rPr lang="ru-RU" sz="2800" b="1" dirty="0" smtClean="0"/>
              <a:t>школьный;</a:t>
            </a:r>
          </a:p>
          <a:p>
            <a:r>
              <a:rPr lang="ru-RU" sz="2800" b="1" dirty="0" smtClean="0"/>
              <a:t>праздничный и  </a:t>
            </a:r>
            <a:r>
              <a:rPr lang="ru-RU" sz="2800" b="1" dirty="0" smtClean="0">
                <a:solidFill>
                  <a:prstClr val="black"/>
                </a:solidFill>
              </a:rPr>
              <a:t>т.д.</a:t>
            </a:r>
            <a:endParaRPr lang="ru-RU" sz="2800" b="1" dirty="0" smtClean="0"/>
          </a:p>
          <a:p>
            <a:pPr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8124945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Этикетка</a:t>
            </a:r>
            <a:r>
              <a:rPr lang="ru-RU" dirty="0" smtClean="0"/>
              <a:t>- описание товара, а </a:t>
            </a:r>
            <a:r>
              <a:rPr lang="ru-RU" b="1" dirty="0" smtClean="0"/>
              <a:t>э</a:t>
            </a:r>
            <a:r>
              <a:rPr lang="ru-RU" b="1" u="sng" dirty="0" smtClean="0"/>
              <a:t>тикет </a:t>
            </a:r>
            <a:r>
              <a:rPr lang="ru-RU" dirty="0" smtClean="0"/>
              <a:t>– </a:t>
            </a:r>
            <a:r>
              <a:rPr lang="ru-RU" u="sng" dirty="0" smtClean="0"/>
              <a:t>описание образцов поведения</a:t>
            </a:r>
            <a:r>
              <a:rPr lang="ru-RU" dirty="0" smtClean="0"/>
              <a:t>,  которые вырабатывались многие сотни лет.</a:t>
            </a:r>
            <a:endParaRPr lang="ru-RU" dirty="0"/>
          </a:p>
        </p:txBody>
      </p:sp>
      <p:pic>
        <p:nvPicPr>
          <p:cNvPr id="16386" name="Picture 2" descr="http://im7-tub-ru.yandex.net/i?id=169698528-61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35696" y="4221088"/>
            <a:ext cx="1524000" cy="1428750"/>
          </a:xfrm>
          <a:prstGeom prst="rect">
            <a:avLst/>
          </a:prstGeom>
          <a:noFill/>
        </p:spPr>
      </p:pic>
      <p:pic>
        <p:nvPicPr>
          <p:cNvPr id="16388" name="Picture 4" descr="http://im5-tub-ru.yandex.net/i?id=176187399-63-72&amp;n=2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779912" y="2852936"/>
            <a:ext cx="1476375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90" name="Picture 6" descr="http://im2-tub-ru.yandex.net/i?id=47231033-23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652120" y="4149080"/>
            <a:ext cx="1628775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Первые письменные правила поведения были даны в “Поучениях” Владимира Мономаха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/>
              <a:t>“</a:t>
            </a:r>
            <a:r>
              <a:rPr lang="ru-RU" sz="3500" dirty="0" smtClean="0">
                <a:latin typeface="+mj-lt"/>
              </a:rPr>
              <a:t>Куда не пойдете по своей земле, нигде не позволяйте ни своим, ни чужим отрокам обижать жителей ни в селениях, ни в полях... где не остановитесь в пути, везде напойте и накормите всякого просящего... чтите гостя, откуда бы к вам ни пришел, — простой ли человек, или знатный, или посол, — ...угостите пищей или питьем... Больного посещайте, мертвого пойдите проводить... Не пройдите мимо человека, не приветствуя его, а скажите всякому при встрече доброе слово...”.</a:t>
            </a:r>
            <a:endParaRPr lang="ru-RU" sz="3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Позже  в России  свод правил  гражданина был изложен в XVI веке в книге </a:t>
            </a:r>
            <a:br>
              <a:rPr lang="ru-RU" b="1" dirty="0" smtClean="0"/>
            </a:br>
            <a:r>
              <a:rPr lang="ru-RU" b="1" dirty="0" smtClean="0"/>
              <a:t>«Домострой»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100" name="Picture 4" descr="C:\Users\Татьяна\Desktop\ImageHandle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5616" y="2132856"/>
            <a:ext cx="2538282" cy="3384376"/>
          </a:xfrm>
          <a:prstGeom prst="rect">
            <a:avLst/>
          </a:prstGeom>
          <a:noFill/>
        </p:spPr>
      </p:pic>
      <p:pic>
        <p:nvPicPr>
          <p:cNvPr id="4101" name="Picture 5" descr="C:\Users\Татьяна\Desktop\01-11850_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23928" y="2420888"/>
            <a:ext cx="391532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8092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Домострой учил «не красть, не лгать, </a:t>
            </a:r>
            <a:br>
              <a:rPr lang="ru-RU" sz="3600" b="1" dirty="0" smtClean="0"/>
            </a:br>
            <a:r>
              <a:rPr lang="ru-RU" sz="3600" b="1" dirty="0" smtClean="0"/>
              <a:t>не завидовать, не осуждать, не помнить зла»…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33203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j-lt"/>
            </a:endParaRPr>
          </a:p>
          <a:p>
            <a:pPr algn="ctr">
              <a:buNone/>
            </a:pPr>
            <a:r>
              <a:rPr lang="ru-RU" b="1" dirty="0" smtClean="0">
                <a:latin typeface="+mj-lt"/>
              </a:rPr>
              <a:t>Находим мы  в Домострое  и такое  «золотое»  правило: «Чего сам не любишь, то и другим не делай»</a:t>
            </a:r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j-lt"/>
            </a:endParaRPr>
          </a:p>
          <a:p>
            <a:pPr algn="ctr">
              <a:buNone/>
            </a:pPr>
            <a:endParaRPr lang="ru-RU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j-lt"/>
            </a:endParaRPr>
          </a:p>
          <a:p>
            <a:pPr>
              <a:buNone/>
            </a:pPr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 Петре I для молодых дворян была издана книга «Юности  честное зерцало»</a:t>
            </a:r>
            <a: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3" name="Picture 3" descr="C:\Users\Татьяна\Desktop\iD0F0M7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9592" y="2348880"/>
            <a:ext cx="3453164" cy="3523637"/>
          </a:xfrm>
          <a:prstGeom prst="rect">
            <a:avLst/>
          </a:prstGeom>
          <a:noFill/>
        </p:spPr>
      </p:pic>
      <p:pic>
        <p:nvPicPr>
          <p:cNvPr id="4" name="Picture 7" descr="Пётр I Алексеевич">
            <a:hlinkClick r:id="rId4" tooltip="Пётр I Алексеевич"/>
          </p:cNvPr>
          <p:cNvPicPr>
            <a:picLocks noChangeAspect="1" noChangeArrowheads="1"/>
          </p:cNvPicPr>
          <p:nvPr/>
        </p:nvPicPr>
        <p:blipFill>
          <a:blip r:embed="rId5" cstate="screen"/>
          <a:srcRect t="6197" b="17378"/>
          <a:stretch>
            <a:fillRect/>
          </a:stretch>
        </p:blipFill>
        <p:spPr bwMode="auto">
          <a:xfrm>
            <a:off x="4787512" y="2420888"/>
            <a:ext cx="3171568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 21 веке люди живут по общим правилам цивилизованного этикета</a:t>
            </a:r>
            <a:endParaRPr lang="ru-RU" b="1" dirty="0"/>
          </a:p>
        </p:txBody>
      </p:sp>
      <p:pic>
        <p:nvPicPr>
          <p:cNvPr id="4" name="Picture 7" descr="C:\Users\Татьяна\Desktop\i7CA9D10F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544" y="1556791"/>
            <a:ext cx="2592288" cy="3441089"/>
          </a:xfrm>
          <a:prstGeom prst="rect">
            <a:avLst/>
          </a:prstGeom>
          <a:noFill/>
        </p:spPr>
      </p:pic>
      <p:pic>
        <p:nvPicPr>
          <p:cNvPr id="5" name="Picture 3" descr="C:\Users\Татьяна\Desktop\i93KS1OXQ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56176" y="4005064"/>
            <a:ext cx="1800200" cy="2314543"/>
          </a:xfrm>
          <a:prstGeom prst="rect">
            <a:avLst/>
          </a:prstGeom>
          <a:noFill/>
        </p:spPr>
      </p:pic>
      <p:pic>
        <p:nvPicPr>
          <p:cNvPr id="6" name="Picture 5" descr="C:\Users\Татьяна\Desktop\iSH2MXVT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04248" y="1412776"/>
            <a:ext cx="1656184" cy="2484276"/>
          </a:xfrm>
          <a:prstGeom prst="rect">
            <a:avLst/>
          </a:prstGeom>
          <a:noFill/>
        </p:spPr>
      </p:pic>
      <p:pic>
        <p:nvPicPr>
          <p:cNvPr id="7" name="Picture 6" descr="C:\Users\Татьяна\Desktop\iOXSXHM5U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419872" y="1916832"/>
            <a:ext cx="2396426" cy="388843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Различают этикет </a:t>
            </a:r>
            <a:r>
              <a:rPr lang="ru-RU" b="1" u="sng" dirty="0" smtClean="0"/>
              <a:t>речевой и неречевой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u="sng" dirty="0" smtClean="0">
                <a:latin typeface="+mj-lt"/>
              </a:rPr>
              <a:t>Неречевой этикет </a:t>
            </a:r>
            <a:r>
              <a:rPr lang="ru-RU" dirty="0" smtClean="0">
                <a:latin typeface="+mj-lt"/>
              </a:rPr>
              <a:t>– это разнообразная система знаков: похлопывание по плечу, помахивание рукой в знак приветствия или прощания, способы размещения людей за столом в соответствии с правилами первенства, преподнесение подарков.</a:t>
            </a:r>
            <a:endParaRPr lang="ru-RU" dirty="0">
              <a:latin typeface="+mj-lt"/>
            </a:endParaRPr>
          </a:p>
        </p:txBody>
      </p:sp>
      <p:pic>
        <p:nvPicPr>
          <p:cNvPr id="2051" name="Picture 3" descr="C:\Users\Татьяна\Desktop\iBS3IJT8B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5616" y="4221088"/>
            <a:ext cx="1296144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Татьяна\Desktop\iCY6ZXI8S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03848" y="4077072"/>
            <a:ext cx="2755506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C:\Users\Татьяна\Desktop\iHZYKS6N9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56176" y="4221088"/>
            <a:ext cx="1990781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Ералаш Ролик №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screen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 уроку ОРКСЭ в 4 классе по теме Этикет (ролик 2) - YouTube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/>
              <a:t>Итог урока: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-</a:t>
            </a:r>
            <a:r>
              <a:rPr lang="ru-RU" sz="4900" dirty="0" smtClean="0"/>
              <a:t>Что такое этикет?</a:t>
            </a:r>
            <a:br>
              <a:rPr lang="ru-RU" sz="4900" dirty="0" smtClean="0"/>
            </a:br>
            <a:r>
              <a:rPr lang="ru-RU" sz="4900" dirty="0" smtClean="0"/>
              <a:t>-Какие правила этикета запомнили?</a:t>
            </a:r>
            <a:br>
              <a:rPr lang="ru-RU" sz="4900" dirty="0" smtClean="0"/>
            </a:br>
            <a:r>
              <a:rPr lang="ru-RU" sz="4900" dirty="0" smtClean="0"/>
              <a:t>-Нужны ли сейчас знания этих правил?</a:t>
            </a:r>
            <a:br>
              <a:rPr lang="ru-RU" sz="4900" dirty="0" smtClean="0"/>
            </a:br>
            <a:endParaRPr lang="ru-RU" sz="49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132856"/>
            <a:ext cx="9073008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7200800" cy="2880320"/>
          </a:xfrm>
        </p:spPr>
        <p:txBody>
          <a:bodyPr>
            <a:normAutofit/>
          </a:bodyPr>
          <a:lstStyle/>
          <a:p>
            <a:r>
              <a:rPr lang="ru-RU" sz="5400" b="1" i="1" smtClean="0">
                <a:solidFill>
                  <a:srgbClr val="C00000"/>
                </a:solidFill>
                <a:latin typeface="Monotype Corsiva" pitchFamily="66" charset="0"/>
              </a:rPr>
              <a:t>Речевой  и </a:t>
            </a:r>
            <a:r>
              <a:rPr lang="ru-RU" sz="5400" b="1" i="1" dirty="0" smtClean="0">
                <a:solidFill>
                  <a:srgbClr val="C00000"/>
                </a:solidFill>
                <a:latin typeface="Monotype Corsiva" pitchFamily="66" charset="0"/>
              </a:rPr>
              <a:t>неречевой этикет. Особенности русского этикета</a:t>
            </a:r>
            <a:endParaRPr lang="ru-RU" sz="54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76672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20364" y="5157192"/>
            <a:ext cx="3150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Презентацию выполнила </a:t>
            </a:r>
          </a:p>
          <a:p>
            <a:r>
              <a:rPr lang="ru-RU" b="1" dirty="0" err="1" smtClean="0">
                <a:latin typeface="Monotype Corsiva" pitchFamily="66" charset="0"/>
              </a:rPr>
              <a:t>Коснырева</a:t>
            </a:r>
            <a:r>
              <a:rPr lang="ru-RU" b="1" dirty="0" smtClean="0">
                <a:latin typeface="Monotype Corsiva" pitchFamily="66" charset="0"/>
              </a:rPr>
              <a:t> Нина Михайловна</a:t>
            </a:r>
          </a:p>
          <a:p>
            <a:r>
              <a:rPr lang="ru-RU" b="1" dirty="0" smtClean="0">
                <a:latin typeface="Monotype Corsiva" pitchFamily="66" charset="0"/>
              </a:rPr>
              <a:t>учитель начальных классов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661338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latin typeface="Monotype Corsiva" pitchFamily="66" charset="0"/>
              </a:rPr>
              <a:t>Тема урока: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4234482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/>
              <a:t>Рефлексия</a:t>
            </a:r>
            <a:br>
              <a:rPr lang="ru-RU" sz="53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 </a:t>
            </a:r>
            <a:r>
              <a:rPr lang="ru-RU" b="1" dirty="0" smtClean="0"/>
              <a:t>Мне стало ясно…</a:t>
            </a:r>
            <a:br>
              <a:rPr lang="ru-RU" b="1" dirty="0" smtClean="0"/>
            </a:br>
            <a:r>
              <a:rPr lang="ru-RU" b="1" dirty="0" smtClean="0"/>
              <a:t>Я поняла…</a:t>
            </a:r>
            <a:br>
              <a:rPr lang="ru-RU" b="1" dirty="0" smtClean="0"/>
            </a:br>
            <a:r>
              <a:rPr lang="ru-RU" b="1" dirty="0" smtClean="0"/>
              <a:t>Теперь я знаю…</a:t>
            </a:r>
            <a:br>
              <a:rPr lang="ru-RU" b="1" dirty="0" smtClean="0"/>
            </a:br>
            <a:r>
              <a:rPr lang="ru-RU" b="1" dirty="0" smtClean="0"/>
              <a:t>Я буду стараться…</a:t>
            </a:r>
            <a:br>
              <a:rPr lang="ru-RU" b="1" dirty="0" smtClean="0"/>
            </a:br>
            <a:r>
              <a:rPr lang="ru-RU" b="1" dirty="0" smtClean="0"/>
              <a:t>Я узнала…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/>
          <a:lstStyle/>
          <a:p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/>
            </a:r>
            <a:br>
              <a:rPr lang="ru-RU" sz="3600" b="1" i="1" dirty="0" smtClean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Источники информации</a:t>
            </a: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 smtClean="0"/>
              <a:t>1. 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http://ru.wikipedia.org/wiki/%DD%F2%E8%EA%E5%F2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7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http://www.youtube.com/watch?v=GXT9YHLHM9E</a:t>
            </a:r>
            <a:r>
              <a:rPr lang="ru-RU" sz="27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u="sng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http://www.youtube.com/watch?v=VxcGYDnhGfU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7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http://easyen.ru/load/nachalnykh/fizminutki_na_urokakh/multfizminutka/319-1-0-2641</a:t>
            </a:r>
            <a:r>
              <a:rPr lang="ru-RU" sz="27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ChangeArrowheads="1"/>
          </p:cNvSpPr>
          <p:nvPr/>
        </p:nvSpPr>
        <p:spPr bwMode="auto">
          <a:xfrm>
            <a:off x="2916238" y="333375"/>
            <a:ext cx="31305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200" b="1" dirty="0">
                <a:solidFill>
                  <a:srgbClr val="FF0000"/>
                </a:solidFill>
                <a:latin typeface="Monotype Corsiva" pitchFamily="66" charset="0"/>
              </a:rPr>
              <a:t>Этикет</a:t>
            </a:r>
            <a:r>
              <a:rPr lang="ru-RU" sz="7200" b="1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8194" name="Rectangle 10"/>
          <p:cNvSpPr>
            <a:spLocks noChangeArrowheads="1"/>
          </p:cNvSpPr>
          <p:nvPr/>
        </p:nvSpPr>
        <p:spPr bwMode="auto">
          <a:xfrm>
            <a:off x="900113" y="2068513"/>
            <a:ext cx="292417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B050"/>
                </a:solidFill>
                <a:latin typeface="Monotype Corsiva" pitchFamily="66" charset="0"/>
              </a:rPr>
              <a:t>речевой</a:t>
            </a:r>
            <a:r>
              <a:rPr lang="ru-RU" sz="7200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</a:p>
        </p:txBody>
      </p:sp>
      <p:sp>
        <p:nvSpPr>
          <p:cNvPr id="8195" name="Rectangle 11"/>
          <p:cNvSpPr>
            <a:spLocks noChangeArrowheads="1"/>
          </p:cNvSpPr>
          <p:nvPr/>
        </p:nvSpPr>
        <p:spPr bwMode="auto">
          <a:xfrm>
            <a:off x="4859338" y="1916113"/>
            <a:ext cx="34544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B050"/>
                </a:solidFill>
                <a:latin typeface="Monotype Corsiva" pitchFamily="66" charset="0"/>
              </a:rPr>
              <a:t>неречевой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0113" y="3429000"/>
            <a:ext cx="31373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     Общение </a:t>
            </a:r>
          </a:p>
          <a:p>
            <a:r>
              <a:rPr lang="ru-RU" sz="3200" b="1" i="1" dirty="0" smtClean="0">
                <a:solidFill>
                  <a:srgbClr val="0070C0"/>
                </a:solidFill>
              </a:rPr>
              <a:t>с помощью слов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8064" y="3429000"/>
            <a:ext cx="3456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</a:rPr>
              <a:t>Общение </a:t>
            </a:r>
          </a:p>
          <a:p>
            <a:r>
              <a:rPr lang="ru-RU" sz="2800" b="1" i="1" dirty="0" smtClean="0">
                <a:solidFill>
                  <a:srgbClr val="0070C0"/>
                </a:solidFill>
              </a:rPr>
              <a:t>с помощью жестов</a:t>
            </a:r>
          </a:p>
          <a:p>
            <a:r>
              <a:rPr lang="ru-RU" sz="2800" b="1" i="1" dirty="0" smtClean="0">
                <a:solidFill>
                  <a:srgbClr val="0070C0"/>
                </a:solidFill>
              </a:rPr>
              <a:t> и мимики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3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  <p:bldP spid="8194" grpId="0"/>
      <p:bldP spid="819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Цель: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76672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2564904"/>
            <a:ext cx="676875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Задачи:</a:t>
            </a:r>
          </a:p>
          <a:p>
            <a:r>
              <a:rPr lang="ru-RU" sz="3600" dirty="0" smtClean="0"/>
              <a:t>1.Повторить…</a:t>
            </a:r>
          </a:p>
          <a:p>
            <a:r>
              <a:rPr lang="ru-RU" sz="3600" dirty="0" smtClean="0"/>
              <a:t>2. </a:t>
            </a:r>
            <a:r>
              <a:rPr lang="ru-RU" sz="3600" dirty="0"/>
              <a:t>П</a:t>
            </a:r>
            <a:r>
              <a:rPr lang="ru-RU" sz="3600" dirty="0" smtClean="0"/>
              <a:t>ознакомиться…..</a:t>
            </a:r>
          </a:p>
          <a:p>
            <a:r>
              <a:rPr lang="ru-RU" sz="3600" dirty="0" smtClean="0"/>
              <a:t>3. Научиться….</a:t>
            </a:r>
          </a:p>
          <a:p>
            <a:r>
              <a:rPr lang="ru-RU" sz="3600" dirty="0" smtClean="0"/>
              <a:t>4. Узнать….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3894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Пословица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6000" dirty="0" smtClean="0">
                <a:solidFill>
                  <a:srgbClr val="0070C0"/>
                </a:solidFill>
              </a:rPr>
              <a:t> По одежке встречают, по уму провожают.</a:t>
            </a:r>
            <a:endParaRPr lang="ru-RU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0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A50021"/>
                </a:solidFill>
              </a:rPr>
              <a:t>По платью встречают, по уму провожают.</a:t>
            </a:r>
          </a:p>
        </p:txBody>
      </p:sp>
      <p:pic>
        <p:nvPicPr>
          <p:cNvPr id="32771" name="Picture 3" descr="C:\Documents and Settings\Тата\Рабочий стол\Новая папка\morozko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762500" cy="3571875"/>
          </a:xfrm>
          <a:prstGeom prst="rect">
            <a:avLst/>
          </a:prstGeom>
          <a:noFill/>
          <a:ln w="76200" cmpd="tri">
            <a:solidFill>
              <a:srgbClr val="0033CC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Documents and Settings\Тата\Рабочий стол\Новая папка\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352800"/>
            <a:ext cx="4762500" cy="3333750"/>
          </a:xfrm>
          <a:prstGeom prst="rect">
            <a:avLst/>
          </a:prstGeom>
          <a:noFill/>
          <a:ln w="76200" cmpd="tri">
            <a:solidFill>
              <a:srgbClr val="0033CC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478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476672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Новый проект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516" y="890719"/>
            <a:ext cx="8608956" cy="484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6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</TotalTime>
  <Words>854</Words>
  <Application>Microsoft Office PowerPoint</Application>
  <PresentationFormat>Экран (4:3)</PresentationFormat>
  <Paragraphs>318</Paragraphs>
  <Slides>42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1_Тема Office</vt:lpstr>
      <vt:lpstr>Оформление по умолчанию</vt:lpstr>
      <vt:lpstr>Презентация PowerPoint</vt:lpstr>
      <vt:lpstr>Презентация PowerPoint</vt:lpstr>
      <vt:lpstr> Виды этикета:</vt:lpstr>
      <vt:lpstr> </vt:lpstr>
      <vt:lpstr>Презентация PowerPoint</vt:lpstr>
      <vt:lpstr> </vt:lpstr>
      <vt:lpstr>Пословица</vt:lpstr>
      <vt:lpstr>По платью встречают, по уму провожают.</vt:lpstr>
      <vt:lpstr> </vt:lpstr>
      <vt:lpstr>Презентация PowerPoint</vt:lpstr>
      <vt:lpstr>Презентация PowerPoint</vt:lpstr>
      <vt:lpstr> </vt:lpstr>
      <vt:lpstr> </vt:lpstr>
      <vt:lpstr>Правила речевого этикета. </vt:lpstr>
      <vt:lpstr>Правила речевого этикета. 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Этике́т (от фр. étiquette — этикетка, надпись) — нормы и правила поведения людей в обществе.  </vt:lpstr>
      <vt:lpstr>Презентация PowerPoint</vt:lpstr>
      <vt:lpstr>Презентация PowerPoint</vt:lpstr>
      <vt:lpstr>Этикетка- описание товара, а этикет – описание образцов поведения,  которые вырабатывались многие сотни лет.</vt:lpstr>
      <vt:lpstr>Первые письменные правила поведения были даны в “Поучениях” Владимира Мономаха.</vt:lpstr>
      <vt:lpstr>Позже  в России  свод правил  гражданина был изложен в XVI веке в книге  «Домострой» </vt:lpstr>
      <vt:lpstr>Домострой учил «не красть, не лгать,  не завидовать, не осуждать, не помнить зла»…  </vt:lpstr>
      <vt:lpstr>При Петре I для молодых дворян была издана книга «Юности  честное зерцало»  </vt:lpstr>
      <vt:lpstr>В 21 веке люди живут по общим правилам цивилизованного этикета</vt:lpstr>
      <vt:lpstr>Различают этикет речевой и неречевой.</vt:lpstr>
      <vt:lpstr>Презентация PowerPoint</vt:lpstr>
      <vt:lpstr>Презентация PowerPoint</vt:lpstr>
      <vt:lpstr>Итог урока: -Что такое этикет? -Какие правила этикета запомнили? -Нужны ли сейчас знания этих правил? </vt:lpstr>
      <vt:lpstr>Рефлексия   Мне стало ясно… Я поняла… Теперь я знаю… Я буду стараться… Я узнала…  </vt:lpstr>
      <vt:lpstr>Спасибо за внимание!</vt:lpstr>
      <vt:lpstr> Источники информации  1. http://ru.wikipedia.org/wiki/%DD%F2%E8%EA%E5%F2 2. http://www.youtube.com/watch?v=GXT9YHLHM9E 3. http://www.youtube.com/watch?v=VxcGYDnhGfU 4.http://easyen.ru/load/nachalnykh/fizminutki_na_urokakh/multfizminutka/319-1-0-2641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Этике́т (от фр. étiquette — этикетка, надпись) — нормы и правила поведения людей в обществе[1]. В современном виде и значении слово было впервые употреблено при дворе короля Франции Людовика XIV — гостям были розданы карточки (этикетки) с изложением того, как они должны держаться; хотя определённые своды норм и правил поведения существовали уже с древнейших времён[1]</dc:title>
  <dc:creator>Татьяна</dc:creator>
  <cp:lastModifiedBy>PolinaKosnireva2005@outlook.com</cp:lastModifiedBy>
  <cp:revision>80</cp:revision>
  <dcterms:created xsi:type="dcterms:W3CDTF">2014-03-30T11:53:05Z</dcterms:created>
  <dcterms:modified xsi:type="dcterms:W3CDTF">2020-02-24T05:54:57Z</dcterms:modified>
</cp:coreProperties>
</file>