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61" r:id="rId2"/>
    <p:sldId id="257" r:id="rId3"/>
    <p:sldId id="258" r:id="rId4"/>
    <p:sldId id="259" r:id="rId5"/>
    <p:sldId id="260" r:id="rId6"/>
    <p:sldId id="262" r:id="rId7"/>
    <p:sldId id="266" r:id="rId8"/>
    <p:sldId id="263" r:id="rId9"/>
    <p:sldId id="268" r:id="rId10"/>
    <p:sldId id="276" r:id="rId11"/>
    <p:sldId id="270" r:id="rId12"/>
    <p:sldId id="273" r:id="rId13"/>
    <p:sldId id="267" r:id="rId14"/>
    <p:sldId id="272" r:id="rId15"/>
    <p:sldId id="275" r:id="rId16"/>
    <p:sldId id="271" r:id="rId17"/>
    <p:sldId id="274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Анжелика Сергиенко" initials="АС" lastIdx="1" clrIdx="0">
    <p:extLst>
      <p:ext uri="{19B8F6BF-5375-455C-9EA6-DF929625EA0E}">
        <p15:presenceInfo xmlns:p15="http://schemas.microsoft.com/office/powerpoint/2012/main" userId="d6c2ffa8be33730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62900"/>
    <a:srgbClr val="544000"/>
    <a:srgbClr val="5A39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28" autoAdjust="0"/>
    <p:restoredTop sz="94660"/>
  </p:normalViewPr>
  <p:slideViewPr>
    <p:cSldViewPr snapToGrid="0">
      <p:cViewPr varScale="1">
        <p:scale>
          <a:sx n="72" d="100"/>
          <a:sy n="72" d="100"/>
        </p:scale>
        <p:origin x="1013" y="53"/>
      </p:cViewPr>
      <p:guideLst/>
    </p:cSldViewPr>
  </p:slideViewPr>
  <p:notesTextViewPr>
    <p:cViewPr>
      <p:scale>
        <a:sx n="75" d="100"/>
        <a:sy n="7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43525B-EBC4-4226-8B2F-467B3B9257BA}" type="datetimeFigureOut">
              <a:rPr lang="ru-RU" smtClean="0"/>
              <a:t>10.04.2020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38F9D1-0AB4-4F5E-B0E4-8D649545CEA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926859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2020, Сызрань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38F9D1-0AB4-4F5E-B0E4-8D649545CEA9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327117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Галерея книг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38F9D1-0AB4-4F5E-B0E4-8D649545CEA9}" type="slidenum">
              <a:rPr lang="ru-RU" smtClean="0"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993208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Данное стихотворение под названием «Няне» Пушкин посвятил Арине Родионовне.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38F9D1-0AB4-4F5E-B0E4-8D649545CEA9}" type="slidenum">
              <a:rPr lang="ru-RU" smtClean="0"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344465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А. С. Пушкин погиб во время дуэли в 1837 году.  Он прожил 37 лет. НО ЗА КОРОТКИЙ СРОК ПОЛУЧИЛ ОГРОМНУЮ ПОПУЛЯРНОСТЬ.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38F9D1-0AB4-4F5E-B0E4-8D649545CEA9}" type="slidenum">
              <a:rPr lang="ru-RU" smtClean="0"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92605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38F9D1-0AB4-4F5E-B0E4-8D649545CEA9}" type="slidenum">
              <a:rPr lang="ru-RU" smtClean="0"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409029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Цель игры: освобождение солнышка от злых тучек.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38F9D1-0AB4-4F5E-B0E4-8D649545CEA9}" type="slidenum">
              <a:rPr lang="ru-RU" smtClean="0"/>
              <a:t>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92902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Олег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38F9D1-0AB4-4F5E-B0E4-8D649545CEA9}" type="slidenum">
              <a:rPr lang="ru-RU" smtClean="0"/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957024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1. Биография Александра Сергеевича Пушкина [Электронный ресурс]. − Режим </a:t>
            </a:r>
            <a:r>
              <a:rPr lang="ru-RU" dirty="0" err="1"/>
              <a:t>доступа:http</a:t>
            </a:r>
            <a:r>
              <a:rPr lang="ru-RU" dirty="0"/>
              <a:t>://pushkin.ellink.ru/2018/</a:t>
            </a:r>
            <a:r>
              <a:rPr lang="ru-RU" dirty="0" err="1"/>
              <a:t>pushkin</a:t>
            </a:r>
            <a:r>
              <a:rPr lang="ru-RU" dirty="0"/>
              <a:t>/push1.asp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38F9D1-0AB4-4F5E-B0E4-8D649545CEA9}" type="slidenum">
              <a:rPr lang="ru-RU" smtClean="0"/>
              <a:t>17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097175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н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38F9D1-0AB4-4F5E-B0E4-8D649545CEA9}" type="slidenum">
              <a:rPr lang="ru-RU" smtClean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022387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1799-1839 гг.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38F9D1-0AB4-4F5E-B0E4-8D649545CEA9}" type="slidenum">
              <a:rPr lang="ru-RU" smtClean="0"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468861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38F9D1-0AB4-4F5E-B0E4-8D649545CEA9}" type="slidenum">
              <a:rPr lang="ru-RU" smtClean="0"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123557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4. Как звали брата А.С. Пушкина?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38F9D1-0AB4-4F5E-B0E4-8D649545CEA9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08221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Няня, Арина Родионовна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38F9D1-0AB4-4F5E-B0E4-8D649545CEA9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76239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38F9D1-0AB4-4F5E-B0E4-8D649545CEA9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68659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38F9D1-0AB4-4F5E-B0E4-8D649545CEA9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91907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6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38F9D1-0AB4-4F5E-B0E4-8D649545CEA9}" type="slidenum">
              <a:rPr lang="ru-RU" smtClean="0"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682941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9EBBA6-A651-4F75-A5B1-0BBB33A87A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46E5C15-1C17-414C-B67D-BBF984F423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6EC85C5-6D27-459D-A6BF-405D96B72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7C1B6-D700-49D3-A936-50A52CFC6959}" type="datetimeFigureOut">
              <a:rPr lang="ru-RU" smtClean="0"/>
              <a:t>10.04.2020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9DC2F26-2B83-45A7-BDA5-959E0C383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FEAEDDE-49BE-47F2-844F-71FF99B412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53E99-CFD1-40DF-943B-2D6BB6C7CE6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46767822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F8C47E-FCE5-4CBC-B8BF-D41D96CD45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1C4A9F6-115B-47F5-AB16-9B13F03DDA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DC06BBF-D2AC-47D7-8990-24D06A15C2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7C1B6-D700-49D3-A936-50A52CFC6959}" type="datetimeFigureOut">
              <a:rPr lang="ru-RU" smtClean="0"/>
              <a:t>10.04.2020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9B41392-BE1B-40CC-B055-F234465EE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8F3D3C6-4424-40FF-8E1A-20D0E42AA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53E99-CFD1-40DF-943B-2D6BB6C7CE6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28587292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99AAE1C-8839-472B-AEF2-4C22BA987AF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F2F8091-EF7E-40DA-AA17-CEEEB9DBE0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B35ABAC-3F84-4213-A334-56B97772DD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7C1B6-D700-49D3-A936-50A52CFC6959}" type="datetimeFigureOut">
              <a:rPr lang="ru-RU" smtClean="0"/>
              <a:t>10.04.2020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BD5D4EA-120F-497B-AB8B-9ABFDC784B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A55C608-B644-4D23-A05D-954CDDD0E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53E99-CFD1-40DF-943B-2D6BB6C7CE6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14549652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6EFB47-12D5-4B96-A5DC-87120F873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C0A5A12-F837-4FB8-9E3A-8DBEE99D39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31D90FE-CF46-4AB4-AC99-AB7E92623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7C1B6-D700-49D3-A936-50A52CFC6959}" type="datetimeFigureOut">
              <a:rPr lang="ru-RU" smtClean="0"/>
              <a:t>10.04.2020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41D35EE-C01D-4611-9C0F-68AC8F667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C07DC15-79B8-446C-A3FD-F855ACA9B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53E99-CFD1-40DF-943B-2D6BB6C7CE6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08313536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7938F0-0194-49FE-ADE2-4DDE730E57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0FE449A-B6F5-40C1-8CC9-6F954BC2FC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716057-AA1B-4913-BB8E-0CC21F8A8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7C1B6-D700-49D3-A936-50A52CFC6959}" type="datetimeFigureOut">
              <a:rPr lang="ru-RU" smtClean="0"/>
              <a:t>10.04.2020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5B6C0F-85CF-49A2-B2EA-084BAE655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7725C9-E9FB-4B91-A8A9-F581950F96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53E99-CFD1-40DF-943B-2D6BB6C7CE6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70421181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A21FE2-7126-4CD6-B548-0C538AF79B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D72D43E-0196-4AE1-9AFA-F8EBA24AEF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C1E29AA-92AF-4218-86DC-DCBBDE77EF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C7C259F-E431-4E1E-B06E-288751C63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7C1B6-D700-49D3-A936-50A52CFC6959}" type="datetimeFigureOut">
              <a:rPr lang="ru-RU" smtClean="0"/>
              <a:t>10.04.2020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A426E06-97EA-4D9C-9736-6202218F5A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6834AE2-2877-47D3-99AB-6AAE56D57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53E99-CFD1-40DF-943B-2D6BB6C7CE6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74989222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AD1741-BF5B-4556-B9C0-479E94CE1C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F84A966-D4D3-4120-8D63-83200BDEF2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4C1BA6D-01DE-4DFA-AED1-B70400CA2C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B3D482D-A451-44BC-BFD4-4C6A119134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E290522-D304-4C6F-8B9F-189A94A80D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CDC9285-68F8-4FF4-8B31-B7C4FDF4AF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7C1B6-D700-49D3-A936-50A52CFC6959}" type="datetimeFigureOut">
              <a:rPr lang="ru-RU" smtClean="0"/>
              <a:t>10.04.2020</a:t>
            </a:fld>
            <a:endParaRPr lang="ru-RU" dirty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CD3B374-886D-4EC5-A270-BB9FD88E70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4A8ED04-8C61-4A46-A1A4-AA078ABFD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53E99-CFD1-40DF-943B-2D6BB6C7CE6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25913655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61C7AA-1E69-4A2B-B45C-BF76C0C04B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2DC9A08-5726-45F6-9186-23DD2F002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7C1B6-D700-49D3-A936-50A52CFC6959}" type="datetimeFigureOut">
              <a:rPr lang="ru-RU" smtClean="0"/>
              <a:t>10.04.2020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FCFB037-85A2-448D-940E-349237E341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5A40B5E-A945-4F97-981E-CF7AF9085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53E99-CFD1-40DF-943B-2D6BB6C7CE6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67252811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6B72619-DD9E-4276-84D4-0044AF9CEE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7C1B6-D700-49D3-A936-50A52CFC6959}" type="datetimeFigureOut">
              <a:rPr lang="ru-RU" smtClean="0"/>
              <a:t>10.04.2020</a:t>
            </a:fld>
            <a:endParaRPr lang="ru-RU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D792E65-B1FC-4AE1-97BE-F762176F5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ECC44A7-A650-47AF-927B-BED21618A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53E99-CFD1-40DF-943B-2D6BB6C7CE6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10764241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241BDF-9F39-453B-9E37-8CDCF97A1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35C44AB-39A3-43B6-8985-55C7709108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AA357A9-2730-47A2-AF62-64C7318BA9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4038DF9-3779-449C-9E47-BD613D4030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7C1B6-D700-49D3-A936-50A52CFC6959}" type="datetimeFigureOut">
              <a:rPr lang="ru-RU" smtClean="0"/>
              <a:t>10.04.2020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F498A50-D355-4794-8ACE-F7AC578649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EAD5EF7-A6E6-4079-87DC-D96DCAD85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53E99-CFD1-40DF-943B-2D6BB6C7CE6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68660242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2DA8E6-8D29-44F5-A93E-196741AC0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5D5DEEE-7686-4D22-B727-7868126A21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EAAF5BD-29DB-424C-A19B-63E7F6E6E4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6DEF98D-A2AA-4ADF-9A3D-2291394A04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7C1B6-D700-49D3-A936-50A52CFC6959}" type="datetimeFigureOut">
              <a:rPr lang="ru-RU" smtClean="0"/>
              <a:t>10.04.2020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E286807-C91F-47D2-97C8-C79AE05520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7E6AA06-E1CE-4C4D-9A60-3BEA8A30A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53E99-CFD1-40DF-943B-2D6BB6C7CE6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55421161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2014E5-E93A-4FE4-A630-139123FAA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4A22248-4703-4865-B30C-26979512EC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8D48370-FA63-4C51-9D7D-89985B1114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87C1B6-D700-49D3-A936-50A52CFC6959}" type="datetimeFigureOut">
              <a:rPr lang="ru-RU" smtClean="0"/>
              <a:t>10.04.2020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524982A-7693-4378-82EF-A5C9134B34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D885073-4519-49B2-952A-5FDE2DDD9D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D53E99-CFD1-40DF-943B-2D6BB6C7CE6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83220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microsoft.com/office/2007/relationships/hdphoto" Target="../media/hdphoto2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slide" Target="slide4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5.png"/><Relationship Id="rId7" Type="http://schemas.openxmlformats.org/officeDocument/2006/relationships/slide" Target="slide15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microsoft.com/office/2007/relationships/hdphoto" Target="../media/hdphoto4.wdp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slide" Target="slide8.xml"/><Relationship Id="rId3" Type="http://schemas.openxmlformats.org/officeDocument/2006/relationships/image" Target="../media/image3.jfif"/><Relationship Id="rId7" Type="http://schemas.openxmlformats.org/officeDocument/2006/relationships/image" Target="../media/image6.png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slide" Target="slide13.xml"/><Relationship Id="rId5" Type="http://schemas.openxmlformats.org/officeDocument/2006/relationships/image" Target="../media/image4.png"/><Relationship Id="rId10" Type="http://schemas.microsoft.com/office/2007/relationships/hdphoto" Target="../media/hdphoto1.wdp"/><Relationship Id="rId4" Type="http://schemas.openxmlformats.org/officeDocument/2006/relationships/image" Target="../media/image1.png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microsoft.com/office/2007/relationships/hdphoto" Target="../media/hdphoto2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slide" Target="slide4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6ECC64-E45A-4398-91B6-DADC4005DC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235C72-9969-4879-A7F6-C2FBA68CD1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3D25F28-BEDD-4B89-899F-BC6E935DCA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112DF34-FE90-4065-AE3C-BB71586F3CB6}"/>
              </a:ext>
            </a:extLst>
          </p:cNvPr>
          <p:cNvSpPr/>
          <p:nvPr/>
        </p:nvSpPr>
        <p:spPr>
          <a:xfrm>
            <a:off x="3499007" y="80872"/>
            <a:ext cx="6555961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dirty="0"/>
              <a:t>ГБПОУ «ГК г. Сызрани» </a:t>
            </a:r>
          </a:p>
          <a:p>
            <a:pPr algn="ctr"/>
            <a:r>
              <a:rPr lang="ru-RU" sz="3200" dirty="0"/>
              <a:t>социально-педагогический профиль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9B399ACB-8198-44BB-B9C2-F66212B46525}"/>
              </a:ext>
            </a:extLst>
          </p:cNvPr>
          <p:cNvSpPr/>
          <p:nvPr/>
        </p:nvSpPr>
        <p:spPr>
          <a:xfrm>
            <a:off x="2485145" y="1565454"/>
            <a:ext cx="7721601" cy="20005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dirty="0"/>
              <a:t>Презентация на тему:</a:t>
            </a:r>
          </a:p>
          <a:p>
            <a:pPr algn="ctr"/>
            <a:r>
              <a:rPr lang="ru-RU" sz="4400" b="1" i="1" dirty="0">
                <a:solidFill>
                  <a:schemeClr val="accent4">
                    <a:lumMod val="50000"/>
                  </a:schemeClr>
                </a:solidFill>
              </a:rPr>
              <a:t>«Путешествие по дорожкам </a:t>
            </a:r>
          </a:p>
          <a:p>
            <a:pPr algn="ctr"/>
            <a:r>
              <a:rPr lang="ru-RU" sz="4400" b="1" i="1" dirty="0">
                <a:solidFill>
                  <a:schemeClr val="accent4">
                    <a:lumMod val="50000"/>
                  </a:schemeClr>
                </a:solidFill>
              </a:rPr>
              <a:t>великого писателя»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AA525968-7D39-4E23-8D6C-9078684D143D}"/>
              </a:ext>
            </a:extLst>
          </p:cNvPr>
          <p:cNvSpPr/>
          <p:nvPr/>
        </p:nvSpPr>
        <p:spPr>
          <a:xfrm>
            <a:off x="8063369" y="3969589"/>
            <a:ext cx="4128631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3200" dirty="0"/>
              <a:t>Выполнила:</a:t>
            </a:r>
          </a:p>
          <a:p>
            <a:pPr algn="r"/>
            <a:r>
              <a:rPr lang="ru-RU" sz="3200" dirty="0"/>
              <a:t>студентка группы</a:t>
            </a:r>
          </a:p>
          <a:p>
            <a:pPr algn="r"/>
            <a:r>
              <a:rPr lang="ru-RU" sz="3200" dirty="0"/>
              <a:t>442-2Б</a:t>
            </a:r>
          </a:p>
          <a:p>
            <a:pPr algn="r"/>
            <a:r>
              <a:rPr lang="ru-RU" sz="3200" dirty="0"/>
              <a:t>  Сергиенко Анжелика </a:t>
            </a:r>
            <a:endParaRPr lang="ru-RU" sz="3600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39FE70E4-5407-4568-BA84-21BA2D7CB11D}"/>
              </a:ext>
            </a:extLst>
          </p:cNvPr>
          <p:cNvSpPr/>
          <p:nvPr/>
        </p:nvSpPr>
        <p:spPr>
          <a:xfrm>
            <a:off x="4992850" y="6273225"/>
            <a:ext cx="270619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/>
              <a:t>2020, Сызрань</a:t>
            </a:r>
          </a:p>
        </p:txBody>
      </p:sp>
    </p:spTree>
    <p:extLst>
      <p:ext uri="{BB962C8B-B14F-4D97-AF65-F5344CB8AC3E}">
        <p14:creationId xmlns:p14="http://schemas.microsoft.com/office/powerpoint/2010/main" val="1700017681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09B7F1-9B80-4665-AA66-D13CDA32D3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785EACE-F44A-4D03-93D2-AFBD23E575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004C395-E353-470B-B8D1-61F8CF8C77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66FFAD1-C407-43C1-81F6-7AD30AD1F7FC}"/>
              </a:ext>
            </a:extLst>
          </p:cNvPr>
          <p:cNvSpPr/>
          <p:nvPr/>
        </p:nvSpPr>
        <p:spPr>
          <a:xfrm>
            <a:off x="4359318" y="152400"/>
            <a:ext cx="298062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i="1" u="sng" dirty="0"/>
              <a:t>Галерея книг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00C567A-C60A-4DAF-A6C1-74DDDB32A6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94" y="-57012"/>
            <a:ext cx="3096211" cy="424138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3FC7A9F-5315-4C3D-9BFC-11253FEB57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4619" y="2075864"/>
            <a:ext cx="3173629" cy="472156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56510CA-CD0E-4C4A-BF70-DDFB2EC313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24449" y="928583"/>
            <a:ext cx="3373243" cy="500083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8F34BF2-4B3F-40F0-AC44-0286D4E112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33893" y="1796600"/>
            <a:ext cx="3711272" cy="5000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829382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399477-86C8-4889-B635-40C5496DBD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E5A3E43-7991-44F4-BED8-86FD9FBE8D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6F01D6E-3B33-4F5A-B2F7-DC411A2C04AE}"/>
              </a:ext>
            </a:extLst>
          </p:cNvPr>
          <p:cNvSpPr/>
          <p:nvPr/>
        </p:nvSpPr>
        <p:spPr>
          <a:xfrm>
            <a:off x="3425687" y="-70453"/>
            <a:ext cx="865035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sz="3200" dirty="0">
                <a:solidFill>
                  <a:srgbClr val="362900"/>
                </a:solidFill>
              </a:rPr>
              <a:t>Стихотворение под названием </a:t>
            </a:r>
            <a:r>
              <a:rPr lang="ru-RU" sz="3200" i="1" u="sng" dirty="0">
                <a:solidFill>
                  <a:srgbClr val="362900"/>
                </a:solidFill>
              </a:rPr>
              <a:t>«Няне»</a:t>
            </a:r>
            <a:r>
              <a:rPr lang="ru-RU" sz="3200" dirty="0">
                <a:solidFill>
                  <a:srgbClr val="362900"/>
                </a:solidFill>
              </a:rPr>
              <a:t> Пушкин посвятил </a:t>
            </a:r>
            <a:r>
              <a:rPr lang="ru-RU" sz="3200" i="1" dirty="0">
                <a:solidFill>
                  <a:srgbClr val="362900"/>
                </a:solidFill>
              </a:rPr>
              <a:t>Арине Родионовне </a:t>
            </a:r>
            <a:r>
              <a:rPr lang="ru-RU" sz="3200" dirty="0">
                <a:solidFill>
                  <a:srgbClr val="362900"/>
                </a:solidFill>
              </a:rPr>
              <a:t>в </a:t>
            </a:r>
            <a:r>
              <a:rPr lang="ru-RU" sz="3200" i="1" u="sng" dirty="0">
                <a:solidFill>
                  <a:srgbClr val="362900"/>
                </a:solidFill>
              </a:rPr>
              <a:t>1826 году.</a:t>
            </a:r>
            <a:r>
              <a:rPr lang="ru-RU" sz="3200" dirty="0">
                <a:solidFill>
                  <a:srgbClr val="362900"/>
                </a:solidFill>
              </a:rPr>
              <a:t> Ниже представлен его отрывок.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C3F857D-E7D0-4B78-8709-2433D822084A}"/>
              </a:ext>
            </a:extLst>
          </p:cNvPr>
          <p:cNvSpPr/>
          <p:nvPr/>
        </p:nvSpPr>
        <p:spPr>
          <a:xfrm>
            <a:off x="3105979" y="1499207"/>
            <a:ext cx="6096000" cy="526297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i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Подруга дней моих суровых,</a:t>
            </a:r>
          </a:p>
          <a:p>
            <a:pPr algn="ctr"/>
            <a:r>
              <a:rPr lang="ru-RU" sz="2800" i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Голубка дряхлая моя!</a:t>
            </a:r>
          </a:p>
          <a:p>
            <a:pPr algn="ctr"/>
            <a:r>
              <a:rPr lang="ru-RU" sz="2800" i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Одна в глуши лесов сосновых</a:t>
            </a:r>
          </a:p>
          <a:p>
            <a:pPr algn="ctr"/>
            <a:r>
              <a:rPr lang="ru-RU" sz="2800" i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Давно, давно ты ждешь меня.</a:t>
            </a:r>
          </a:p>
          <a:p>
            <a:pPr algn="ctr"/>
            <a:r>
              <a:rPr lang="ru-RU" sz="2800" i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Ты под окном своей светлицы</a:t>
            </a:r>
          </a:p>
          <a:p>
            <a:pPr algn="ctr"/>
            <a:r>
              <a:rPr lang="ru-RU" sz="2800" i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Горюешь, будто на часах,</a:t>
            </a:r>
          </a:p>
          <a:p>
            <a:pPr algn="ctr"/>
            <a:r>
              <a:rPr lang="ru-RU" sz="2800" i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медлят поминутно спицы</a:t>
            </a:r>
          </a:p>
          <a:p>
            <a:pPr algn="ctr"/>
            <a:r>
              <a:rPr lang="ru-RU" sz="2800" i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твоих наморщенных руках.</a:t>
            </a:r>
          </a:p>
          <a:p>
            <a:pPr algn="ctr"/>
            <a:r>
              <a:rPr lang="ru-RU" sz="2800" i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Глядишь в забытые вороты</a:t>
            </a:r>
          </a:p>
          <a:p>
            <a:pPr algn="ctr"/>
            <a:r>
              <a:rPr lang="ru-RU" sz="2800" i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черный отдаленный путь:</a:t>
            </a:r>
          </a:p>
          <a:p>
            <a:pPr algn="ctr"/>
            <a:r>
              <a:rPr lang="ru-RU" sz="2800" i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Тоска, предчувствия, заботы</a:t>
            </a:r>
          </a:p>
          <a:p>
            <a:pPr algn="ctr"/>
            <a:r>
              <a:rPr lang="ru-RU" sz="2800" i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Теснят твою всечасно грудь…</a:t>
            </a:r>
            <a:endParaRPr lang="ru-RU" sz="3000" i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А. С. Пушкин - Няне (www.hotplayer.ru)">
            <a:hlinkClick r:id="" action="ppaction://media"/>
            <a:extLst>
              <a:ext uri="{FF2B5EF4-FFF2-40B4-BE49-F238E27FC236}">
                <a16:creationId xmlns:a16="http://schemas.microsoft.com/office/drawing/2014/main" id="{4A23DF9B-AC4A-4454-90E3-CE54ACB3CD1A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6099" y="5822676"/>
            <a:ext cx="936901" cy="936899"/>
          </a:xfrm>
        </p:spPr>
      </p:pic>
    </p:spTree>
    <p:extLst>
      <p:ext uri="{BB962C8B-B14F-4D97-AF65-F5344CB8AC3E}">
        <p14:creationId xmlns:p14="http://schemas.microsoft.com/office/powerpoint/2010/main" val="26882894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85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62007E-CA0F-4D5D-BF66-E40ED7D548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C1412C1-AE2E-44EB-AECC-F5B0802E8C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1775729-CE07-498F-9E0D-9C5015DE0A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85C2397-B96F-4759-90E9-CC5B27E852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5070" y="365125"/>
            <a:ext cx="6711965" cy="4919870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ADF8A91-3FD7-4AD2-A5A7-C55DC3A641B0}"/>
              </a:ext>
            </a:extLst>
          </p:cNvPr>
          <p:cNvSpPr/>
          <p:nvPr/>
        </p:nvSpPr>
        <p:spPr>
          <a:xfrm>
            <a:off x="274965" y="2701150"/>
            <a:ext cx="456887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sz="3200" dirty="0">
                <a:solidFill>
                  <a:srgbClr val="362900"/>
                </a:solidFill>
              </a:rPr>
              <a:t>А. С. Пушкин погиб во время дуэли в 1837 году.  Он прожил 37 лет. Но за короткий срок он написал множество пре</a:t>
            </a:r>
          </a:p>
        </p:txBody>
      </p:sp>
      <p:pic>
        <p:nvPicPr>
          <p:cNvPr id="8" name="Рисунок 7">
            <a:hlinkClick r:id="rId5" action="ppaction://hlinksldjump"/>
            <a:extLst>
              <a:ext uri="{FF2B5EF4-FFF2-40B4-BE49-F238E27FC236}">
                <a16:creationId xmlns:a16="http://schemas.microsoft.com/office/drawing/2014/main" id="{258426C6-4A7C-4B87-8105-DEFA84A7E3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813" b="98396" l="2660" r="94681">
                        <a14:foregroundMark x1="54787" y1="9626" x2="54787" y2="9626"/>
                        <a14:foregroundMark x1="50000" y1="4813" x2="50000" y2="4813"/>
                        <a14:foregroundMark x1="94681" y1="47594" x2="94681" y2="47594"/>
                        <a14:foregroundMark x1="2660" y1="49198" x2="2660" y2="49198"/>
                        <a14:foregroundMark x1="69149" y1="96257" x2="69149" y2="96257"/>
                        <a14:foregroundMark x1="30319" y1="98396" x2="30319" y2="9839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680963" y="6353317"/>
            <a:ext cx="511037" cy="508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05087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83407F-C731-42D0-B021-9A6B4557C2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32ACCC-CF8E-4DC7-8977-73299CEAA2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2701D30-2064-4343-A3DC-F8E8B571A7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0244E3A-8AEA-43EC-BFD1-DA8289C668DF}"/>
              </a:ext>
            </a:extLst>
          </p:cNvPr>
          <p:cNvSpPr/>
          <p:nvPr/>
        </p:nvSpPr>
        <p:spPr>
          <a:xfrm>
            <a:off x="3654466" y="143326"/>
            <a:ext cx="488306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i="1" u="sng" dirty="0">
                <a:solidFill>
                  <a:srgbClr val="362900"/>
                </a:solidFill>
              </a:rPr>
              <a:t>Интересные факты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395B5EF-51E3-4298-A6C2-87B3B7DEF857}"/>
              </a:ext>
            </a:extLst>
          </p:cNvPr>
          <p:cNvSpPr/>
          <p:nvPr/>
        </p:nvSpPr>
        <p:spPr>
          <a:xfrm>
            <a:off x="526774" y="2055814"/>
            <a:ext cx="1149957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ru-RU" sz="3200" dirty="0">
                <a:solidFill>
                  <a:srgbClr val="362900"/>
                </a:solidFill>
              </a:rPr>
              <a:t>А. С. Пушкин настолько любил книги, что собрал в домашнюю библиотеку более </a:t>
            </a:r>
            <a:r>
              <a:rPr lang="ru-RU" sz="3200" i="1" u="sng" dirty="0">
                <a:solidFill>
                  <a:srgbClr val="362900"/>
                </a:solidFill>
              </a:rPr>
              <a:t>3500 экземпляров</a:t>
            </a:r>
            <a:r>
              <a:rPr lang="ru-RU" sz="3200" dirty="0">
                <a:solidFill>
                  <a:srgbClr val="362900"/>
                </a:solidFill>
              </a:rPr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200" dirty="0">
                <a:solidFill>
                  <a:srgbClr val="362900"/>
                </a:solidFill>
              </a:rPr>
              <a:t>Во время учёбы в лицее Пушкину дали прозвище </a:t>
            </a:r>
            <a:r>
              <a:rPr lang="ru-RU" sz="3200" i="1" u="sng" dirty="0">
                <a:solidFill>
                  <a:srgbClr val="362900"/>
                </a:solidFill>
              </a:rPr>
              <a:t>«Француз» </a:t>
            </a:r>
            <a:r>
              <a:rPr lang="ru-RU" sz="3200" dirty="0">
                <a:solidFill>
                  <a:srgbClr val="362900"/>
                </a:solidFill>
              </a:rPr>
              <a:t>за хорошее знание французского языка.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200" dirty="0">
                <a:solidFill>
                  <a:srgbClr val="362900"/>
                </a:solidFill>
              </a:rPr>
              <a:t>Александр был </a:t>
            </a:r>
            <a:r>
              <a:rPr lang="ru-RU" sz="3200" i="1" u="sng" dirty="0">
                <a:solidFill>
                  <a:srgbClr val="362900"/>
                </a:solidFill>
              </a:rPr>
              <a:t>полиглотом</a:t>
            </a:r>
            <a:r>
              <a:rPr lang="ru-RU" sz="3200" dirty="0">
                <a:solidFill>
                  <a:srgbClr val="362900"/>
                </a:solidFill>
              </a:rPr>
              <a:t>: знал несколько языков, одними из которых являлись французский, греческий, латинский, немецкий и др.</a:t>
            </a:r>
          </a:p>
          <a:p>
            <a:endParaRPr lang="ru-RU" sz="2800" dirty="0">
              <a:solidFill>
                <a:schemeClr val="accent4">
                  <a:lumMod val="50000"/>
                </a:schemeClr>
              </a:solidFill>
            </a:endParaRPr>
          </a:p>
          <a:p>
            <a:pPr marL="514350" indent="-514350">
              <a:buFont typeface="+mj-lt"/>
              <a:buAutoNum type="arabicPeriod"/>
            </a:pPr>
            <a:endParaRPr lang="ru-RU" sz="2800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13135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FD5597-36FD-4136-B60A-F31F60F10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5">
            <a:extLst>
              <a:ext uri="{FF2B5EF4-FFF2-40B4-BE49-F238E27FC236}">
                <a16:creationId xmlns:a16="http://schemas.microsoft.com/office/drawing/2014/main" id="{F5F46192-836C-4CC8-A120-D96300628E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EF753A5-93F0-4C5E-886C-B9C408C90D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1356" y="3701160"/>
            <a:ext cx="920576" cy="92667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2D0F296-21CF-4C74-85A2-C33A37092A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7314" y="1371517"/>
            <a:ext cx="896190" cy="89619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DFCC98C-A80D-4240-B905-5CF9844AAF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53800" y="3562806"/>
            <a:ext cx="938865" cy="94496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96ABF1A-4454-40D1-A5EF-529CAE765B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6255124">
            <a:off x="7393740" y="4850957"/>
            <a:ext cx="920576" cy="749873"/>
          </a:xfrm>
          <a:prstGeom prst="rect">
            <a:avLst/>
          </a:prstGeom>
        </p:spPr>
      </p:pic>
      <p:pic>
        <p:nvPicPr>
          <p:cNvPr id="10" name="Рисунок 9">
            <a:hlinkClick r:id="rId7" action="ppaction://hlinksldjump"/>
            <a:extLst>
              <a:ext uri="{FF2B5EF4-FFF2-40B4-BE49-F238E27FC236}">
                <a16:creationId xmlns:a16="http://schemas.microsoft.com/office/drawing/2014/main" id="{EB124A41-E61E-4E1D-AAEA-27364D4B0A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28138" y="3972468"/>
            <a:ext cx="4614019" cy="3583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3071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0827FE-BEA5-43C7-B337-D5C41A669D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1B43C3E-A70A-49C2-88F6-92DD755019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A89283A-CB2A-48D1-A931-07A2B0901B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182"/>
            <a:ext cx="12192000" cy="685800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6612014-56F6-4D82-BE46-9D212CA34FE5}"/>
              </a:ext>
            </a:extLst>
          </p:cNvPr>
          <p:cNvSpPr/>
          <p:nvPr/>
        </p:nvSpPr>
        <p:spPr>
          <a:xfrm>
            <a:off x="3073021" y="11182"/>
            <a:ext cx="7980070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i="1" u="sng" dirty="0">
                <a:solidFill>
                  <a:srgbClr val="362900"/>
                </a:solidFill>
              </a:rPr>
              <a:t>Интерактивная игра «Освободим </a:t>
            </a:r>
            <a:endParaRPr lang="en-US" sz="4000" i="1" u="sng" dirty="0">
              <a:solidFill>
                <a:srgbClr val="362900"/>
              </a:solidFill>
            </a:endParaRPr>
          </a:p>
          <a:p>
            <a:pPr algn="ctr"/>
            <a:r>
              <a:rPr lang="ru-RU" sz="4000" i="1" u="sng" dirty="0">
                <a:solidFill>
                  <a:srgbClr val="362900"/>
                </a:solidFill>
              </a:rPr>
              <a:t>солнышко»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F229A6B3-A634-4BAA-B4FA-B46BB46AE1A0}"/>
              </a:ext>
            </a:extLst>
          </p:cNvPr>
          <p:cNvSpPr/>
          <p:nvPr/>
        </p:nvSpPr>
        <p:spPr>
          <a:xfrm>
            <a:off x="4326409" y="2217901"/>
            <a:ext cx="2736647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>
                <a:solidFill>
                  <a:srgbClr val="362900"/>
                </a:solidFill>
              </a:rPr>
              <a:t>Правила игры:</a:t>
            </a:r>
          </a:p>
          <a:p>
            <a:endParaRPr lang="ru-RU" sz="3200" dirty="0">
              <a:solidFill>
                <a:srgbClr val="362900"/>
              </a:solidFill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C3580CD5-446E-46ED-A4CF-680629FAF9E6}"/>
              </a:ext>
            </a:extLst>
          </p:cNvPr>
          <p:cNvSpPr/>
          <p:nvPr/>
        </p:nvSpPr>
        <p:spPr>
          <a:xfrm>
            <a:off x="321208" y="2830300"/>
            <a:ext cx="1111526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just">
              <a:buAutoNum type="arabicPeriod"/>
            </a:pPr>
            <a:r>
              <a:rPr lang="ru-RU" sz="3200" dirty="0">
                <a:solidFill>
                  <a:srgbClr val="362900"/>
                </a:solidFill>
              </a:rPr>
              <a:t>В игре-викторине содержится 4 вопроса, в каждом из которых присутствует 3 выбора ответов.</a:t>
            </a:r>
          </a:p>
          <a:p>
            <a:pPr marL="514350" indent="-514350" algn="just">
              <a:buAutoNum type="arabicPeriod"/>
            </a:pPr>
            <a:r>
              <a:rPr lang="ru-RU" sz="3200" dirty="0">
                <a:solidFill>
                  <a:srgbClr val="362900"/>
                </a:solidFill>
              </a:rPr>
              <a:t>При правильном выборе ответа, выбранный кружочек пропадает и вместе с ним исчезает тучка.</a:t>
            </a:r>
          </a:p>
          <a:p>
            <a:pPr marL="514350" indent="-514350" algn="just">
              <a:buAutoNum type="arabicPeriod"/>
            </a:pPr>
            <a:r>
              <a:rPr lang="ru-RU" sz="3200" dirty="0">
                <a:solidFill>
                  <a:srgbClr val="362900"/>
                </a:solidFill>
              </a:rPr>
              <a:t>При неправильном выборе ответа, кружочек окрашивается в красный цвет.</a:t>
            </a:r>
          </a:p>
          <a:p>
            <a:pPr algn="ctr"/>
            <a:r>
              <a:rPr lang="ru-RU" sz="3600" b="1" i="1" dirty="0">
                <a:solidFill>
                  <a:srgbClr val="362900"/>
                </a:solidFill>
              </a:rPr>
              <a:t>Удачной игры!</a:t>
            </a:r>
          </a:p>
          <a:p>
            <a:pPr marL="514350" indent="-514350" algn="just">
              <a:buAutoNum type="arabicPeriod"/>
            </a:pPr>
            <a:endParaRPr lang="ru-RU" sz="3200" dirty="0">
              <a:solidFill>
                <a:srgbClr val="362900"/>
              </a:solidFill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63671E34-1672-4B53-9F58-87F1C77006E2}"/>
              </a:ext>
            </a:extLst>
          </p:cNvPr>
          <p:cNvSpPr/>
          <p:nvPr/>
        </p:nvSpPr>
        <p:spPr>
          <a:xfrm>
            <a:off x="3372939" y="1150794"/>
            <a:ext cx="855748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i="1" u="sng" dirty="0">
                <a:solidFill>
                  <a:srgbClr val="362900"/>
                </a:solidFill>
              </a:rPr>
              <a:t>Цель игры</a:t>
            </a:r>
            <a:r>
              <a:rPr lang="ru-RU" sz="3200" dirty="0">
                <a:solidFill>
                  <a:srgbClr val="362900"/>
                </a:solidFill>
              </a:rPr>
              <a:t>: проверка полученных знаний о А. С. Пушкине</a:t>
            </a:r>
          </a:p>
        </p:txBody>
      </p:sp>
    </p:spTree>
    <p:extLst>
      <p:ext uri="{BB962C8B-B14F-4D97-AF65-F5344CB8AC3E}">
        <p14:creationId xmlns:p14="http://schemas.microsoft.com/office/powerpoint/2010/main" val="1282098183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0B1025-5078-4BAF-8286-E40838321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E66C653-B8C0-4DEB-A48D-77E6B4F6D7D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2853"/>
          <a:stretch/>
        </p:blipFill>
        <p:spPr>
          <a:xfrm>
            <a:off x="-32923" y="-40193"/>
            <a:ext cx="5202545" cy="6898193"/>
          </a:xfrm>
          <a:prstGeom prst="rect">
            <a:avLst/>
          </a:prstGeom>
        </p:spPr>
      </p:pic>
      <p:pic>
        <p:nvPicPr>
          <p:cNvPr id="6" name="Объект 5">
            <a:extLst>
              <a:ext uri="{FF2B5EF4-FFF2-40B4-BE49-F238E27FC236}">
                <a16:creationId xmlns:a16="http://schemas.microsoft.com/office/drawing/2014/main" id="{E3CAB427-8B49-4B14-A921-342AF4883E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l="24728" r="22256"/>
          <a:stretch/>
        </p:blipFill>
        <p:spPr>
          <a:xfrm>
            <a:off x="5149948" y="0"/>
            <a:ext cx="7042051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036F543-3A1F-4621-8F55-E01E9B06396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431" b="56771" l="20508" r="81934">
                        <a14:foregroundMark x1="34961" y1="6424" x2="41992" y2="2431"/>
                        <a14:foregroundMark x1="41992" y1="2431" x2="53320" y2="6944"/>
                        <a14:foregroundMark x1="50391" y1="6771" x2="56055" y2="6424"/>
                        <a14:foregroundMark x1="56055" y1="6424" x2="56055" y2="6424"/>
                        <a14:foregroundMark x1="56055" y1="6424" x2="56738" y2="7639"/>
                        <a14:foregroundMark x1="72461" y1="33854" x2="71777" y2="21007"/>
                        <a14:foregroundMark x1="71777" y1="21007" x2="76172" y2="26736"/>
                        <a14:foregroundMark x1="79785" y1="34375" x2="81934" y2="47049"/>
                        <a14:foregroundMark x1="81934" y1="47049" x2="80176" y2="52431"/>
                        <a14:foregroundMark x1="47852" y1="55382" x2="55176" y2="56771"/>
                        <a14:foregroundMark x1="55176" y1="56771" x2="61719" y2="54861"/>
                        <a14:foregroundMark x1="25000" y1="28299" x2="20508" y2="39063"/>
                        <a14:foregroundMark x1="20508" y1="39063" x2="24805" y2="51389"/>
                        <a14:backgroundMark x1="42480" y1="347" x2="42799" y2="494"/>
                      </a14:backgroundRemoval>
                    </a14:imgEffect>
                  </a14:imgLayer>
                </a14:imgProps>
              </a:ext>
            </a:extLst>
          </a:blip>
          <a:srcRect l="18070" r="14980" b="37500"/>
          <a:stretch/>
        </p:blipFill>
        <p:spPr>
          <a:xfrm>
            <a:off x="5181799" y="755463"/>
            <a:ext cx="4319899" cy="226844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16FDF35-F09D-4B4E-A66F-0250662D7B7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431" b="56771" l="20508" r="81934">
                        <a14:foregroundMark x1="34961" y1="6424" x2="41992" y2="2431"/>
                        <a14:foregroundMark x1="41992" y1="2431" x2="53320" y2="6944"/>
                        <a14:foregroundMark x1="50391" y1="6771" x2="56055" y2="6424"/>
                        <a14:foregroundMark x1="56055" y1="6424" x2="56055" y2="6424"/>
                        <a14:foregroundMark x1="56055" y1="6424" x2="56738" y2="7639"/>
                        <a14:foregroundMark x1="72461" y1="33854" x2="71777" y2="21007"/>
                        <a14:foregroundMark x1="71777" y1="21007" x2="76172" y2="26736"/>
                        <a14:foregroundMark x1="79785" y1="34375" x2="81934" y2="47049"/>
                        <a14:foregroundMark x1="81934" y1="47049" x2="80176" y2="52431"/>
                        <a14:foregroundMark x1="47852" y1="55382" x2="55176" y2="56771"/>
                        <a14:foregroundMark x1="55176" y1="56771" x2="61719" y2="54861"/>
                        <a14:foregroundMark x1="25000" y1="28299" x2="20508" y2="39063"/>
                        <a14:foregroundMark x1="20508" y1="39063" x2="24805" y2="51389"/>
                        <a14:backgroundMark x1="42480" y1="347" x2="42799" y2="494"/>
                      </a14:backgroundRemoval>
                    </a14:imgEffect>
                  </a14:imgLayer>
                </a14:imgProps>
              </a:ext>
            </a:extLst>
          </a:blip>
          <a:srcRect l="18070" r="14980" b="37500"/>
          <a:stretch/>
        </p:blipFill>
        <p:spPr>
          <a:xfrm>
            <a:off x="7901609" y="1659670"/>
            <a:ext cx="4398006" cy="230945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7A155BA-CEB5-4F66-9C3C-1B4E7612D2E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431" b="56771" l="20508" r="81934">
                        <a14:foregroundMark x1="34961" y1="6424" x2="41992" y2="2431"/>
                        <a14:foregroundMark x1="41992" y1="2431" x2="53320" y2="6944"/>
                        <a14:foregroundMark x1="50391" y1="6771" x2="56055" y2="6424"/>
                        <a14:foregroundMark x1="56055" y1="6424" x2="56055" y2="6424"/>
                        <a14:foregroundMark x1="56055" y1="6424" x2="56738" y2="7639"/>
                        <a14:foregroundMark x1="72461" y1="33854" x2="71777" y2="21007"/>
                        <a14:foregroundMark x1="71777" y1="21007" x2="76172" y2="26736"/>
                        <a14:foregroundMark x1="79785" y1="34375" x2="81934" y2="47049"/>
                        <a14:foregroundMark x1="81934" y1="47049" x2="80176" y2="52431"/>
                        <a14:foregroundMark x1="47852" y1="55382" x2="55176" y2="56771"/>
                        <a14:foregroundMark x1="55176" y1="56771" x2="61719" y2="54861"/>
                        <a14:foregroundMark x1="25000" y1="28299" x2="20508" y2="39063"/>
                        <a14:foregroundMark x1="20508" y1="39063" x2="24805" y2="51389"/>
                        <a14:backgroundMark x1="42480" y1="347" x2="42799" y2="494"/>
                      </a14:backgroundRemoval>
                    </a14:imgEffect>
                  </a14:imgLayer>
                </a14:imgProps>
              </a:ext>
            </a:extLst>
          </a:blip>
          <a:srcRect l="18070" r="14980" b="37500"/>
          <a:stretch/>
        </p:blipFill>
        <p:spPr>
          <a:xfrm>
            <a:off x="5264967" y="2282320"/>
            <a:ext cx="4105563" cy="215588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8E1BB70-F49B-4141-B484-9DA24FAF02C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431" b="56771" l="20508" r="81934">
                        <a14:foregroundMark x1="34961" y1="6424" x2="41992" y2="2431"/>
                        <a14:foregroundMark x1="41992" y1="2431" x2="53320" y2="6944"/>
                        <a14:foregroundMark x1="50391" y1="6771" x2="56055" y2="6424"/>
                        <a14:foregroundMark x1="56055" y1="6424" x2="56055" y2="6424"/>
                        <a14:foregroundMark x1="56055" y1="6424" x2="56738" y2="7639"/>
                        <a14:foregroundMark x1="72461" y1="33854" x2="71777" y2="21007"/>
                        <a14:foregroundMark x1="71777" y1="21007" x2="76172" y2="26736"/>
                        <a14:foregroundMark x1="79785" y1="34375" x2="81934" y2="47049"/>
                        <a14:foregroundMark x1="81934" y1="47049" x2="80176" y2="52431"/>
                        <a14:foregroundMark x1="47852" y1="55382" x2="55176" y2="56771"/>
                        <a14:foregroundMark x1="55176" y1="56771" x2="61719" y2="54861"/>
                        <a14:foregroundMark x1="25000" y1="28299" x2="20508" y2="39063"/>
                        <a14:foregroundMark x1="20508" y1="39063" x2="24805" y2="51389"/>
                        <a14:backgroundMark x1="42480" y1="347" x2="42799" y2="494"/>
                      </a14:backgroundRemoval>
                    </a14:imgEffect>
                  </a14:imgLayer>
                </a14:imgProps>
              </a:ext>
            </a:extLst>
          </a:blip>
          <a:srcRect l="18070" r="14980" b="37500"/>
          <a:stretch/>
        </p:blipFill>
        <p:spPr>
          <a:xfrm>
            <a:off x="6933719" y="3287919"/>
            <a:ext cx="4528052" cy="2377744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9CDE706B-1EFD-40F0-A3D5-0D0FC8A99CC4}"/>
              </a:ext>
            </a:extLst>
          </p:cNvPr>
          <p:cNvSpPr/>
          <p:nvPr/>
        </p:nvSpPr>
        <p:spPr>
          <a:xfrm>
            <a:off x="-10094" y="0"/>
            <a:ext cx="451602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ru-RU" sz="3200" b="1" dirty="0"/>
              <a:t>Когда родился А. С. Пушкин?</a:t>
            </a:r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0012C3D3-D654-431F-A8DC-BF6B53398C05}"/>
              </a:ext>
            </a:extLst>
          </p:cNvPr>
          <p:cNvSpPr/>
          <p:nvPr/>
        </p:nvSpPr>
        <p:spPr>
          <a:xfrm>
            <a:off x="1728068" y="954106"/>
            <a:ext cx="763430" cy="73658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17F441DB-CA18-4DF2-BBB1-D5E0318B8D0A}"/>
              </a:ext>
            </a:extLst>
          </p:cNvPr>
          <p:cNvSpPr/>
          <p:nvPr/>
        </p:nvSpPr>
        <p:spPr>
          <a:xfrm>
            <a:off x="3341879" y="923252"/>
            <a:ext cx="778357" cy="73641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B6FC52A9-32C8-4809-8CA3-2F076A2D413E}"/>
              </a:ext>
            </a:extLst>
          </p:cNvPr>
          <p:cNvSpPr/>
          <p:nvPr/>
        </p:nvSpPr>
        <p:spPr>
          <a:xfrm>
            <a:off x="1706467" y="1029173"/>
            <a:ext cx="8066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/>
              <a:t>1801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2261C7DE-89F7-4FC6-9A6A-A0FD3F0AD3D1}"/>
              </a:ext>
            </a:extLst>
          </p:cNvPr>
          <p:cNvSpPr/>
          <p:nvPr/>
        </p:nvSpPr>
        <p:spPr>
          <a:xfrm>
            <a:off x="3313970" y="1027760"/>
            <a:ext cx="8066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/>
              <a:t>1803</a:t>
            </a:r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1F8FC645-0BA3-438E-BC12-9C65A81FE76E}"/>
              </a:ext>
            </a:extLst>
          </p:cNvPr>
          <p:cNvSpPr/>
          <p:nvPr/>
        </p:nvSpPr>
        <p:spPr>
          <a:xfrm>
            <a:off x="180321" y="945177"/>
            <a:ext cx="778357" cy="69644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E7920AB2-C4B7-4D0A-8281-E8BFE025134D}"/>
              </a:ext>
            </a:extLst>
          </p:cNvPr>
          <p:cNvSpPr/>
          <p:nvPr/>
        </p:nvSpPr>
        <p:spPr>
          <a:xfrm>
            <a:off x="156037" y="1020871"/>
            <a:ext cx="9156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1799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C69EDC54-D53C-44B9-A03E-8495A99B23C4}"/>
              </a:ext>
            </a:extLst>
          </p:cNvPr>
          <p:cNvSpPr/>
          <p:nvPr/>
        </p:nvSpPr>
        <p:spPr>
          <a:xfrm>
            <a:off x="-22996" y="1622860"/>
            <a:ext cx="452893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/>
              <a:t>2. </a:t>
            </a:r>
            <a:r>
              <a:rPr lang="ru-RU" sz="3200" b="1" dirty="0"/>
              <a:t>Как звали сестру А. С. Пушкина?</a:t>
            </a:r>
            <a:endParaRPr lang="ru-RU" sz="2800" b="1" dirty="0"/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E66A8647-F22B-4364-8610-926B0995935E}"/>
              </a:ext>
            </a:extLst>
          </p:cNvPr>
          <p:cNvSpPr/>
          <p:nvPr/>
        </p:nvSpPr>
        <p:spPr>
          <a:xfrm>
            <a:off x="1664954" y="2546355"/>
            <a:ext cx="826544" cy="79646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id="{81730C04-B382-4CB7-B0E5-8943E48279B8}"/>
              </a:ext>
            </a:extLst>
          </p:cNvPr>
          <p:cNvSpPr/>
          <p:nvPr/>
        </p:nvSpPr>
        <p:spPr>
          <a:xfrm>
            <a:off x="196593" y="2569262"/>
            <a:ext cx="778356" cy="79646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id="{77ED6A9A-F570-4A85-B946-44978DE66B3F}"/>
              </a:ext>
            </a:extLst>
          </p:cNvPr>
          <p:cNvSpPr/>
          <p:nvPr/>
        </p:nvSpPr>
        <p:spPr>
          <a:xfrm>
            <a:off x="3341879" y="2530886"/>
            <a:ext cx="778357" cy="79646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F6266DCB-5031-42A2-85B8-04E9901839B4}"/>
              </a:ext>
            </a:extLst>
          </p:cNvPr>
          <p:cNvSpPr/>
          <p:nvPr/>
        </p:nvSpPr>
        <p:spPr>
          <a:xfrm>
            <a:off x="149079" y="2660371"/>
            <a:ext cx="8402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/>
              <a:t>Анна</a:t>
            </a: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5CB68054-E194-4015-9059-FDFD072BB789}"/>
              </a:ext>
            </a:extLst>
          </p:cNvPr>
          <p:cNvSpPr/>
          <p:nvPr/>
        </p:nvSpPr>
        <p:spPr>
          <a:xfrm>
            <a:off x="1615641" y="2639530"/>
            <a:ext cx="9361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/>
              <a:t>Ольга</a:t>
            </a: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F48A822F-E21C-422D-AC2C-0B5470830503}"/>
              </a:ext>
            </a:extLst>
          </p:cNvPr>
          <p:cNvSpPr/>
          <p:nvPr/>
        </p:nvSpPr>
        <p:spPr>
          <a:xfrm>
            <a:off x="3256303" y="2649496"/>
            <a:ext cx="10600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Юлия</a:t>
            </a: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9116B580-7AE0-4C7C-BDAA-7C3DC63DC649}"/>
              </a:ext>
            </a:extLst>
          </p:cNvPr>
          <p:cNvSpPr/>
          <p:nvPr/>
        </p:nvSpPr>
        <p:spPr>
          <a:xfrm>
            <a:off x="-62691" y="3184002"/>
            <a:ext cx="524449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/>
              <a:t>3. </a:t>
            </a:r>
            <a:r>
              <a:rPr lang="ru-RU" sz="3200" b="1" dirty="0"/>
              <a:t>Стихотворение «Няне» Александр посвятил</a:t>
            </a:r>
            <a:endParaRPr lang="ru-RU" sz="2800" b="1" dirty="0"/>
          </a:p>
        </p:txBody>
      </p:sp>
      <p:sp>
        <p:nvSpPr>
          <p:cNvPr id="30" name="Овал 29">
            <a:extLst>
              <a:ext uri="{FF2B5EF4-FFF2-40B4-BE49-F238E27FC236}">
                <a16:creationId xmlns:a16="http://schemas.microsoft.com/office/drawing/2014/main" id="{A01BA547-C08E-4227-BD3F-4E2D0368C861}"/>
              </a:ext>
            </a:extLst>
          </p:cNvPr>
          <p:cNvSpPr/>
          <p:nvPr/>
        </p:nvSpPr>
        <p:spPr>
          <a:xfrm>
            <a:off x="169274" y="4132335"/>
            <a:ext cx="799906" cy="79646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вал 30">
            <a:extLst>
              <a:ext uri="{FF2B5EF4-FFF2-40B4-BE49-F238E27FC236}">
                <a16:creationId xmlns:a16="http://schemas.microsoft.com/office/drawing/2014/main" id="{8D34E79A-BE5B-4E30-B990-8121BA8A85C5}"/>
              </a:ext>
            </a:extLst>
          </p:cNvPr>
          <p:cNvSpPr/>
          <p:nvPr/>
        </p:nvSpPr>
        <p:spPr>
          <a:xfrm>
            <a:off x="1664954" y="4132845"/>
            <a:ext cx="899233" cy="79595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2" name="Овал 31">
            <a:extLst>
              <a:ext uri="{FF2B5EF4-FFF2-40B4-BE49-F238E27FC236}">
                <a16:creationId xmlns:a16="http://schemas.microsoft.com/office/drawing/2014/main" id="{691BB2B9-7EF0-4282-82BC-65BAB8FC8F62}"/>
              </a:ext>
            </a:extLst>
          </p:cNvPr>
          <p:cNvSpPr/>
          <p:nvPr/>
        </p:nvSpPr>
        <p:spPr>
          <a:xfrm>
            <a:off x="3286865" y="4151763"/>
            <a:ext cx="833372" cy="79595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F9713EEE-3BF3-43F1-A88F-486D40AB5089}"/>
              </a:ext>
            </a:extLst>
          </p:cNvPr>
          <p:cNvSpPr/>
          <p:nvPr/>
        </p:nvSpPr>
        <p:spPr>
          <a:xfrm>
            <a:off x="94723" y="4220377"/>
            <a:ext cx="9404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/>
              <a:t>Ольге</a:t>
            </a: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B687C155-27EA-4BB6-8626-2DADB1CF49C0}"/>
              </a:ext>
            </a:extLst>
          </p:cNvPr>
          <p:cNvSpPr/>
          <p:nvPr/>
        </p:nvSpPr>
        <p:spPr>
          <a:xfrm>
            <a:off x="3217823" y="4245958"/>
            <a:ext cx="10102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/>
              <a:t>Арине</a:t>
            </a: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34F82F13-3664-4679-A6A4-9690FE5A84C6}"/>
              </a:ext>
            </a:extLst>
          </p:cNvPr>
          <p:cNvSpPr/>
          <p:nvPr/>
        </p:nvSpPr>
        <p:spPr>
          <a:xfrm>
            <a:off x="1656541" y="4227649"/>
            <a:ext cx="10839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Маме</a:t>
            </a:r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BDC0458F-CE01-4C58-9B5A-AAF0DC62BFC6}"/>
              </a:ext>
            </a:extLst>
          </p:cNvPr>
          <p:cNvSpPr/>
          <p:nvPr/>
        </p:nvSpPr>
        <p:spPr>
          <a:xfrm>
            <a:off x="-41719" y="4916205"/>
            <a:ext cx="520254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/>
              <a:t>4. </a:t>
            </a:r>
            <a:r>
              <a:rPr lang="ru-RU" sz="3200" b="1" dirty="0"/>
              <a:t>Как звали брата А.С. Пушкина?</a:t>
            </a:r>
            <a:endParaRPr lang="ru-RU" sz="2800" b="1" dirty="0"/>
          </a:p>
        </p:txBody>
      </p:sp>
      <p:sp>
        <p:nvSpPr>
          <p:cNvPr id="37" name="Овал 36">
            <a:extLst>
              <a:ext uri="{FF2B5EF4-FFF2-40B4-BE49-F238E27FC236}">
                <a16:creationId xmlns:a16="http://schemas.microsoft.com/office/drawing/2014/main" id="{7E6BBDAA-CE7D-465A-B157-983DFC33B57B}"/>
              </a:ext>
            </a:extLst>
          </p:cNvPr>
          <p:cNvSpPr/>
          <p:nvPr/>
        </p:nvSpPr>
        <p:spPr>
          <a:xfrm>
            <a:off x="156037" y="6000084"/>
            <a:ext cx="842945" cy="79595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Овал 37">
            <a:extLst>
              <a:ext uri="{FF2B5EF4-FFF2-40B4-BE49-F238E27FC236}">
                <a16:creationId xmlns:a16="http://schemas.microsoft.com/office/drawing/2014/main" id="{3B0802C1-B848-4643-B7BF-FB73A8EC277A}"/>
              </a:ext>
            </a:extLst>
          </p:cNvPr>
          <p:cNvSpPr/>
          <p:nvPr/>
        </p:nvSpPr>
        <p:spPr>
          <a:xfrm>
            <a:off x="3282750" y="5984493"/>
            <a:ext cx="833372" cy="79595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9" name="Овал 38">
            <a:extLst>
              <a:ext uri="{FF2B5EF4-FFF2-40B4-BE49-F238E27FC236}">
                <a16:creationId xmlns:a16="http://schemas.microsoft.com/office/drawing/2014/main" id="{1B47CE00-F407-4864-9061-A8C8B4A9CE6B}"/>
              </a:ext>
            </a:extLst>
          </p:cNvPr>
          <p:cNvSpPr/>
          <p:nvPr/>
        </p:nvSpPr>
        <p:spPr>
          <a:xfrm>
            <a:off x="1763429" y="6000084"/>
            <a:ext cx="833372" cy="79595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A26DBB74-36C7-4E88-B9A7-2F0D5ABFD331}"/>
              </a:ext>
            </a:extLst>
          </p:cNvPr>
          <p:cNvSpPr/>
          <p:nvPr/>
        </p:nvSpPr>
        <p:spPr>
          <a:xfrm>
            <a:off x="1841031" y="6090855"/>
            <a:ext cx="9598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Лев</a:t>
            </a:r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25957E40-B34B-4B3F-BEB4-0F70C8F670CC}"/>
              </a:ext>
            </a:extLst>
          </p:cNvPr>
          <p:cNvSpPr/>
          <p:nvPr/>
        </p:nvSpPr>
        <p:spPr>
          <a:xfrm>
            <a:off x="156037" y="6102440"/>
            <a:ext cx="7993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/>
              <a:t>Олег</a:t>
            </a:r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1C042E4D-FB6B-4386-A078-25BE50FA667C}"/>
              </a:ext>
            </a:extLst>
          </p:cNvPr>
          <p:cNvSpPr/>
          <p:nvPr/>
        </p:nvSpPr>
        <p:spPr>
          <a:xfrm>
            <a:off x="3223312" y="6088046"/>
            <a:ext cx="9522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/>
              <a:t>Игорь</a:t>
            </a:r>
          </a:p>
        </p:txBody>
      </p:sp>
    </p:spTree>
    <p:extLst>
      <p:ext uri="{BB962C8B-B14F-4D97-AF65-F5344CB8AC3E}">
        <p14:creationId xmlns:p14="http://schemas.microsoft.com/office/powerpoint/2010/main" val="18532902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6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8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9" grpId="0" animBg="1"/>
      <p:bldP spid="22" grpId="0" animBg="1"/>
      <p:bldP spid="23" grpId="0" animBg="1"/>
      <p:bldP spid="24" grpId="0" animBg="1"/>
      <p:bldP spid="30" grpId="0" animBg="1"/>
      <p:bldP spid="31" grpId="0" animBg="1"/>
      <p:bldP spid="32" grpId="0" animBg="1"/>
      <p:bldP spid="37" grpId="0" animBg="1"/>
      <p:bldP spid="38" grpId="0" animBg="1"/>
      <p:bldP spid="3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76E01A-D4F0-4572-90F6-6DFC66A6DD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A734B40-9618-40AB-BFA6-97174A7D32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30F43CD-3BD1-4175-A74F-B98B831582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315B9D5-AB00-429C-9D7A-4FC8A5BA0F21}"/>
              </a:ext>
            </a:extLst>
          </p:cNvPr>
          <p:cNvSpPr/>
          <p:nvPr/>
        </p:nvSpPr>
        <p:spPr>
          <a:xfrm>
            <a:off x="3496729" y="83690"/>
            <a:ext cx="853137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i="1" u="sng" dirty="0">
                <a:solidFill>
                  <a:srgbClr val="362900"/>
                </a:solidFill>
              </a:rPr>
              <a:t>Список информационных источников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27D241E-5549-4D65-8800-AB87CE0AA901}"/>
              </a:ext>
            </a:extLst>
          </p:cNvPr>
          <p:cNvSpPr/>
          <p:nvPr/>
        </p:nvSpPr>
        <p:spPr>
          <a:xfrm>
            <a:off x="238540" y="2055813"/>
            <a:ext cx="1033669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just">
              <a:buFont typeface="+mj-lt"/>
              <a:buAutoNum type="arabicPeriod"/>
            </a:pPr>
            <a:r>
              <a:rPr lang="ru-RU" sz="3200" dirty="0">
                <a:solidFill>
                  <a:srgbClr val="362900"/>
                </a:solidFill>
              </a:rPr>
              <a:t>Биография Александра Сергеевича Пушкина [Электронный ресурс]. − Режим доступа: http://pushkin.ellink.ru/2018/pushkin/push1.asp − (Дата обращения: 08.04.2020)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ru-RU" sz="3200" dirty="0">
                <a:solidFill>
                  <a:srgbClr val="362900"/>
                </a:solidFill>
              </a:rPr>
              <a:t>Семья А.С. Пушкина — краткий экскурс в родословную поэта [Электронный ресурс]. − Режим доступа: https://1001student.ru/literatura/semya-pushkina.html</a:t>
            </a:r>
            <a:r>
              <a:rPr lang="en-US" sz="3200" dirty="0">
                <a:solidFill>
                  <a:srgbClr val="362900"/>
                </a:solidFill>
              </a:rPr>
              <a:t> − (</a:t>
            </a:r>
            <a:r>
              <a:rPr lang="ru-RU" sz="3200" dirty="0">
                <a:solidFill>
                  <a:srgbClr val="362900"/>
                </a:solidFill>
              </a:rPr>
              <a:t>Дата обращения: 08.04.2020)</a:t>
            </a:r>
          </a:p>
          <a:p>
            <a:pPr marL="514350" indent="-514350" algn="just">
              <a:buFont typeface="+mj-lt"/>
              <a:buAutoNum type="arabicPeriod"/>
            </a:pPr>
            <a:endParaRPr lang="ru-RU" sz="3200" dirty="0">
              <a:solidFill>
                <a:srgbClr val="362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7613501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84E178-2C90-4659-8FD2-183D2F43CD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11D4440-96C0-493F-9647-A99F8A8BC4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B834FFA-79F1-4407-9900-55834C8181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D6E06DF-197C-495E-86CF-C51C0B005FAD}"/>
              </a:ext>
            </a:extLst>
          </p:cNvPr>
          <p:cNvSpPr/>
          <p:nvPr/>
        </p:nvSpPr>
        <p:spPr>
          <a:xfrm>
            <a:off x="613137" y="2498899"/>
            <a:ext cx="965329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800" dirty="0">
                <a:solidFill>
                  <a:srgbClr val="FF0000"/>
                </a:solidFill>
              </a:rPr>
              <a:t>А</a:t>
            </a:r>
            <a:r>
              <a:rPr lang="ru-RU" sz="4400" dirty="0"/>
              <a:t> 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6D7AC81-8615-436E-AD81-2949BDE50C93}"/>
              </a:ext>
            </a:extLst>
          </p:cNvPr>
          <p:cNvSpPr/>
          <p:nvPr/>
        </p:nvSpPr>
        <p:spPr>
          <a:xfrm>
            <a:off x="613137" y="3562693"/>
            <a:ext cx="760144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800" dirty="0"/>
              <a:t>л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9AEB645A-C230-42B0-B935-FAA1D95BB427}"/>
              </a:ext>
            </a:extLst>
          </p:cNvPr>
          <p:cNvSpPr/>
          <p:nvPr/>
        </p:nvSpPr>
        <p:spPr>
          <a:xfrm>
            <a:off x="1598344" y="2498899"/>
            <a:ext cx="745717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800" dirty="0"/>
              <a:t>е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08ABC5CF-BAAC-44EB-9F8E-347F37CAE598}"/>
              </a:ext>
            </a:extLst>
          </p:cNvPr>
          <p:cNvSpPr/>
          <p:nvPr/>
        </p:nvSpPr>
        <p:spPr>
          <a:xfrm>
            <a:off x="1578466" y="3562693"/>
            <a:ext cx="708848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800" dirty="0"/>
              <a:t>к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5E561750-4494-41CB-B776-2DD46293A062}"/>
              </a:ext>
            </a:extLst>
          </p:cNvPr>
          <p:cNvSpPr/>
          <p:nvPr/>
        </p:nvSpPr>
        <p:spPr>
          <a:xfrm>
            <a:off x="2431980" y="2498899"/>
            <a:ext cx="662361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800" dirty="0"/>
              <a:t>с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A8E96013-D94F-4BE8-9F4F-0E32817BA31F}"/>
              </a:ext>
            </a:extLst>
          </p:cNvPr>
          <p:cNvSpPr/>
          <p:nvPr/>
        </p:nvSpPr>
        <p:spPr>
          <a:xfrm>
            <a:off x="2431980" y="3562693"/>
            <a:ext cx="724878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800" dirty="0"/>
              <a:t>а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D1F09B4A-4C3E-45D9-900C-902D840C383C}"/>
              </a:ext>
            </a:extLst>
          </p:cNvPr>
          <p:cNvSpPr/>
          <p:nvPr/>
        </p:nvSpPr>
        <p:spPr>
          <a:xfrm>
            <a:off x="3094341" y="2498899"/>
            <a:ext cx="787395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800" dirty="0"/>
              <a:t>н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D8035DDD-6B1C-43AC-8F42-CB04ED78A021}"/>
              </a:ext>
            </a:extLst>
          </p:cNvPr>
          <p:cNvSpPr/>
          <p:nvPr/>
        </p:nvSpPr>
        <p:spPr>
          <a:xfrm>
            <a:off x="3125514" y="3562692"/>
            <a:ext cx="73859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800" dirty="0"/>
              <a:t>д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A5509927-BB9D-4AFC-A25F-80AAFD0068F9}"/>
              </a:ext>
            </a:extLst>
          </p:cNvPr>
          <p:cNvSpPr/>
          <p:nvPr/>
        </p:nvSpPr>
        <p:spPr>
          <a:xfrm>
            <a:off x="3797493" y="2498899"/>
            <a:ext cx="777777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800" dirty="0"/>
              <a:t>р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F5BA7EB6-6EC9-439F-BC5A-357F4BF79E44}"/>
              </a:ext>
            </a:extLst>
          </p:cNvPr>
          <p:cNvSpPr/>
          <p:nvPr/>
        </p:nvSpPr>
        <p:spPr>
          <a:xfrm>
            <a:off x="1578466" y="1616699"/>
            <a:ext cx="2023311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000" i="1" u="sng" dirty="0"/>
              <a:t>Имя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168CF6B6-5AF1-463F-9BEA-4BEE0D43F084}"/>
              </a:ext>
            </a:extLst>
          </p:cNvPr>
          <p:cNvSpPr/>
          <p:nvPr/>
        </p:nvSpPr>
        <p:spPr>
          <a:xfrm>
            <a:off x="7168039" y="1616698"/>
            <a:ext cx="4185761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000" i="1" u="sng" dirty="0"/>
              <a:t>Фамилия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CA091D68-BB1E-426F-A1E5-A7085C95261E}"/>
              </a:ext>
            </a:extLst>
          </p:cNvPr>
          <p:cNvSpPr/>
          <p:nvPr/>
        </p:nvSpPr>
        <p:spPr>
          <a:xfrm>
            <a:off x="7021524" y="2554744"/>
            <a:ext cx="886781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800" dirty="0">
                <a:solidFill>
                  <a:srgbClr val="FF0000"/>
                </a:solidFill>
              </a:rPr>
              <a:t>П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54B77068-5F03-43B1-8EEB-E54E2901C155}"/>
              </a:ext>
            </a:extLst>
          </p:cNvPr>
          <p:cNvSpPr/>
          <p:nvPr/>
        </p:nvSpPr>
        <p:spPr>
          <a:xfrm>
            <a:off x="7116902" y="3412956"/>
            <a:ext cx="696024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800" dirty="0"/>
              <a:t>у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B4033B23-DB1A-429D-9116-DD1D0F3D875A}"/>
              </a:ext>
            </a:extLst>
          </p:cNvPr>
          <p:cNvSpPr/>
          <p:nvPr/>
        </p:nvSpPr>
        <p:spPr>
          <a:xfrm>
            <a:off x="8485210" y="2550568"/>
            <a:ext cx="1007007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800" dirty="0"/>
              <a:t>ш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D2CF7C78-FC45-4F3A-8E84-3C38FB3E26B6}"/>
              </a:ext>
            </a:extLst>
          </p:cNvPr>
          <p:cNvSpPr/>
          <p:nvPr/>
        </p:nvSpPr>
        <p:spPr>
          <a:xfrm>
            <a:off x="8634289" y="3408780"/>
            <a:ext cx="708848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800" dirty="0"/>
              <a:t>к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30874894-D1A6-4ED3-92DA-CCC174BF521A}"/>
              </a:ext>
            </a:extLst>
          </p:cNvPr>
          <p:cNvSpPr/>
          <p:nvPr/>
        </p:nvSpPr>
        <p:spPr>
          <a:xfrm>
            <a:off x="10103368" y="2498899"/>
            <a:ext cx="795411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800" dirty="0"/>
              <a:t>и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E44F9E41-614F-45C8-AC8E-7E75C811273C}"/>
              </a:ext>
            </a:extLst>
          </p:cNvPr>
          <p:cNvSpPr/>
          <p:nvPr/>
        </p:nvSpPr>
        <p:spPr>
          <a:xfrm>
            <a:off x="10116944" y="3408780"/>
            <a:ext cx="787395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800" dirty="0"/>
              <a:t>н</a:t>
            </a:r>
          </a:p>
        </p:txBody>
      </p:sp>
    </p:spTree>
    <p:extLst>
      <p:ext uri="{BB962C8B-B14F-4D97-AF65-F5344CB8AC3E}">
        <p14:creationId xmlns:p14="http://schemas.microsoft.com/office/powerpoint/2010/main" val="4185623990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946907-EF7E-41B1-95B0-8F5F5327E9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555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9756A3C-B867-41C3-9452-D22CACB6CC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921A599-4D3E-4E24-98DB-292A2D2C14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F01C901-40ED-4AC5-B4CC-E0EF5EC0BCDF}"/>
              </a:ext>
            </a:extLst>
          </p:cNvPr>
          <p:cNvSpPr/>
          <p:nvPr/>
        </p:nvSpPr>
        <p:spPr>
          <a:xfrm>
            <a:off x="542219" y="2659217"/>
            <a:ext cx="4043607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600" dirty="0">
                <a:solidFill>
                  <a:srgbClr val="FF0000"/>
                </a:solidFill>
              </a:rPr>
              <a:t>А</a:t>
            </a:r>
            <a:r>
              <a:rPr lang="ru-RU" sz="6600" dirty="0"/>
              <a:t>лександр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EF0DEF0-6DAA-4D43-BE41-5A0D3569F236}"/>
              </a:ext>
            </a:extLst>
          </p:cNvPr>
          <p:cNvSpPr/>
          <p:nvPr/>
        </p:nvSpPr>
        <p:spPr>
          <a:xfrm>
            <a:off x="3644378" y="4663541"/>
            <a:ext cx="3012363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600" dirty="0">
                <a:solidFill>
                  <a:srgbClr val="FF0000"/>
                </a:solidFill>
              </a:rPr>
              <a:t>П</a:t>
            </a:r>
            <a:r>
              <a:rPr lang="ru-RU" sz="6600" dirty="0"/>
              <a:t>ушкин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0D59377-B2F3-4D0D-9AB9-713A4BF909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6031" y="305016"/>
            <a:ext cx="4514811" cy="5516217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BB194A5-5540-4EF4-B153-229838007A13}"/>
              </a:ext>
            </a:extLst>
          </p:cNvPr>
          <p:cNvSpPr/>
          <p:nvPr/>
        </p:nvSpPr>
        <p:spPr>
          <a:xfrm>
            <a:off x="1994737" y="3664255"/>
            <a:ext cx="3890168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600" dirty="0"/>
              <a:t>Сергеевич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FFF6A817-C40A-40DC-A226-E7CC2AF022A9}"/>
              </a:ext>
            </a:extLst>
          </p:cNvPr>
          <p:cNvSpPr/>
          <p:nvPr/>
        </p:nvSpPr>
        <p:spPr>
          <a:xfrm>
            <a:off x="7766791" y="5741528"/>
            <a:ext cx="382553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dirty="0"/>
              <a:t>(1799-1837 гг.)</a:t>
            </a:r>
          </a:p>
        </p:txBody>
      </p:sp>
    </p:spTree>
    <p:extLst>
      <p:ext uri="{BB962C8B-B14F-4D97-AF65-F5344CB8AC3E}">
        <p14:creationId xmlns:p14="http://schemas.microsoft.com/office/powerpoint/2010/main" val="27395345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93731F-08AA-445A-BCD6-1B1AA462BC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5" name="Объект 14">
            <a:extLst>
              <a:ext uri="{FF2B5EF4-FFF2-40B4-BE49-F238E27FC236}">
                <a16:creationId xmlns:a16="http://schemas.microsoft.com/office/drawing/2014/main" id="{B7B00CC5-80A5-473D-A998-1409DFA8FA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456" y="1825625"/>
            <a:ext cx="5775088" cy="4351338"/>
          </a:xfr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A075245-B208-491B-AAA2-E8165E7A03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1775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5B142F3-676F-40D6-8C89-9A1B118EA0B0}"/>
              </a:ext>
            </a:extLst>
          </p:cNvPr>
          <p:cNvSpPr/>
          <p:nvPr/>
        </p:nvSpPr>
        <p:spPr>
          <a:xfrm>
            <a:off x="3684627" y="230188"/>
            <a:ext cx="597529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i="1" u="sng" dirty="0">
                <a:solidFill>
                  <a:srgbClr val="362900"/>
                </a:solidFill>
              </a:rPr>
              <a:t>Маршрут путешествия 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E318FCF-3605-4746-8EF5-93D67DF1DF24}"/>
              </a:ext>
            </a:extLst>
          </p:cNvPr>
          <p:cNvSpPr/>
          <p:nvPr/>
        </p:nvSpPr>
        <p:spPr>
          <a:xfrm>
            <a:off x="283803" y="4526482"/>
            <a:ext cx="299332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>
                <a:solidFill>
                  <a:srgbClr val="362900"/>
                </a:solidFill>
              </a:rPr>
              <a:t>Детство и семья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0CF8224-F115-442C-A8CB-A5FA68339D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3922" y="2315102"/>
            <a:ext cx="2973201" cy="2291347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EED2884-68BA-48F1-B204-C4FD716CE160}"/>
              </a:ext>
            </a:extLst>
          </p:cNvPr>
          <p:cNvSpPr/>
          <p:nvPr/>
        </p:nvSpPr>
        <p:spPr>
          <a:xfrm>
            <a:off x="4510985" y="3736113"/>
            <a:ext cx="3018775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dirty="0">
                <a:solidFill>
                  <a:srgbClr val="362900"/>
                </a:solidFill>
              </a:rPr>
              <a:t>Образование и </a:t>
            </a:r>
          </a:p>
          <a:p>
            <a:pPr algn="ctr"/>
            <a:r>
              <a:rPr lang="ru-RU" sz="3200" dirty="0">
                <a:solidFill>
                  <a:srgbClr val="362900"/>
                </a:solidFill>
              </a:rPr>
              <a:t>творческий путь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2F0ADD2-C231-4819-8F37-AB40BDF2CD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99340" y="1525801"/>
            <a:ext cx="2993320" cy="2291347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B5744DD4-C76D-4101-AAB2-6A2D3BBA1EA0}"/>
              </a:ext>
            </a:extLst>
          </p:cNvPr>
          <p:cNvSpPr/>
          <p:nvPr/>
        </p:nvSpPr>
        <p:spPr>
          <a:xfrm>
            <a:off x="8914879" y="4427091"/>
            <a:ext cx="2409249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dirty="0">
                <a:solidFill>
                  <a:srgbClr val="362900"/>
                </a:solidFill>
              </a:rPr>
              <a:t>Интересные </a:t>
            </a:r>
          </a:p>
          <a:p>
            <a:pPr algn="ctr"/>
            <a:r>
              <a:rPr lang="ru-RU" sz="3200" dirty="0">
                <a:solidFill>
                  <a:srgbClr val="362900"/>
                </a:solidFill>
              </a:rPr>
              <a:t>факты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AEBE2B5-F962-4225-A65A-616620768B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36618" y="2235135"/>
            <a:ext cx="2965769" cy="2291347"/>
          </a:xfrm>
          <a:prstGeom prst="rect">
            <a:avLst/>
          </a:prstGeom>
        </p:spPr>
      </p:pic>
      <p:sp>
        <p:nvSpPr>
          <p:cNvPr id="13" name="Стрелка: вправо 12">
            <a:extLst>
              <a:ext uri="{FF2B5EF4-FFF2-40B4-BE49-F238E27FC236}">
                <a16:creationId xmlns:a16="http://schemas.microsoft.com/office/drawing/2014/main" id="{9F8DF031-7AF4-4A52-A852-D4FCA40CF189}"/>
              </a:ext>
            </a:extLst>
          </p:cNvPr>
          <p:cNvSpPr/>
          <p:nvPr/>
        </p:nvSpPr>
        <p:spPr>
          <a:xfrm rot="20067181">
            <a:off x="3458817" y="3121887"/>
            <a:ext cx="1052168" cy="338888"/>
          </a:xfrm>
          <a:prstGeom prst="rightArrow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Стрелка: вправо 18">
            <a:extLst>
              <a:ext uri="{FF2B5EF4-FFF2-40B4-BE49-F238E27FC236}">
                <a16:creationId xmlns:a16="http://schemas.microsoft.com/office/drawing/2014/main" id="{F6B2BFC6-D6CD-4CEA-B51B-74E0C587DF71}"/>
              </a:ext>
            </a:extLst>
          </p:cNvPr>
          <p:cNvSpPr/>
          <p:nvPr/>
        </p:nvSpPr>
        <p:spPr>
          <a:xfrm rot="2172619">
            <a:off x="7567220" y="3200055"/>
            <a:ext cx="1052168" cy="338888"/>
          </a:xfrm>
          <a:prstGeom prst="rightArrow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6" name="Рисунок 15">
            <a:hlinkClick r:id="rId8" action="ppaction://hlinksldjump"/>
            <a:extLst>
              <a:ext uri="{FF2B5EF4-FFF2-40B4-BE49-F238E27FC236}">
                <a16:creationId xmlns:a16="http://schemas.microsoft.com/office/drawing/2014/main" id="{F4EF387A-E3F7-4983-A4BB-1E08858C4E0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45500" y1="80583" x2="45500" y2="80583"/>
                        <a14:foregroundMark x1="45500" y1="80583" x2="45500" y2="805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47612" y="3794278"/>
            <a:ext cx="922070" cy="922070"/>
          </a:xfrm>
          <a:prstGeom prst="rect">
            <a:avLst/>
          </a:prstGeom>
        </p:spPr>
      </p:pic>
      <p:pic>
        <p:nvPicPr>
          <p:cNvPr id="21" name="Рисунок 20">
            <a:hlinkClick r:id="rId11" action="ppaction://hlinksldjump"/>
            <a:extLst>
              <a:ext uri="{FF2B5EF4-FFF2-40B4-BE49-F238E27FC236}">
                <a16:creationId xmlns:a16="http://schemas.microsoft.com/office/drawing/2014/main" id="{2B29CC65-B118-4D53-85B1-44B56D98DD4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48833" y1="84833" x2="48833" y2="848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347728" y="3665250"/>
            <a:ext cx="941199" cy="941199"/>
          </a:xfrm>
          <a:prstGeom prst="rect">
            <a:avLst/>
          </a:prstGeom>
        </p:spPr>
      </p:pic>
      <p:pic>
        <p:nvPicPr>
          <p:cNvPr id="22" name="Рисунок 21">
            <a:hlinkClick r:id="rId13" action="ppaction://hlinksldjump"/>
            <a:extLst>
              <a:ext uri="{FF2B5EF4-FFF2-40B4-BE49-F238E27FC236}">
                <a16:creationId xmlns:a16="http://schemas.microsoft.com/office/drawing/2014/main" id="{A557FBAE-A00F-484E-8D98-D25482D159C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47417" y1="79250" x2="47417" y2="792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93098" y="1420098"/>
            <a:ext cx="895004" cy="895004"/>
          </a:xfrm>
          <a:prstGeom prst="rect">
            <a:avLst/>
          </a:prstGeom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AE80722B-FC6C-446E-BCE1-28182F5BF0A0}"/>
              </a:ext>
            </a:extLst>
          </p:cNvPr>
          <p:cNvSpPr/>
          <p:nvPr/>
        </p:nvSpPr>
        <p:spPr>
          <a:xfrm>
            <a:off x="3684627" y="210309"/>
            <a:ext cx="597529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i="1" u="sng" dirty="0">
                <a:solidFill>
                  <a:srgbClr val="362900"/>
                </a:solidFill>
              </a:rPr>
              <a:t>Маршрут путешествия 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08F5A1E6-48AD-49FF-BE69-BEAF682E86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3922" y="2295223"/>
            <a:ext cx="2973201" cy="2291347"/>
          </a:xfrm>
          <a:prstGeom prst="rect">
            <a:avLst/>
          </a:prstGeom>
        </p:spPr>
      </p:pic>
      <p:pic>
        <p:nvPicPr>
          <p:cNvPr id="38" name="Рисунок 37">
            <a:hlinkClick r:id="rId8" action="ppaction://hlinksldjump"/>
            <a:extLst>
              <a:ext uri="{FF2B5EF4-FFF2-40B4-BE49-F238E27FC236}">
                <a16:creationId xmlns:a16="http://schemas.microsoft.com/office/drawing/2014/main" id="{B8B80DA6-E341-41BD-8144-EC5C8ACF2A4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45500" y1="80583" x2="45500" y2="80583"/>
                        <a14:foregroundMark x1="45500" y1="80583" x2="45500" y2="805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47612" y="3794278"/>
            <a:ext cx="922070" cy="922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854239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5DF9E1-4194-40BC-A6C9-352C4559A5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Объект 6" descr="Изображение выглядит как снимок экрана, компьютер, ноутбук&#10;&#10;Автоматически созданное описание">
            <a:extLst>
              <a:ext uri="{FF2B5EF4-FFF2-40B4-BE49-F238E27FC236}">
                <a16:creationId xmlns:a16="http://schemas.microsoft.com/office/drawing/2014/main" id="{AEB9E7ED-3D26-45C8-8CF9-836D8A7EB4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B435C63-615D-4892-901A-513FB29302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1B549D8-856A-4093-996A-C000D59F9E59}"/>
              </a:ext>
            </a:extLst>
          </p:cNvPr>
          <p:cNvSpPr/>
          <p:nvPr/>
        </p:nvSpPr>
        <p:spPr>
          <a:xfrm>
            <a:off x="-31853" y="3961304"/>
            <a:ext cx="332290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i="1" dirty="0">
                <a:solidFill>
                  <a:srgbClr val="362900"/>
                </a:solidFill>
              </a:rPr>
              <a:t>Мама,</a:t>
            </a:r>
            <a:r>
              <a:rPr lang="ru-RU" sz="3200" dirty="0">
                <a:solidFill>
                  <a:srgbClr val="362900"/>
                </a:solidFill>
              </a:rPr>
              <a:t> Пушкина Надежда Осиповна</a:t>
            </a:r>
          </a:p>
        </p:txBody>
      </p:sp>
      <p:pic>
        <p:nvPicPr>
          <p:cNvPr id="9" name="Рисунок 8" descr="Изображение выглядит как снимок экрана, компьютер, ноутбук&#10;&#10;Автоматически созданное описание">
            <a:extLst>
              <a:ext uri="{FF2B5EF4-FFF2-40B4-BE49-F238E27FC236}">
                <a16:creationId xmlns:a16="http://schemas.microsoft.com/office/drawing/2014/main" id="{86309C78-94E2-432B-8F26-EEEA18D4CA1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96" t="14348" r="54918" b="50000"/>
          <a:stretch/>
        </p:blipFill>
        <p:spPr>
          <a:xfrm>
            <a:off x="69260" y="212237"/>
            <a:ext cx="3175308" cy="3886199"/>
          </a:xfrm>
          <a:prstGeom prst="rect">
            <a:avLst/>
          </a:prstGeom>
        </p:spPr>
      </p:pic>
      <p:pic>
        <p:nvPicPr>
          <p:cNvPr id="10" name="Рисунок 9" descr="Изображение выглядит как снимок экрана, компьютер, ноутбук&#10;&#10;Автоматически созданное описание">
            <a:extLst>
              <a:ext uri="{FF2B5EF4-FFF2-40B4-BE49-F238E27FC236}">
                <a16:creationId xmlns:a16="http://schemas.microsoft.com/office/drawing/2014/main" id="{B2141D48-8B22-44F4-A36D-5E4EDD2EF03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5" t="14348" r="39809" b="50000"/>
          <a:stretch/>
        </p:blipFill>
        <p:spPr>
          <a:xfrm>
            <a:off x="3419552" y="1189047"/>
            <a:ext cx="3175308" cy="3978566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11D167C0-637D-4C8B-8AB6-C27F781285B4}"/>
              </a:ext>
            </a:extLst>
          </p:cNvPr>
          <p:cNvSpPr/>
          <p:nvPr/>
        </p:nvSpPr>
        <p:spPr>
          <a:xfrm>
            <a:off x="2641972" y="5119240"/>
            <a:ext cx="473046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i="1" dirty="0">
                <a:solidFill>
                  <a:srgbClr val="362900"/>
                </a:solidFill>
              </a:rPr>
              <a:t>Отец</a:t>
            </a:r>
            <a:r>
              <a:rPr lang="ru-RU" sz="3200" dirty="0">
                <a:solidFill>
                  <a:srgbClr val="362900"/>
                </a:solidFill>
              </a:rPr>
              <a:t>, Пушкин Сергей Львович-</a:t>
            </a:r>
          </a:p>
          <a:p>
            <a:pPr algn="ctr"/>
            <a:r>
              <a:rPr lang="ru-RU" sz="3200" dirty="0">
                <a:solidFill>
                  <a:srgbClr val="362900"/>
                </a:solidFill>
              </a:rPr>
              <a:t>поэт-любитель</a:t>
            </a:r>
            <a:endParaRPr lang="ru-RU" sz="2800" dirty="0">
              <a:solidFill>
                <a:srgbClr val="362900"/>
              </a:solidFill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E6407D1-C808-4F1F-8A8B-434CF58719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3536" y="694976"/>
            <a:ext cx="2710205" cy="3204575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5B9DDCD4-91C3-4A4D-861C-2601555D724E}"/>
              </a:ext>
            </a:extLst>
          </p:cNvPr>
          <p:cNvSpPr/>
          <p:nvPr/>
        </p:nvSpPr>
        <p:spPr>
          <a:xfrm>
            <a:off x="9296629" y="1381007"/>
            <a:ext cx="276669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i="1" dirty="0">
                <a:solidFill>
                  <a:srgbClr val="362900"/>
                </a:solidFill>
              </a:rPr>
              <a:t>Сестра</a:t>
            </a:r>
            <a:r>
              <a:rPr lang="ru-RU" sz="3200" dirty="0">
                <a:solidFill>
                  <a:srgbClr val="362900"/>
                </a:solidFill>
              </a:rPr>
              <a:t>, Ольга Сергеевна </a:t>
            </a:r>
          </a:p>
          <a:p>
            <a:pPr algn="ctr"/>
            <a:r>
              <a:rPr lang="ru-RU" sz="3200" dirty="0">
                <a:solidFill>
                  <a:srgbClr val="362900"/>
                </a:solidFill>
              </a:rPr>
              <a:t>Павлищева </a:t>
            </a:r>
            <a:endParaRPr lang="ru-RU" sz="2800" dirty="0">
              <a:solidFill>
                <a:srgbClr val="362900"/>
              </a:solidFill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1F3F648-C671-4314-96B5-3E17D03851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11064" y="3703815"/>
            <a:ext cx="2766695" cy="3116965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F9622C76-B65F-491F-8F12-BF7FC3AB8B64}"/>
              </a:ext>
            </a:extLst>
          </p:cNvPr>
          <p:cNvSpPr/>
          <p:nvPr/>
        </p:nvSpPr>
        <p:spPr>
          <a:xfrm>
            <a:off x="5446577" y="4440272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3200" i="1" dirty="0">
                <a:solidFill>
                  <a:srgbClr val="362900"/>
                </a:solidFill>
              </a:rPr>
              <a:t>Брат</a:t>
            </a:r>
            <a:r>
              <a:rPr lang="ru-RU" sz="3200" dirty="0">
                <a:solidFill>
                  <a:srgbClr val="362900"/>
                </a:solidFill>
              </a:rPr>
              <a:t>, Лев </a:t>
            </a:r>
          </a:p>
          <a:p>
            <a:pPr lvl="0" algn="ctr"/>
            <a:r>
              <a:rPr lang="ru-RU" sz="3200" dirty="0">
                <a:solidFill>
                  <a:srgbClr val="362900"/>
                </a:solidFill>
              </a:rPr>
              <a:t>Сергеевич </a:t>
            </a:r>
          </a:p>
          <a:p>
            <a:pPr lvl="0" algn="ctr"/>
            <a:r>
              <a:rPr lang="ru-RU" sz="3200" dirty="0">
                <a:solidFill>
                  <a:srgbClr val="362900"/>
                </a:solidFill>
              </a:rPr>
              <a:t>Пушкин</a:t>
            </a:r>
            <a:endParaRPr lang="ru-RU" dirty="0">
              <a:solidFill>
                <a:srgbClr val="362900"/>
              </a:solidFill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62586CBC-C876-4506-9B61-CDEC29C6DDF4}"/>
              </a:ext>
            </a:extLst>
          </p:cNvPr>
          <p:cNvSpPr/>
          <p:nvPr/>
        </p:nvSpPr>
        <p:spPr>
          <a:xfrm>
            <a:off x="3801942" y="0"/>
            <a:ext cx="482112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i="1" u="sng" dirty="0">
                <a:solidFill>
                  <a:srgbClr val="362900"/>
                </a:solidFill>
              </a:rPr>
              <a:t>Семья А. С. Пушкина</a:t>
            </a:r>
          </a:p>
        </p:txBody>
      </p:sp>
    </p:spTree>
    <p:extLst>
      <p:ext uri="{BB962C8B-B14F-4D97-AF65-F5344CB8AC3E}">
        <p14:creationId xmlns:p14="http://schemas.microsoft.com/office/powerpoint/2010/main" val="3484623035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73F215-26AD-4E6A-AF18-8EEED60341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A37B2FC-30AD-47BD-A531-BD2EC4DE42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8966" y="0"/>
            <a:ext cx="12192000" cy="685800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2A4506CA-E7C8-49D9-A181-4D98318FA0C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7" t="2246" r="61993" b="28188"/>
          <a:stretch/>
        </p:blipFill>
        <p:spPr>
          <a:xfrm>
            <a:off x="810673" y="218664"/>
            <a:ext cx="3455504" cy="4770782"/>
          </a:xfrm>
          <a:prstGeom prst="rect">
            <a:avLst/>
          </a:prstGeom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5AAA08E3-511C-4CBA-8BED-60A112B096B9}"/>
              </a:ext>
            </a:extLst>
          </p:cNvPr>
          <p:cNvSpPr/>
          <p:nvPr/>
        </p:nvSpPr>
        <p:spPr>
          <a:xfrm>
            <a:off x="-18507" y="4989446"/>
            <a:ext cx="5185587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dirty="0">
                <a:solidFill>
                  <a:srgbClr val="362900"/>
                </a:solidFill>
              </a:rPr>
              <a:t>Бабушка, Мария Алексеевна</a:t>
            </a:r>
          </a:p>
          <a:p>
            <a:pPr algn="ctr"/>
            <a:r>
              <a:rPr lang="ru-RU" sz="3200" dirty="0">
                <a:solidFill>
                  <a:srgbClr val="362900"/>
                </a:solidFill>
              </a:rPr>
              <a:t> Ганнибал 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E9CE416E-158A-4D8C-881D-867D6A636C7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6268" r="797" b="30435"/>
          <a:stretch/>
        </p:blipFill>
        <p:spPr>
          <a:xfrm>
            <a:off x="7024922" y="218664"/>
            <a:ext cx="3925956" cy="4901520"/>
          </a:xfrm>
          <a:prstGeom prst="rect">
            <a:avLst/>
          </a:prstGeom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35E93918-2C2D-4CAC-9280-FC225DD07B9E}"/>
              </a:ext>
            </a:extLst>
          </p:cNvPr>
          <p:cNvSpPr/>
          <p:nvPr/>
        </p:nvSpPr>
        <p:spPr>
          <a:xfrm>
            <a:off x="6682072" y="4989446"/>
            <a:ext cx="46492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dirty="0">
                <a:solidFill>
                  <a:srgbClr val="362900"/>
                </a:solidFill>
              </a:rPr>
              <a:t>Няня, Арина Родионовна </a:t>
            </a:r>
          </a:p>
        </p:txBody>
      </p:sp>
    </p:spTree>
    <p:extLst>
      <p:ext uri="{BB962C8B-B14F-4D97-AF65-F5344CB8AC3E}">
        <p14:creationId xmlns:p14="http://schemas.microsoft.com/office/powerpoint/2010/main" val="3990064986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DDC59C-C367-4595-A45E-65D324A1C6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E4D5B46-023B-45A5-88CD-F4BB0531B6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09EB3FC-96F7-4F3A-B482-B2088EC020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D1CC66E-D51B-4F7F-A965-5C230E13ABC3}"/>
              </a:ext>
            </a:extLst>
          </p:cNvPr>
          <p:cNvSpPr/>
          <p:nvPr/>
        </p:nvSpPr>
        <p:spPr>
          <a:xfrm>
            <a:off x="3304883" y="0"/>
            <a:ext cx="558223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i="1" u="sng" dirty="0">
                <a:solidFill>
                  <a:srgbClr val="362900"/>
                </a:solidFill>
              </a:rPr>
              <a:t>Детство А. С. Пушкина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4EBA528-30FA-42AA-8811-3C34784677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8613" y="1005825"/>
            <a:ext cx="3972765" cy="4909930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46A284C-D9F2-4E5B-A786-FB6DA3068DF3}"/>
              </a:ext>
            </a:extLst>
          </p:cNvPr>
          <p:cNvSpPr/>
          <p:nvPr/>
        </p:nvSpPr>
        <p:spPr>
          <a:xfrm>
            <a:off x="393211" y="2331388"/>
            <a:ext cx="7289737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ru-RU" sz="3200" dirty="0">
                <a:solidFill>
                  <a:srgbClr val="362900"/>
                </a:solidFill>
              </a:rPr>
              <a:t>А. С. Пушкин жил в Москве. Летние каникулы поэт проводил часто у своей бабушки в подмосковном селе Захарове.  Большое влияние на развитие оказала бабушка поэта. Помимо неё Александра воспитывала его няня Арина Родионовна.</a:t>
            </a:r>
          </a:p>
        </p:txBody>
      </p:sp>
      <p:pic>
        <p:nvPicPr>
          <p:cNvPr id="9" name="Рисунок 8">
            <a:hlinkClick r:id="rId5" action="ppaction://hlinksldjump"/>
            <a:extLst>
              <a:ext uri="{FF2B5EF4-FFF2-40B4-BE49-F238E27FC236}">
                <a16:creationId xmlns:a16="http://schemas.microsoft.com/office/drawing/2014/main" id="{A56ACECC-DD47-4812-97D3-0524926F00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813" b="98396" l="2660" r="94681">
                        <a14:foregroundMark x1="54787" y1="9626" x2="54787" y2="9626"/>
                        <a14:foregroundMark x1="50000" y1="4813" x2="50000" y2="4813"/>
                        <a14:foregroundMark x1="94681" y1="47594" x2="94681" y2="47594"/>
                        <a14:foregroundMark x1="2660" y1="49198" x2="2660" y2="49198"/>
                        <a14:foregroundMark x1="69149" y1="96257" x2="69149" y2="96257"/>
                        <a14:foregroundMark x1="30319" y1="98396" x2="30319" y2="9839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680963" y="6353317"/>
            <a:ext cx="511037" cy="508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11647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A1E7A5-D970-47FC-BABE-81F93F49DA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CE297E9F-98CF-4B2B-B671-FA93FFC03B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06C0E11-2F67-4159-B640-83E94168F7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Рисунок 7" descr="Изображение выглядит как снимок экрана, компьютер, ноутбук, экран&#10;&#10;Автоматически созданное описание">
            <a:extLst>
              <a:ext uri="{FF2B5EF4-FFF2-40B4-BE49-F238E27FC236}">
                <a16:creationId xmlns:a16="http://schemas.microsoft.com/office/drawing/2014/main" id="{F2D98915-0268-4B87-A028-961A60E0D69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78" t="38681" r="38043" b="36300"/>
          <a:stretch/>
        </p:blipFill>
        <p:spPr>
          <a:xfrm>
            <a:off x="6967053" y="3293886"/>
            <a:ext cx="4709224" cy="313862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1D4BFED-9518-4F13-8E79-24A3CCCF0DC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098" t="21111" r="62281" b="55846"/>
          <a:stretch/>
        </p:blipFill>
        <p:spPr>
          <a:xfrm>
            <a:off x="1063258" y="365125"/>
            <a:ext cx="2504807" cy="3374697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F568FE44-0170-4270-BE5E-8A83AFC15352}"/>
              </a:ext>
            </a:extLst>
          </p:cNvPr>
          <p:cNvSpPr/>
          <p:nvPr/>
        </p:nvSpPr>
        <p:spPr>
          <a:xfrm>
            <a:off x="6096000" y="1039095"/>
            <a:ext cx="6096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57200" algn="just"/>
            <a:r>
              <a:rPr lang="ru-RU" sz="3200" dirty="0">
                <a:solidFill>
                  <a:srgbClr val="362900"/>
                </a:solidFill>
              </a:rPr>
              <a:t>В детстве Александр получил домашнее образование. С 1811 по 1817 г. учился в Царскосельском лицее.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103B06F9-6476-465B-A680-500562688FD4}"/>
              </a:ext>
            </a:extLst>
          </p:cNvPr>
          <p:cNvSpPr/>
          <p:nvPr/>
        </p:nvSpPr>
        <p:spPr>
          <a:xfrm>
            <a:off x="-11470" y="3703562"/>
            <a:ext cx="595699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ru-RU" sz="3200" dirty="0">
                <a:solidFill>
                  <a:srgbClr val="362900"/>
                </a:solidFill>
              </a:rPr>
              <a:t>Пушкин написал за всю свою жизнь 826 произведений, из </a:t>
            </a:r>
            <a:r>
              <a:rPr lang="ru-RU" sz="3200">
                <a:solidFill>
                  <a:srgbClr val="362900"/>
                </a:solidFill>
              </a:rPr>
              <a:t>них  </a:t>
            </a:r>
            <a:r>
              <a:rPr lang="ru-RU" sz="3200" dirty="0">
                <a:solidFill>
                  <a:srgbClr val="362900"/>
                </a:solidFill>
              </a:rPr>
              <a:t>7 сказок и 783 стихотворения.</a:t>
            </a:r>
          </a:p>
          <a:p>
            <a:pPr indent="457200"/>
            <a:endParaRPr lang="ru-RU" sz="3200" dirty="0">
              <a:solidFill>
                <a:srgbClr val="362900"/>
              </a:solidFill>
            </a:endParaRPr>
          </a:p>
          <a:p>
            <a:endParaRPr lang="ru-RU" sz="32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744E2FF0-3FBB-41AA-B991-D0E04E821410}"/>
              </a:ext>
            </a:extLst>
          </p:cNvPr>
          <p:cNvSpPr/>
          <p:nvPr/>
        </p:nvSpPr>
        <p:spPr>
          <a:xfrm>
            <a:off x="3696183" y="182141"/>
            <a:ext cx="766908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i="1" u="sng" dirty="0">
                <a:solidFill>
                  <a:srgbClr val="362900"/>
                </a:solidFill>
              </a:rPr>
              <a:t>Образование и творческий путь</a:t>
            </a:r>
          </a:p>
        </p:txBody>
      </p:sp>
    </p:spTree>
    <p:extLst>
      <p:ext uri="{BB962C8B-B14F-4D97-AF65-F5344CB8AC3E}">
        <p14:creationId xmlns:p14="http://schemas.microsoft.com/office/powerpoint/2010/main" val="743539376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227901-42E6-40FF-8E61-5C30006909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8C045BA-605E-4AA0-AE3F-C692D29E73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566C877-6F6B-4BE7-BDD3-67DD4B75D7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074CDE0-8238-480A-973E-D0EA010E6289}"/>
              </a:ext>
            </a:extLst>
          </p:cNvPr>
          <p:cNvSpPr/>
          <p:nvPr/>
        </p:nvSpPr>
        <p:spPr>
          <a:xfrm>
            <a:off x="5746887" y="832632"/>
            <a:ext cx="588396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ru-RU" sz="3200" dirty="0">
                <a:solidFill>
                  <a:srgbClr val="5A3924"/>
                </a:solidFill>
              </a:rPr>
              <a:t>Многие произведения Пушкина содержат сюжет тех сказок, которые рассказывала ему няня. К таким произведениям относится </a:t>
            </a:r>
            <a:r>
              <a:rPr lang="ru-RU" sz="3200" i="1" dirty="0">
                <a:solidFill>
                  <a:srgbClr val="5A3924"/>
                </a:solidFill>
              </a:rPr>
              <a:t>«Сказка о царе Салтане»</a:t>
            </a:r>
            <a:endParaRPr lang="ru-RU" sz="3200" dirty="0">
              <a:solidFill>
                <a:srgbClr val="5A3924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D9F59CC-C676-445B-94F8-F0ECAA8DA6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214622"/>
            <a:ext cx="4347541" cy="5962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086805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683</TotalTime>
  <Words>687</Words>
  <Application>Microsoft Office PowerPoint</Application>
  <PresentationFormat>Широкоэкранный</PresentationFormat>
  <Paragraphs>131</Paragraphs>
  <Slides>17</Slides>
  <Notes>16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Презентация PowerPoint</vt:lpstr>
      <vt:lpstr>Презентация PowerPoint</vt:lpstr>
      <vt:lpstr>555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ЛИТЕРАТУРНОЕ ЧТЕНИЕ</dc:title>
  <dc:creator>Анжелика Сергиенко</dc:creator>
  <cp:lastModifiedBy>Анжелика Сергиенко</cp:lastModifiedBy>
  <cp:revision>26</cp:revision>
  <dcterms:created xsi:type="dcterms:W3CDTF">2020-04-08T10:17:33Z</dcterms:created>
  <dcterms:modified xsi:type="dcterms:W3CDTF">2020-04-10T09:06:48Z</dcterms:modified>
</cp:coreProperties>
</file>