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8" r:id="rId2"/>
    <p:sldId id="319" r:id="rId3"/>
    <p:sldId id="320" r:id="rId4"/>
    <p:sldId id="321" r:id="rId5"/>
    <p:sldId id="322" r:id="rId6"/>
    <p:sldId id="257" r:id="rId7"/>
    <p:sldId id="316" r:id="rId8"/>
    <p:sldId id="312" r:id="rId9"/>
    <p:sldId id="263" r:id="rId10"/>
    <p:sldId id="259" r:id="rId11"/>
    <p:sldId id="264" r:id="rId12"/>
    <p:sldId id="314" r:id="rId13"/>
    <p:sldId id="317" r:id="rId14"/>
    <p:sldId id="267" r:id="rId15"/>
    <p:sldId id="260" r:id="rId16"/>
    <p:sldId id="262" r:id="rId17"/>
    <p:sldId id="275" r:id="rId18"/>
    <p:sldId id="269" r:id="rId19"/>
    <p:sldId id="270" r:id="rId20"/>
    <p:sldId id="271" r:id="rId21"/>
    <p:sldId id="313" r:id="rId22"/>
    <p:sldId id="272" r:id="rId23"/>
    <p:sldId id="273" r:id="rId24"/>
    <p:sldId id="299" r:id="rId25"/>
    <p:sldId id="274" r:id="rId26"/>
    <p:sldId id="315" r:id="rId27"/>
    <p:sldId id="287" r:id="rId28"/>
    <p:sldId id="307" r:id="rId29"/>
    <p:sldId id="277" r:id="rId30"/>
    <p:sldId id="278" r:id="rId31"/>
    <p:sldId id="279" r:id="rId32"/>
    <p:sldId id="282" r:id="rId33"/>
    <p:sldId id="290" r:id="rId34"/>
    <p:sldId id="295" r:id="rId35"/>
    <p:sldId id="291" r:id="rId36"/>
    <p:sldId id="298" r:id="rId37"/>
    <p:sldId id="297" r:id="rId38"/>
    <p:sldId id="296" r:id="rId3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86491" autoAdjust="0"/>
  </p:normalViewPr>
  <p:slideViewPr>
    <p:cSldViewPr>
      <p:cViewPr>
        <p:scale>
          <a:sx n="70" d="100"/>
          <a:sy n="70" d="100"/>
        </p:scale>
        <p:origin x="3276" y="61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01E8-4A5D-4C73-B740-07929FE2B40A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EAC07-BC53-407F-9505-C0AB53B83A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3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32" y="179512"/>
            <a:ext cx="6624736" cy="901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ПОРТФОЛИО МЛАДШЕГО ШКОЛЬНИКА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введением новых стандартов обучения в начальной школе приобретает актуальность использование педагогической технологии "Портфолио обучающегося". Данная технология не нова. Но, как всегда, при использовании чего-то нового возникает множество вопросов. В какой форме должно быть представлено портфолио младшего школьника? С чего начинать внедрять данную технологию?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Предлагаю ознакомиться с общей информацией, которая позволит составить представление о том, что такое "портфолио".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способ фиксирования, накопления и оценки индивидуальных достижений школьника в определенный период его обучения. Портфолио позволяет учитывать результаты, достигнутые школьником в разнообразных видах деятельности (учебной, творческой, социальной коммуникативной и др.) и является важным элементом практико-ориентированного подхода к образованию.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педагогической литературе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портфолио характеризуется как: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коллекция работ обучающегося, всесторонне демонстрирующая не только его учебные результаты, но и усилия, приложенные к их достижению;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021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учебных достижений обучающегося по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предметам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данный период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обучения.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Философия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учебного портфолио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предполагает: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cмещение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акцента с того, что школьник не знает и не умеет, на то, что он знает и умеет по данной теме и данному предмету;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перенос педагогического ударения с оценки на самооценку;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смысл портфолио: "Показать все, на что ты способен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из важнейших условий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необходимость включения в состав портфолио материалов, дающих представление о степени достижения образовательным учреждением, педагогами, обучающимися следующих основных результатов начального образования: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предметных и универсальных способов действий, а также опорной системы знаний, обеспечивающих возможность продолжения образования в основной школе;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умения учиться – способности к самоорганизации с целью решения учебных задач;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 algn="just">
              <a:lnSpc>
                <a:spcPct val="15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индивидуальный прогресс в основных сферах личностного развития – эмоциональной, познавательной,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7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2" y="251520"/>
            <a:ext cx="6856711" cy="64807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Что я люблю больше всего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8800" y="1266933"/>
            <a:ext cx="3600400" cy="7848872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Мое любимое время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года</a:t>
            </a:r>
            <a:r>
              <a:rPr lang="en-US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Мой 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любимый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праздник</a:t>
            </a:r>
            <a:endParaRPr lang="en-US" sz="2400" b="1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______________________</a:t>
            </a:r>
            <a:endParaRPr lang="ru-RU" sz="2400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Моя 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любим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книга</a:t>
            </a:r>
          </a:p>
          <a:p>
            <a:pPr algn="l"/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______________________</a:t>
            </a:r>
            <a:endParaRPr lang="ru-RU" sz="2400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Мой 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любимый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автор</a:t>
            </a:r>
            <a:endParaRPr lang="en-US" sz="2400" b="1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______________________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Мой 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любимый вид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спорта</a:t>
            </a:r>
            <a:r>
              <a:rPr lang="en-US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Кем я хочу стать </a:t>
            </a:r>
            <a:endParaRPr lang="ru-RU" sz="24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______________________</a:t>
            </a:r>
          </a:p>
          <a:p>
            <a:pPr algn="l"/>
            <a:r>
              <a:rPr lang="ru-RU" sz="2400" b="1" i="1" smtClean="0">
                <a:solidFill>
                  <a:schemeClr val="tx1"/>
                </a:solidFill>
                <a:latin typeface="Candara" panose="020E0502030303020204" pitchFamily="34" charset="0"/>
              </a:rPr>
              <a:t>Моя мечта</a:t>
            </a:r>
            <a:r>
              <a:rPr lang="en-US" sz="2400" b="1" i="1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______________________</a:t>
            </a:r>
            <a:endParaRPr lang="ru-RU" sz="24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461" y="251520"/>
            <a:ext cx="6868870" cy="57606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Моя семья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688" y="6660232"/>
            <a:ext cx="6988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Candara" panose="020E0502030303020204" pitchFamily="34" charset="0"/>
              </a:rPr>
              <a:t>Когда мы вместе – вы и я,</a:t>
            </a:r>
          </a:p>
          <a:p>
            <a:r>
              <a:rPr lang="ru-RU" sz="2800" b="1" i="1" dirty="0">
                <a:latin typeface="Candara" panose="020E0502030303020204" pitchFamily="34" charset="0"/>
              </a:rPr>
              <a:t> </a:t>
            </a:r>
            <a:r>
              <a:rPr lang="ru-RU" sz="2800" b="1" i="1" dirty="0" smtClean="0">
                <a:latin typeface="Candara" panose="020E0502030303020204" pitchFamily="34" charset="0"/>
              </a:rPr>
              <a:t>   Печали нет: душа в покое,</a:t>
            </a:r>
          </a:p>
          <a:p>
            <a:r>
              <a:rPr lang="ru-RU" sz="2800" b="1" i="1" dirty="0" smtClean="0">
                <a:latin typeface="Candara" panose="020E0502030303020204" pitchFamily="34" charset="0"/>
              </a:rPr>
              <a:t>          Как хорошо, что есть семья –</a:t>
            </a:r>
          </a:p>
          <a:p>
            <a:r>
              <a:rPr lang="ru-RU" sz="2800" b="1" i="1" dirty="0" smtClean="0">
                <a:latin typeface="Candara" panose="020E0502030303020204" pitchFamily="34" charset="0"/>
              </a:rPr>
              <a:t>               На свете самое родное!</a:t>
            </a:r>
            <a:endParaRPr lang="ru-RU" sz="2800" b="1" i="1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166"/>
          <a:stretch/>
        </p:blipFill>
        <p:spPr>
          <a:xfrm>
            <a:off x="260648" y="1115616"/>
            <a:ext cx="6304828" cy="43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75"/>
            <a:ext cx="687705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51520"/>
            <a:ext cx="6858000" cy="196003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latin typeface="Candara" panose="020E0502030303020204" pitchFamily="34" charset="0"/>
              </a:rPr>
              <a:t>Где источники моих корней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2853" y="971600"/>
            <a:ext cx="6867525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Говори мне, мама, говори!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Жизнь свою рассказывай подробней,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Всю судьбу сначала повтори,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Не спеши, я сяду поудобней!</a:t>
            </a:r>
          </a:p>
          <a:p>
            <a:pPr lvl="0">
              <a:spcBef>
                <a:spcPct val="20000"/>
              </a:spcBef>
            </a:pPr>
            <a:endParaRPr lang="ru-RU" sz="2000" b="1" i="1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2000" b="1" i="1" dirty="0" smtClean="0">
                <a:solidFill>
                  <a:prstClr val="black"/>
                </a:solidFill>
              </a:rPr>
              <a:t>Что </a:t>
            </a:r>
            <a:r>
              <a:rPr lang="ru-RU" sz="2000" b="1" i="1" dirty="0">
                <a:solidFill>
                  <a:prstClr val="black"/>
                </a:solidFill>
              </a:rPr>
              <a:t>и как, кто был кому родня,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   Всё меня, поверь, интересует!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   Нам не хватит для беседы дня,</a:t>
            </a: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   Ну и что ж, нас это не волнует!</a:t>
            </a:r>
          </a:p>
          <a:p>
            <a:pPr lvl="0">
              <a:spcBef>
                <a:spcPct val="20000"/>
              </a:spcBef>
            </a:pPr>
            <a:endParaRPr lang="ru-RU" sz="2000" b="1" i="1" dirty="0">
              <a:solidFill>
                <a:prstClr val="black"/>
              </a:solidFill>
            </a:endParaRP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Корни родословной глубоки,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Я мечтаю знать о них побольше,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Времена те были далеки,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Хочется, чтоб помнили их дольше!</a:t>
            </a:r>
          </a:p>
          <a:p>
            <a:pPr lvl="0" algn="r">
              <a:spcBef>
                <a:spcPct val="20000"/>
              </a:spcBef>
            </a:pPr>
            <a:endParaRPr lang="ru-RU" sz="2000" b="1" i="1" dirty="0">
              <a:solidFill>
                <a:prstClr val="black"/>
              </a:solidFill>
            </a:endParaRP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Твой рассказ подробно запишу,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Ничего я, вроде, не забыла,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От волненья чувств своих дрожу:</a:t>
            </a:r>
          </a:p>
          <a:p>
            <a:pPr lvl="0" algn="r">
              <a:spcBef>
                <a:spcPct val="20000"/>
              </a:spcBef>
            </a:pPr>
            <a:r>
              <a:rPr lang="ru-RU" sz="2000" b="1" i="1" dirty="0">
                <a:solidFill>
                  <a:prstClr val="black"/>
                </a:solidFill>
              </a:rPr>
              <a:t>Как же много в жизни всего было!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79" y="1043608"/>
            <a:ext cx="2502421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6016"/>
            <a:ext cx="2662498" cy="319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8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687705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344" y="251520"/>
            <a:ext cx="6712024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latin typeface="Candara" panose="020E0502030303020204" pitchFamily="34" charset="0"/>
              </a:rPr>
              <a:t>Моя родословная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0648" y="1115616"/>
            <a:ext cx="6336704" cy="77768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1547664"/>
            <a:ext cx="6114070" cy="72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21" y="-132455"/>
            <a:ext cx="6741368" cy="122166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Candara" panose="020E0502030303020204" pitchFamily="34" charset="0"/>
              </a:rPr>
              <a:t>Традиции </a:t>
            </a:r>
            <a:r>
              <a:rPr lang="ru-RU" sz="4000" b="1" i="1" dirty="0">
                <a:latin typeface="Candara" panose="020E0502030303020204" pitchFamily="34" charset="0"/>
              </a:rPr>
              <a:t>моей семьи</a:t>
            </a:r>
          </a:p>
        </p:txBody>
      </p:sp>
      <p:pic>
        <p:nvPicPr>
          <p:cNvPr id="10242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" y="1187624"/>
            <a:ext cx="276225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9145" y="1186753"/>
            <a:ext cx="3952224" cy="381642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81" y="1691680"/>
            <a:ext cx="27622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81" y="5796136"/>
            <a:ext cx="27622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640" y="827584"/>
            <a:ext cx="3744416" cy="417646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18" y="179512"/>
            <a:ext cx="68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Candara" panose="020E0502030303020204" pitchFamily="34" charset="0"/>
                <a:ea typeface="+mj-ea"/>
                <a:cs typeface="+mj-cs"/>
              </a:rPr>
              <a:t>Мои увлечения и интересы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849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447"/>
            <a:ext cx="6858000" cy="779929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latin typeface="Candara" panose="020E0502030303020204" pitchFamily="34" charset="0"/>
              </a:rPr>
              <a:t>Мои </a:t>
            </a:r>
            <a:r>
              <a:rPr lang="ru-RU" sz="4000" b="1" i="1" dirty="0">
                <a:latin typeface="Candara" panose="020E0502030303020204" pitchFamily="34" charset="0"/>
              </a:rPr>
              <a:t>путешествия</a:t>
            </a:r>
          </a:p>
        </p:txBody>
      </p:sp>
      <p:pic>
        <p:nvPicPr>
          <p:cNvPr id="7170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403648"/>
            <a:ext cx="3085620" cy="37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899593"/>
            <a:ext cx="276225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736"/>
            <a:ext cx="276225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645"/>
            <a:ext cx="2325686" cy="25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66" y="5724128"/>
            <a:ext cx="2325686" cy="28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47" y="-60755"/>
            <a:ext cx="6858000" cy="1095689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Candara" panose="020E0502030303020204" pitchFamily="34" charset="0"/>
              </a:rPr>
              <a:t>Мои друзья</a:t>
            </a:r>
            <a:endParaRPr lang="ru-RU" sz="4000" b="1" i="1" dirty="0">
              <a:latin typeface="Candara" panose="020E0502030303020204" pitchFamily="34" charset="0"/>
            </a:endParaRPr>
          </a:p>
        </p:txBody>
      </p:sp>
      <p:pic>
        <p:nvPicPr>
          <p:cNvPr id="21506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99591"/>
            <a:ext cx="276225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987824"/>
            <a:ext cx="27622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899591"/>
            <a:ext cx="27622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2997170"/>
            <a:ext cx="27622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0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58000" cy="105057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Мой </a:t>
            </a:r>
            <a:r>
              <a:rPr lang="ru-RU" sz="3600" b="1" i="1" dirty="0">
                <a:latin typeface="Candara" panose="020E0502030303020204" pitchFamily="34" charset="0"/>
              </a:rPr>
              <a:t>г</a:t>
            </a:r>
            <a:r>
              <a:rPr lang="ru-RU" sz="3600" b="1" i="1" dirty="0" smtClean="0">
                <a:latin typeface="Candara" panose="020E0502030303020204" pitchFamily="34" charset="0"/>
              </a:rPr>
              <a:t>ород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079" y="1239670"/>
            <a:ext cx="3744416" cy="374441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Мой адрес: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</a:rPr>
              <a:t>текст</a:t>
            </a:r>
          </a:p>
        </p:txBody>
      </p:sp>
      <p:pic>
        <p:nvPicPr>
          <p:cNvPr id="12290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259632"/>
            <a:ext cx="297827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40" y="428396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latin typeface="Candara" panose="020E0502030303020204" pitchFamily="34" charset="0"/>
              </a:rPr>
              <a:t>История моего </a:t>
            </a:r>
            <a:r>
              <a:rPr lang="ru-RU" sz="2400" b="1" i="1" u="sng" dirty="0" smtClean="0">
                <a:latin typeface="Candara" panose="020E0502030303020204" pitchFamily="34" charset="0"/>
              </a:rPr>
              <a:t>города</a:t>
            </a:r>
          </a:p>
          <a:p>
            <a:r>
              <a:rPr lang="ru-RU" sz="2400" b="1" i="1" dirty="0" smtClean="0">
                <a:latin typeface="Candara" panose="020E0502030303020204" pitchFamily="34" charset="0"/>
              </a:rPr>
              <a:t>текст</a:t>
            </a:r>
            <a:endParaRPr lang="ru-RU" sz="2400" b="1" i="1" dirty="0">
              <a:latin typeface="Candara" panose="020E0502030303020204" pitchFamily="34" charset="0"/>
            </a:endParaRPr>
          </a:p>
          <a:p>
            <a:endParaRPr lang="ru-RU" sz="2400" i="1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58000" cy="88133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Любимые </a:t>
            </a:r>
            <a:r>
              <a:rPr lang="ru-RU" sz="3600" b="1" i="1" dirty="0">
                <a:latin typeface="Candara" panose="020E0502030303020204" pitchFamily="34" charset="0"/>
              </a:rPr>
              <a:t>места в городе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3419871"/>
            <a:ext cx="5301208" cy="271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042564"/>
            <a:ext cx="2696844" cy="267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" y="867886"/>
            <a:ext cx="304896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80" y="5940153"/>
            <a:ext cx="2533120" cy="320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32" y="179512"/>
            <a:ext cx="6624736" cy="6433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выглядит портфолио?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правило, для создания портфолио требуется папка "на кольцах" (обычная или архивная), которая наполнена файлами с перфорацией. Желательно приобрести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разноформатные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файлы для хранения документов или работ формата А4, А5 и А3. Дополнительно можно вложить разделители, которые помогут структурировать папку по разделам.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чего начать?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портфолио, действительно, наиболее актуально в средней и основной школе. И вот вопрос: имеет ли право на существование портфолио в начальной школе и если да, то в какой форме оно может быть представлено? На все эти вопросы можно найти ответы, поразмыслив над тем, каковы основные цели и задачи ведения портфолио в начальных классах.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  <a:tabLst>
                <a:tab pos="194945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индивидуального прогресса обучающегося, достигнутого в процессе обучения, повышение его конкурентоспособности.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  <a:tabLst>
                <a:tab pos="1181735" algn="l"/>
                <a:tab pos="1949450" algn="l"/>
              </a:tabLst>
            </a:pPr>
            <a:r>
              <a:rPr lang="ru-RU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	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поддержание высокой учебной мотивации школьников;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систематизация  контроля за различными  видами деятельности школьника, включая учебную,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внеучебную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научную, творческую, спортивную;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учиться – ставить цели, планировать и организовывать собственную учебную деятельность.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   условий   для   индивидуальной   оценки   деятельности   каждого обучающегося;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   сравнения   результатов   деятельности   обучающихся   с   помощью разработанной шкалы баллов портфолио;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навыков рефлексивной и оценочной (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самооценочной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деятельности школьников;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94945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дополнительных предпосылок  и возможностей для успешной социализации;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49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6858000" cy="82758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Моя школа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640" y="830996"/>
            <a:ext cx="6552728" cy="2336800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Адрес школы ___________________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Директор ________________________________</a:t>
            </a:r>
          </a:p>
        </p:txBody>
      </p:sp>
      <p:pic>
        <p:nvPicPr>
          <p:cNvPr id="17410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1979712"/>
            <a:ext cx="3118193" cy="260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936"/>
            <a:ext cx="34791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4984" y="4644008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Candara" panose="020E0502030303020204" pitchFamily="34" charset="0"/>
            </a:endParaRPr>
          </a:p>
          <a:p>
            <a:pPr algn="ctr"/>
            <a:r>
              <a:rPr lang="ru-RU" sz="2400" b="1" i="1" dirty="0">
                <a:latin typeface="Candara" panose="020E0502030303020204" pitchFamily="34" charset="0"/>
              </a:rPr>
              <a:t>Мой </a:t>
            </a:r>
            <a:r>
              <a:rPr lang="ru-RU" sz="2400" b="1" i="1" dirty="0" smtClean="0">
                <a:latin typeface="Candara" panose="020E0502030303020204" pitchFamily="34" charset="0"/>
              </a:rPr>
              <a:t>классный руководитель</a:t>
            </a:r>
            <a:r>
              <a:rPr lang="ru-RU" sz="2400" b="1" i="1" dirty="0">
                <a:latin typeface="Candara" panose="020E0502030303020204" pitchFamily="34" charset="0"/>
              </a:rPr>
              <a:t>: </a:t>
            </a:r>
            <a:endParaRPr lang="ru-RU" sz="2400" b="1" i="1" dirty="0" smtClean="0">
              <a:latin typeface="Candara" panose="020E05020303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656" y="2699792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Мой и воспитатель:</a:t>
            </a:r>
          </a:p>
        </p:txBody>
      </p:sp>
    </p:spTree>
    <p:extLst>
      <p:ext uri="{BB962C8B-B14F-4D97-AF65-F5344CB8AC3E}">
        <p14:creationId xmlns:p14="http://schemas.microsoft.com/office/powerpoint/2010/main" val="29640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-6350"/>
            <a:ext cx="687705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05" y="54550"/>
            <a:ext cx="6875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Схема маршрута </a:t>
            </a:r>
          </a:p>
          <a:p>
            <a:pPr algn="ctr"/>
            <a:r>
              <a:rPr lang="ru-RU" sz="3600" b="1" i="1" dirty="0" smtClean="0"/>
              <a:t>от </a:t>
            </a:r>
            <a:r>
              <a:rPr lang="ru-RU" sz="3600" b="1" i="1" dirty="0"/>
              <a:t>дома до школы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 b="1462"/>
          <a:stretch/>
        </p:blipFill>
        <p:spPr bwMode="auto">
          <a:xfrm>
            <a:off x="188639" y="1691680"/>
            <a:ext cx="6481101" cy="6412332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504"/>
            <a:ext cx="6858000" cy="94129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Мой класс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890"/>
          <a:stretch/>
        </p:blipFill>
        <p:spPr>
          <a:xfrm>
            <a:off x="260648" y="1115616"/>
            <a:ext cx="6304828" cy="43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8126"/>
            <a:ext cx="6858000" cy="141232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Первое сентября </a:t>
            </a:r>
            <a:br>
              <a:rPr lang="ru-RU" sz="3600" b="1" i="1" dirty="0" smtClean="0">
                <a:latin typeface="Candara" panose="020E0502030303020204" pitchFamily="34" charset="0"/>
              </a:rPr>
            </a:br>
            <a:r>
              <a:rPr lang="ru-RU" sz="3600" b="1" i="1" dirty="0" smtClean="0">
                <a:latin typeface="Candara" panose="020E0502030303020204" pitchFamily="34" charset="0"/>
              </a:rPr>
              <a:t>в моей жизни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pic>
        <p:nvPicPr>
          <p:cNvPr id="19460" name="Picture 4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" y="1559858"/>
            <a:ext cx="3133618" cy="273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26" y="2987824"/>
            <a:ext cx="409377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84791"/>
              </p:ext>
            </p:extLst>
          </p:nvPr>
        </p:nvGraphicFramePr>
        <p:xfrm>
          <a:off x="188640" y="1259632"/>
          <a:ext cx="4446946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3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ndara" panose="020E0502030303020204" pitchFamily="34" charset="0"/>
                        </a:rPr>
                        <a:t>Понедельник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ndara" panose="020E0502030303020204" pitchFamily="34" charset="0"/>
                        </a:rPr>
                        <a:t>Вторник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ndara" panose="020E0502030303020204" pitchFamily="34" charset="0"/>
                        </a:rPr>
                        <a:t>Среда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i="1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489710"/>
              </p:ext>
            </p:extLst>
          </p:nvPr>
        </p:nvGraphicFramePr>
        <p:xfrm>
          <a:off x="908720" y="4355976"/>
          <a:ext cx="3078682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Четверг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Пятница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222499"/>
              </p:ext>
            </p:extLst>
          </p:nvPr>
        </p:nvGraphicFramePr>
        <p:xfrm>
          <a:off x="188640" y="7380312"/>
          <a:ext cx="4572000" cy="1112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1</a:t>
                      </a:r>
                      <a:r>
                        <a:rPr lang="ru-RU" b="0" baseline="0" dirty="0" smtClean="0"/>
                        <a:t> урок</a:t>
                      </a:r>
                      <a:endParaRPr lang="ru-RU" b="0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2 урок</a:t>
                      </a:r>
                      <a:endParaRPr lang="ru-RU" b="0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 урок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урок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 урок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урок</a:t>
                      </a:r>
                      <a:endParaRPr lang="ru-RU" b="1" i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53787" y="98829"/>
            <a:ext cx="6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Candara" panose="020E0502030303020204" pitchFamily="34" charset="0"/>
                <a:ea typeface="+mj-ea"/>
                <a:cs typeface="+mj-cs"/>
              </a:rPr>
              <a:t>Расписание </a:t>
            </a:r>
            <a:r>
              <a:rPr lang="ru-RU" sz="3600" b="1" i="1" dirty="0">
                <a:solidFill>
                  <a:prstClr val="black"/>
                </a:solidFill>
                <a:latin typeface="Candara" panose="020E0502030303020204" pitchFamily="34" charset="0"/>
                <a:ea typeface="+mj-ea"/>
                <a:cs typeface="+mj-cs"/>
              </a:rPr>
              <a:t>уроков и звонков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654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735" y="-36438"/>
            <a:ext cx="6882735" cy="104360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Candara" panose="020E0502030303020204" pitchFamily="34" charset="0"/>
              </a:rPr>
              <a:t>Праздники нашего класса</a:t>
            </a:r>
            <a:endParaRPr lang="ru-RU" sz="4000" b="1" i="1" dirty="0">
              <a:latin typeface="Candara" panose="020E0502030303020204" pitchFamily="34" charset="0"/>
            </a:endParaRPr>
          </a:p>
        </p:txBody>
      </p:sp>
      <p:pic>
        <p:nvPicPr>
          <p:cNvPr id="20482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" y="899592"/>
            <a:ext cx="2762251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60" y="1529862"/>
            <a:ext cx="465214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19" y="5186189"/>
            <a:ext cx="3999182" cy="395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5226" y="2411760"/>
            <a:ext cx="6863226" cy="1829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latin typeface="Candara" panose="020E0502030303020204" pitchFamily="34" charset="0"/>
              </a:rPr>
              <a:t>Личностные </a:t>
            </a:r>
          </a:p>
          <a:p>
            <a:r>
              <a:rPr lang="ru-RU" sz="5400" b="1" i="1" dirty="0" smtClean="0">
                <a:latin typeface="Candara" panose="020E0502030303020204" pitchFamily="34" charset="0"/>
              </a:rPr>
              <a:t>результаты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226" y="2483768"/>
            <a:ext cx="6863226" cy="1829217"/>
          </a:xfrm>
        </p:spPr>
        <p:txBody>
          <a:bodyPr>
            <a:normAutofit/>
          </a:bodyPr>
          <a:lstStyle/>
          <a:p>
            <a:r>
              <a:rPr lang="ru-RU" sz="5400" b="1" i="1" dirty="0" err="1" smtClean="0">
                <a:latin typeface="Candara" panose="020E0502030303020204" pitchFamily="34" charset="0"/>
              </a:rPr>
              <a:t>Метапредметные</a:t>
            </a:r>
            <a:r>
              <a:rPr lang="ru-RU" sz="5400" b="1" i="1" dirty="0" smtClean="0">
                <a:latin typeface="Candara" panose="020E0502030303020204" pitchFamily="34" charset="0"/>
              </a:rPr>
              <a:t> результаты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504"/>
            <a:ext cx="6858000" cy="2088232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atin typeface="Candara" panose="020E0502030303020204" pitchFamily="34" charset="0"/>
              </a:rPr>
              <a:t>Предметные результаты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  <p:pic>
        <p:nvPicPr>
          <p:cNvPr id="23554" name="Picture 2" descr="C:\Users\user\Desktop\Новая папка (5)\Новая папка\физр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2093350"/>
            <a:ext cx="3831411" cy="68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159" y="2483768"/>
            <a:ext cx="6858000" cy="1185917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atin typeface="Candara" panose="020E0502030303020204" pitchFamily="34" charset="0"/>
              </a:rPr>
              <a:t>Русский язык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4863" y="6372200"/>
            <a:ext cx="45859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Величайшее богатство народа – его язык!</a:t>
            </a:r>
          </a:p>
          <a:p>
            <a:r>
              <a:rPr lang="ru-RU" sz="2400" b="1" i="1" dirty="0"/>
              <a:t>Тысячелетиями накапливаются и вечно живут в слове несметные сокровища человеческой мысли и опыта.</a:t>
            </a:r>
          </a:p>
          <a:p>
            <a:pPr algn="r"/>
            <a:r>
              <a:rPr lang="ru-RU" sz="2400" b="1" i="1" dirty="0"/>
              <a:t>М. А. </a:t>
            </a:r>
            <a:r>
              <a:rPr lang="ru-RU" sz="2400" b="1" i="1" dirty="0" smtClean="0"/>
              <a:t>Шолохов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5146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60648" y="323528"/>
            <a:ext cx="63367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Портфолио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начальных классов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способ накопления и оценки динамики его индивидуальных образовательных достижений в рамках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системы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 следующие функции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t="6920"/>
          <a:stretch/>
        </p:blipFill>
        <p:spPr>
          <a:xfrm>
            <a:off x="369660" y="1691680"/>
            <a:ext cx="646679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2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3768"/>
            <a:ext cx="6858000" cy="125963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atin typeface="Candara" panose="020E0502030303020204" pitchFamily="34" charset="0"/>
              </a:rPr>
              <a:t>Математика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0169" y="7445806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r>
              <a:rPr lang="ru-RU" sz="2400" b="1" i="1" dirty="0"/>
              <a:t>Математика - это язык, на котором написана книга природы. </a:t>
            </a:r>
            <a:endParaRPr lang="ru-RU" sz="2400" b="1" i="1" dirty="0" smtClean="0"/>
          </a:p>
          <a:p>
            <a:pPr algn="r"/>
            <a:r>
              <a:rPr lang="ru-RU" sz="2400" b="1" i="1" dirty="0" smtClean="0"/>
              <a:t>Г</a:t>
            </a:r>
            <a:r>
              <a:rPr lang="ru-RU" sz="2400" b="1" i="1" dirty="0"/>
              <a:t>. </a:t>
            </a:r>
            <a:r>
              <a:rPr lang="ru-RU" sz="2400" b="1" i="1" dirty="0" smtClean="0"/>
              <a:t>Галилей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2991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626" y="2987824"/>
            <a:ext cx="6858000" cy="956447"/>
          </a:xfrm>
        </p:spPr>
        <p:txBody>
          <a:bodyPr>
            <a:noAutofit/>
          </a:bodyPr>
          <a:lstStyle/>
          <a:p>
            <a:r>
              <a:rPr lang="ru-RU" sz="5400" b="1" i="1" dirty="0" smtClean="0"/>
              <a:t>Литературное чтение</a:t>
            </a:r>
            <a:endParaRPr lang="ru-RU" sz="5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73734" y="7822323"/>
            <a:ext cx="3717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Candara" panose="020E0502030303020204" pitchFamily="34" charset="0"/>
              </a:rPr>
              <a:t>Чтение – вот лучшее </a:t>
            </a:r>
            <a:r>
              <a:rPr lang="ru-RU" sz="2400" b="1" i="1" dirty="0" smtClean="0">
                <a:latin typeface="Candara" panose="020E0502030303020204" pitchFamily="34" charset="0"/>
              </a:rPr>
              <a:t>учение!</a:t>
            </a:r>
          </a:p>
          <a:p>
            <a:pPr algn="r"/>
            <a:r>
              <a:rPr lang="ru-RU" sz="2400" b="1" i="1" dirty="0" smtClean="0">
                <a:latin typeface="Candara" panose="020E0502030303020204" pitchFamily="34" charset="0"/>
              </a:rPr>
              <a:t>А.С. Пушкин</a:t>
            </a:r>
            <a:endParaRPr lang="ru-RU" sz="2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9" y="2627784"/>
            <a:ext cx="6851521" cy="1181145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atin typeface="Candara" panose="020E0502030303020204" pitchFamily="34" charset="0"/>
              </a:rPr>
              <a:t>Окружающий мир</a:t>
            </a:r>
            <a:endParaRPr lang="ru-RU" sz="5400" b="1" i="1" dirty="0">
              <a:latin typeface="Candara" panose="020E05020303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3451" y="6732240"/>
            <a:ext cx="3429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atin typeface="Candara" panose="020E0502030303020204" pitchFamily="34" charset="0"/>
              </a:rPr>
              <a:t>Весь мир - это огромный парадокс. </a:t>
            </a:r>
            <a:endParaRPr lang="ru-RU" sz="2400" b="1" i="1" dirty="0" smtClean="0">
              <a:latin typeface="Candara" panose="020E0502030303020204" pitchFamily="34" charset="0"/>
            </a:endParaRPr>
          </a:p>
          <a:p>
            <a:r>
              <a:rPr lang="ru-RU" sz="2400" b="1" i="1" dirty="0" smtClean="0">
                <a:latin typeface="Candara" panose="020E0502030303020204" pitchFamily="34" charset="0"/>
              </a:rPr>
              <a:t>И </a:t>
            </a:r>
            <a:r>
              <a:rPr lang="ru-RU" sz="2400" b="1" i="1" dirty="0">
                <a:latin typeface="Candara" panose="020E0502030303020204" pitchFamily="34" charset="0"/>
              </a:rPr>
              <a:t>я приглашаю вас доказать обратное. Принимаете </a:t>
            </a:r>
            <a:r>
              <a:rPr lang="ru-RU" sz="2400" b="1" i="1" dirty="0" smtClean="0">
                <a:latin typeface="Candara" panose="020E0502030303020204" pitchFamily="34" charset="0"/>
              </a:rPr>
              <a:t>вызов?</a:t>
            </a:r>
          </a:p>
          <a:p>
            <a:pPr algn="r"/>
            <a:r>
              <a:rPr lang="ru-RU" sz="2400" b="1" i="1" dirty="0" smtClean="0">
                <a:latin typeface="Candara" panose="020E0502030303020204" pitchFamily="34" charset="0"/>
              </a:rPr>
              <a:t>Перес-</a:t>
            </a:r>
            <a:r>
              <a:rPr lang="ru-RU" sz="2400" b="1" i="1" dirty="0" err="1" smtClean="0">
                <a:latin typeface="Candara" panose="020E0502030303020204" pitchFamily="34" charset="0"/>
              </a:rPr>
              <a:t>Реверте</a:t>
            </a:r>
            <a:r>
              <a:rPr lang="ru-RU" sz="2400" b="1" i="1" dirty="0" smtClean="0">
                <a:latin typeface="Candara" panose="020E0502030303020204" pitchFamily="34" charset="0"/>
              </a:rPr>
              <a:t> </a:t>
            </a:r>
            <a:r>
              <a:rPr lang="ru-RU" sz="2400" b="1" i="1" dirty="0" err="1" smtClean="0">
                <a:latin typeface="Candara" panose="020E0502030303020204" pitchFamily="34" charset="0"/>
              </a:rPr>
              <a:t>Артуро</a:t>
            </a:r>
            <a:endParaRPr lang="ru-RU" sz="2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6" y="0"/>
            <a:ext cx="6840198" cy="104360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Кружки</a:t>
            </a:r>
            <a:r>
              <a:rPr lang="ru-RU" sz="3600" b="1" i="1" dirty="0">
                <a:latin typeface="Candara" panose="020E0502030303020204" pitchFamily="34" charset="0"/>
              </a:rPr>
              <a:t>, которые я посещаю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738" y="971600"/>
            <a:ext cx="6441613" cy="3672408"/>
          </a:xfrm>
        </p:spPr>
        <p:txBody>
          <a:bodyPr>
            <a:normAutofit/>
          </a:bodyPr>
          <a:lstStyle/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12" y="2566344"/>
            <a:ext cx="2969855" cy="2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5652109"/>
            <a:ext cx="3528392" cy="34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58000" cy="183569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Калейдоскоп счастливых моментов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pic>
        <p:nvPicPr>
          <p:cNvPr id="29698" name="Picture 2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80"/>
            <a:ext cx="27622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6" y="1987933"/>
            <a:ext cx="3783557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6016"/>
            <a:ext cx="27622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504"/>
            <a:ext cx="6858000" cy="1763687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Моё участие в жизни </a:t>
            </a:r>
            <a:br>
              <a:rPr lang="ru-RU" sz="3600" b="1" i="1" dirty="0" smtClean="0">
                <a:latin typeface="Candara" panose="020E0502030303020204" pitchFamily="34" charset="0"/>
              </a:rPr>
            </a:br>
            <a:r>
              <a:rPr lang="ru-RU" sz="3600" b="1" i="1" dirty="0" smtClean="0">
                <a:latin typeface="Candara" panose="020E0502030303020204" pitchFamily="34" charset="0"/>
              </a:rPr>
              <a:t>класса и школы </a:t>
            </a:r>
            <a:br>
              <a:rPr lang="ru-RU" sz="3600" b="1" i="1" dirty="0" smtClean="0">
                <a:latin typeface="Candara" panose="020E0502030303020204" pitchFamily="34" charset="0"/>
              </a:rPr>
            </a:b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640" y="1547664"/>
            <a:ext cx="6441613" cy="3672408"/>
          </a:xfrm>
        </p:spPr>
        <p:txBody>
          <a:bodyPr>
            <a:normAutofit/>
          </a:bodyPr>
          <a:lstStyle/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0" y="2411760"/>
            <a:ext cx="6858000" cy="169167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Candara" panose="020E0502030303020204" pitchFamily="34" charset="0"/>
              </a:rPr>
              <a:t>Копилка моих </a:t>
            </a:r>
            <a:br>
              <a:rPr lang="ru-RU" b="1" i="1" dirty="0" smtClean="0">
                <a:latin typeface="Candara" panose="020E0502030303020204" pitchFamily="34" charset="0"/>
              </a:rPr>
            </a:br>
            <a:r>
              <a:rPr lang="ru-RU" b="1" i="1" dirty="0" smtClean="0">
                <a:latin typeface="Candara" panose="020E0502030303020204" pitchFamily="34" charset="0"/>
              </a:rPr>
              <a:t>достижений  </a:t>
            </a:r>
            <a:endParaRPr lang="ru-RU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3768"/>
            <a:ext cx="6858000" cy="183569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Candara" panose="020E0502030303020204" pitchFamily="34" charset="0"/>
              </a:rPr>
              <a:t>Копилка моих </a:t>
            </a:r>
            <a:br>
              <a:rPr lang="ru-RU" b="1" i="1" dirty="0" smtClean="0">
                <a:latin typeface="Candara" panose="020E0502030303020204" pitchFamily="34" charset="0"/>
              </a:rPr>
            </a:br>
            <a:r>
              <a:rPr lang="ru-RU" b="1" i="1" dirty="0" smtClean="0">
                <a:latin typeface="Candara" panose="020E0502030303020204" pitchFamily="34" charset="0"/>
              </a:rPr>
              <a:t>творческих работ </a:t>
            </a:r>
            <a:endParaRPr lang="ru-RU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839" y="-107575"/>
            <a:ext cx="6825498" cy="1835696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prstClr val="black"/>
                </a:solidFill>
                <a:latin typeface="Candara" panose="020E0502030303020204" pitchFamily="34" charset="0"/>
              </a:rPr>
              <a:t>Мои цели и </a:t>
            </a:r>
            <a:r>
              <a:rPr lang="ru-RU" sz="4000" b="1" i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планы на следующий год</a:t>
            </a:r>
            <a:endParaRPr lang="ru-RU" sz="40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632" y="1619672"/>
            <a:ext cx="6552728" cy="453650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88640" y="251520"/>
            <a:ext cx="648072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 портфолио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внедрении технологии "Портфолио обучающихся" можно опираться на разработанные критерии портфолио обучающихся среднего звена. Но при этом нужно учитывать возрастные особенности младших школьников. В результате чего некоторые разделы портфолио мы можем убрать, какие-то оставить, а некоторые назвать по-другому. Возможно, что в процессе наполнения придется корректировать рубрики или их содержание. Главное, чтобы дети проявили интерес и желание. Теперь нужно будет заинтересовать и самих ребят на классном часе.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тем как внедрить технологию "Портфолио" в практику своей работы планирую провести родительское собрание на тему "Портфолио школьника начальной школы". Цель данного собрания - способствовать формированию у родителей потребности в оказании помощи своему ребенку в оформлении портфолио, которое помогает выявлению и развитию индивидуальных творческих способностей детей. Уже с начала учебного года я начала формировать данную папку, заполняя только один раздел: «Моя учёба», дети начали заполнять два раздела: «Мои достижения», «Моё творчество», а заполнение других разделов планирую после окончания периода обучения грамоте. Мне бы хотелось, чтобы дети сами заполняли портфолио.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первом классе, когда ребенок только начинает работать над составлением портфолио, без помощи родителей ему не обойтись. Но по мере того, как он взрослеет эту помощь надо сводить к минимуму. Старайтесь с самого начала построить работу ребенка таким образом, чтобы он сам прикладывал определенные усилия к формированию портфолио. Известное стихотворение Агнии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 нельзя лучше демонстрирует самую распространенную ошибку: сбор материалов взрослыми, а не ребенком. Вместо поддержки при сборе и оформлении портфолио, которая, разумеется, нужна, иногда родители полностью подменяют ребенка в этом процессе. В таком случае, вместо помощи ребенку в самоопределении вы сведёте работу над портфолио к принципу "папа у Васи". Взрослым нельзя опираться лишь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свои предпочтения и свое мнение о способностях и интересах ребенка.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1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0" y="179512"/>
            <a:ext cx="6480720" cy="679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3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портфолио обучающегося начальной школы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Портфолио содержит  5 разделов.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раздел «Мой мир»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включает в себя следующие рубрики: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«Мое имя» – информация об имени и фамилии ребенка.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«Моя семья» – здесь ребенок рассказывает о каждом члене семьи, об общих увлечениях, о любимых семейных праздниках.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«Мои увлечения» – небольшой рассказ о том, чем увлекается ребенок, какие кружки и секции посещает.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«Моя школа, моё село» – рассказ о школе, педагогах, своих любимых уроках, о месте жительства.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«Мой класс»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Второй раздел «Моя учеба».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Школьник наполняет этот раздел удачно написанными контрольными работами, интересными проектами, отзывами о прочитанных книгах, графиками роста скорости чтения.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 раздел «Мое творчество».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этот раздел ребенок помещает свои творческие работы: рисунки, сказки, стихи. Если ребенок гордится какой-то объемной поделкой, он помещает ее фотографию.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Четвёртый  раздел «Мои достижения».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Здесь размещаются грамоты, сертификаты, дипломы, благодарственные письма, итоговые оценки по предметам базисного учебного плана.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3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Пятый  раздел «Самооценка моей деятельности за год».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этом разделе ребенок подводит итоги за год.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4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03648"/>
            <a:ext cx="6849310" cy="1115616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Candara" panose="020E0502030303020204" pitchFamily="34" charset="0"/>
              </a:rPr>
              <a:t>Портфолио</a:t>
            </a:r>
            <a:endParaRPr lang="ru-RU" sz="60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99792"/>
            <a:ext cx="6858000" cy="80218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0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ФИО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клас</a:t>
            </a:r>
            <a:r>
              <a:rPr lang="ru-RU" b="1" i="1" dirty="0">
                <a:solidFill>
                  <a:schemeClr val="tx1"/>
                </a:solidFill>
                <a:latin typeface="Candara" panose="020E0502030303020204" pitchFamily="34" charset="0"/>
              </a:rPr>
              <a:t>с</a:t>
            </a:r>
            <a:endParaRPr lang="ru-RU" b="1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tabLst>
                <a:tab pos="268288" algn="l"/>
              </a:tabLst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</a:t>
            </a:r>
          </a:p>
          <a:p>
            <a:pPr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Год</a:t>
            </a:r>
          </a:p>
          <a:p>
            <a:pPr algn="l">
              <a:tabLst>
                <a:tab pos="268288" algn="l"/>
              </a:tabLst>
            </a:pPr>
            <a:endParaRPr lang="ru-RU" sz="24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tabLst>
                <a:tab pos="268288" algn="l"/>
              </a:tabLst>
            </a:pPr>
            <a:endParaRPr lang="ru-RU" sz="2400" b="1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</a:t>
            </a:r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9" y="0"/>
            <a:ext cx="6849310" cy="111561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Здравствуйте, это я!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640" y="1122193"/>
            <a:ext cx="7272808" cy="8021807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        Фамилия ______________ </a:t>
            </a:r>
            <a:endParaRPr lang="ru-RU" sz="24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        Имя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__________________</a:t>
            </a:r>
          </a:p>
          <a:p>
            <a:pPr algn="l">
              <a:lnSpc>
                <a:spcPct val="150000"/>
              </a:lnSpc>
              <a:tabLst>
                <a:tab pos="6367463" algn="l"/>
              </a:tabLst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        Отчество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_____________</a:t>
            </a:r>
          </a:p>
          <a:p>
            <a:pPr algn="l">
              <a:lnSpc>
                <a:spcPct val="150000"/>
              </a:lnSpc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        Дата рождения</a:t>
            </a:r>
            <a:r>
              <a:rPr lang="ru-RU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________</a:t>
            </a:r>
            <a:endParaRPr lang="ru-RU" sz="2400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150000"/>
              </a:lnSpc>
              <a:tabLst>
                <a:tab pos="268288" algn="l"/>
                <a:tab pos="6281738" algn="l"/>
                <a:tab pos="6367463" algn="l"/>
              </a:tabLst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        Место: </a:t>
            </a:r>
            <a:r>
              <a:rPr lang="ru-RU" sz="2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город __________</a:t>
            </a:r>
          </a:p>
          <a:p>
            <a:pPr algn="l">
              <a:lnSpc>
                <a:spcPct val="150000"/>
              </a:lnSpc>
              <a:tabLst>
                <a:tab pos="268288" algn="l"/>
              </a:tabLst>
            </a:pPr>
            <a:endParaRPr lang="ru-RU" sz="3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lnSpc>
                <a:spcPct val="200000"/>
              </a:lnSpc>
              <a:tabLst>
                <a:tab pos="268288" algn="l"/>
              </a:tabLst>
            </a:pPr>
            <a:r>
              <a:rPr lang="ru-RU" sz="2400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Я учусь в</a:t>
            </a:r>
            <a:endParaRPr lang="ru-RU" sz="2400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tabLst>
                <a:tab pos="268288" algn="l"/>
              </a:tabLst>
            </a:pPr>
            <a:endParaRPr lang="ru-RU" sz="2400" b="1" i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>
              <a:tabLst>
                <a:tab pos="268288" algn="l"/>
              </a:tabLst>
            </a:pPr>
            <a:endParaRPr lang="ru-RU" sz="2400" b="1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/>
            <a:r>
              <a:rPr lang="ru-RU" b="1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                                     </a:t>
            </a:r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87624"/>
            <a:ext cx="280523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2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5)\Новая папка\лжлд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2" y="0"/>
            <a:ext cx="6877202" cy="91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4499992"/>
            <a:ext cx="3041030" cy="300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о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5652120"/>
            <a:ext cx="3038338" cy="300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9202" y="323528"/>
            <a:ext cx="687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Candara" panose="020E0502030303020204" pitchFamily="34" charset="0"/>
              </a:rPr>
              <a:t>Тайна моего имени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648" y="125963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Candara" panose="020E0502030303020204" pitchFamily="34" charset="0"/>
              </a:rPr>
              <a:t>Текст …</a:t>
            </a:r>
            <a:endParaRPr lang="ru-RU" sz="2400" b="1" i="1" dirty="0">
              <a:latin typeface="Candara" panose="020E050203030302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01" y="1331640"/>
            <a:ext cx="6624736" cy="204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" y="6981838"/>
            <a:ext cx="6626225" cy="207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9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75" y="323528"/>
            <a:ext cx="6857583" cy="66057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andara" panose="020E0502030303020204" pitchFamily="34" charset="0"/>
              </a:rPr>
              <a:t>Мои дошкольные достижения</a:t>
            </a:r>
            <a:endParaRPr lang="ru-RU" sz="3600" b="1" i="1" dirty="0">
              <a:latin typeface="Candara" panose="020E0502030303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72" y="3419872"/>
            <a:ext cx="5832648" cy="36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2696" y="1259632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Candara" panose="020E0502030303020204" pitchFamily="34" charset="0"/>
              </a:rPr>
              <a:t>Зеленым </a:t>
            </a:r>
            <a:r>
              <a:rPr lang="ru-RU" sz="2400" i="1" dirty="0" smtClean="0">
                <a:latin typeface="Candara" panose="020E0502030303020204" pitchFamily="34" charset="0"/>
              </a:rPr>
              <a:t>–</a:t>
            </a:r>
            <a:r>
              <a:rPr lang="ru-RU" sz="2400" b="1" i="1" dirty="0" smtClean="0">
                <a:latin typeface="Candara" panose="020E0502030303020204" pitchFamily="34" charset="0"/>
              </a:rPr>
              <a:t> </a:t>
            </a:r>
            <a:r>
              <a:rPr lang="ru-RU" sz="2400" i="1" dirty="0" smtClean="0">
                <a:latin typeface="Candara" panose="020E0502030303020204" pitchFamily="34" charset="0"/>
              </a:rPr>
              <a:t>я делаю это хорошо.</a:t>
            </a:r>
          </a:p>
          <a:p>
            <a:r>
              <a:rPr lang="ru-RU" sz="2400" b="1" i="1" dirty="0" smtClean="0">
                <a:latin typeface="Candara" panose="020E0502030303020204" pitchFamily="34" charset="0"/>
              </a:rPr>
              <a:t>Желтым </a:t>
            </a:r>
            <a:r>
              <a:rPr lang="ru-RU" sz="2400" i="1" dirty="0" smtClean="0">
                <a:latin typeface="Candara" panose="020E0502030303020204" pitchFamily="34" charset="0"/>
              </a:rPr>
              <a:t>–</a:t>
            </a:r>
            <a:r>
              <a:rPr lang="ru-RU" sz="2400" b="1" i="1" dirty="0" smtClean="0">
                <a:latin typeface="Candara" panose="020E0502030303020204" pitchFamily="34" charset="0"/>
              </a:rPr>
              <a:t> </a:t>
            </a:r>
            <a:r>
              <a:rPr lang="ru-RU" sz="2400" i="1" dirty="0" smtClean="0">
                <a:latin typeface="Candara" panose="020E0502030303020204" pitchFamily="34" charset="0"/>
              </a:rPr>
              <a:t>у меня это уже получается.</a:t>
            </a:r>
          </a:p>
          <a:p>
            <a:r>
              <a:rPr lang="ru-RU" sz="2400" b="1" i="1" dirty="0" smtClean="0">
                <a:latin typeface="Candara" panose="020E0502030303020204" pitchFamily="34" charset="0"/>
              </a:rPr>
              <a:t>Красным </a:t>
            </a:r>
            <a:r>
              <a:rPr lang="ru-RU" sz="2400" i="1" dirty="0" smtClean="0">
                <a:latin typeface="Candara" panose="020E0502030303020204" pitchFamily="34" charset="0"/>
              </a:rPr>
              <a:t>–</a:t>
            </a:r>
            <a:r>
              <a:rPr lang="ru-RU" sz="2400" b="1" i="1" dirty="0" smtClean="0">
                <a:latin typeface="Candara" panose="020E0502030303020204" pitchFamily="34" charset="0"/>
              </a:rPr>
              <a:t> </a:t>
            </a:r>
            <a:r>
              <a:rPr lang="ru-RU" sz="2400" i="1" dirty="0" smtClean="0">
                <a:latin typeface="Candara" panose="020E0502030303020204" pitchFamily="34" charset="0"/>
              </a:rPr>
              <a:t>я этому обязательно научусь.</a:t>
            </a:r>
          </a:p>
          <a:p>
            <a:r>
              <a:rPr lang="ru-RU" sz="2400" b="1" i="1" dirty="0" smtClean="0">
                <a:latin typeface="Candara" panose="020E0502030303020204" pitchFamily="34" charset="0"/>
              </a:rPr>
              <a:t>Не закрашено </a:t>
            </a:r>
            <a:r>
              <a:rPr lang="ru-RU" sz="2400" i="1" dirty="0" smtClean="0">
                <a:latin typeface="Candara" panose="020E0502030303020204" pitchFamily="34" charset="0"/>
              </a:rPr>
              <a:t>– мне это пока не  </a:t>
            </a:r>
          </a:p>
          <a:p>
            <a:r>
              <a:rPr lang="ru-RU" sz="2400" i="1" dirty="0">
                <a:latin typeface="Candara" panose="020E0502030303020204" pitchFamily="34" charset="0"/>
              </a:rPr>
              <a:t> </a:t>
            </a:r>
            <a:r>
              <a:rPr lang="ru-RU" sz="2400" i="1" dirty="0" smtClean="0">
                <a:latin typeface="Candara" panose="020E0502030303020204" pitchFamily="34" charset="0"/>
              </a:rPr>
              <a:t>                                 интересно.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656" y="1403648"/>
            <a:ext cx="216024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2656" y="1763688"/>
            <a:ext cx="216024" cy="2160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2656" y="2123728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933</Words>
  <Application>Microsoft Office PowerPoint</Application>
  <PresentationFormat>Экран (4:3)</PresentationFormat>
  <Paragraphs>169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Candara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Портфолио</vt:lpstr>
      <vt:lpstr>Здравствуйте, это я!</vt:lpstr>
      <vt:lpstr>Презентация PowerPoint</vt:lpstr>
      <vt:lpstr>Мои дошкольные достижения</vt:lpstr>
      <vt:lpstr>Что я люблю больше всего</vt:lpstr>
      <vt:lpstr>Моя семья</vt:lpstr>
      <vt:lpstr>Презентация PowerPoint</vt:lpstr>
      <vt:lpstr>Презентация PowerPoint</vt:lpstr>
      <vt:lpstr>Традиции моей семьи</vt:lpstr>
      <vt:lpstr>Презентация PowerPoint</vt:lpstr>
      <vt:lpstr>Мои путешествия</vt:lpstr>
      <vt:lpstr>Мои друзья</vt:lpstr>
      <vt:lpstr>Мой город</vt:lpstr>
      <vt:lpstr>Любимые места в городе</vt:lpstr>
      <vt:lpstr>Моя школа</vt:lpstr>
      <vt:lpstr>Презентация PowerPoint</vt:lpstr>
      <vt:lpstr>Мой класс</vt:lpstr>
      <vt:lpstr>Первое сентября  в моей жизни</vt:lpstr>
      <vt:lpstr>Презентация PowerPoint</vt:lpstr>
      <vt:lpstr>Праздники нашего класса</vt:lpstr>
      <vt:lpstr>Презентация PowerPoint</vt:lpstr>
      <vt:lpstr>Метапредметные результаты</vt:lpstr>
      <vt:lpstr>Предметные результаты</vt:lpstr>
      <vt:lpstr>Русский язык</vt:lpstr>
      <vt:lpstr>Математика</vt:lpstr>
      <vt:lpstr>Литературное чтение</vt:lpstr>
      <vt:lpstr>Окружающий мир</vt:lpstr>
      <vt:lpstr>Кружки, которые я посещаю</vt:lpstr>
      <vt:lpstr>Калейдоскоп счастливых моментов</vt:lpstr>
      <vt:lpstr>Моё участие в жизни  класса и школы  </vt:lpstr>
      <vt:lpstr>Копилка моих  достижений  </vt:lpstr>
      <vt:lpstr>Копилка моих  творческих работ </vt:lpstr>
      <vt:lpstr>Мои цели и планы на следующий год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77</cp:revision>
  <cp:lastPrinted>2017-05-29T19:01:04Z</cp:lastPrinted>
  <dcterms:created xsi:type="dcterms:W3CDTF">2017-05-29T17:18:26Z</dcterms:created>
  <dcterms:modified xsi:type="dcterms:W3CDTF">2020-10-31T15:13:45Z</dcterms:modified>
</cp:coreProperties>
</file>