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6" r:id="rId2"/>
    <p:sldId id="295" r:id="rId3"/>
    <p:sldId id="257" r:id="rId4"/>
    <p:sldId id="296" r:id="rId5"/>
    <p:sldId id="297" r:id="rId6"/>
    <p:sldId id="270" r:id="rId7"/>
    <p:sldId id="298" r:id="rId8"/>
    <p:sldId id="299" r:id="rId9"/>
    <p:sldId id="259" r:id="rId10"/>
    <p:sldId id="271" r:id="rId11"/>
    <p:sldId id="300" r:id="rId12"/>
    <p:sldId id="301" r:id="rId13"/>
    <p:sldId id="302" r:id="rId14"/>
    <p:sldId id="304" r:id="rId15"/>
    <p:sldId id="261" r:id="rId16"/>
    <p:sldId id="305" r:id="rId17"/>
    <p:sldId id="306" r:id="rId18"/>
    <p:sldId id="307" r:id="rId19"/>
    <p:sldId id="310" r:id="rId20"/>
    <p:sldId id="311" r:id="rId21"/>
    <p:sldId id="308" r:id="rId22"/>
    <p:sldId id="309" r:id="rId23"/>
    <p:sldId id="281" r:id="rId24"/>
    <p:sldId id="290" r:id="rId25"/>
    <p:sldId id="291" r:id="rId26"/>
    <p:sldId id="282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Monotype Corsiva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Monotype Corsiva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Monotype Corsiva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Monotype Corsiva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Monotype Corsiva" pitchFamily="66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Monotype Corsiva" pitchFamily="66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Monotype Corsiva" pitchFamily="66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Monotype Corsiva" pitchFamily="66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Monotype Corsiva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1D68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037" autoAdjust="0"/>
    <p:restoredTop sz="94679" autoAdjust="0"/>
  </p:normalViewPr>
  <p:slideViewPr>
    <p:cSldViewPr>
      <p:cViewPr>
        <p:scale>
          <a:sx n="90" d="100"/>
          <a:sy n="90" d="100"/>
        </p:scale>
        <p:origin x="-426" y="-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effectLst/>
                <a:latin typeface="Arial" charset="0"/>
              </a:defRPr>
            </a:lvl1pPr>
          </a:lstStyle>
          <a:p>
            <a:pPr>
              <a:defRPr/>
            </a:pPr>
            <a:fld id="{458DE1D7-B2C5-413D-AB4B-76D0FDC480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163A64-5355-402C-BD95-73E641B71A2D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 eaLnBrk="1" hangingPunct="1"/>
            <a:r>
              <a:rPr lang="ru-RU" smtClean="0">
                <a:cs typeface="Times New Roman" charset="0"/>
              </a:rPr>
              <a:t>В 1890 году Левитан</a:t>
            </a:r>
            <a:r>
              <a:rPr lang="ru-RU" smtClean="0"/>
              <a:t> </a:t>
            </a:r>
            <a:r>
              <a:rPr lang="ru-RU" smtClean="0">
                <a:cs typeface="Times New Roman" charset="0"/>
              </a:rPr>
              <a:t>представил широкой публике свою знаменитую картину "Тихая обитель", и ее успех по-своему отразился и в творчестве Чехова.</a:t>
            </a:r>
            <a:r>
              <a:rPr lang="ru-RU" sz="900" smtClean="0">
                <a:cs typeface="Times New Roman" charset="0"/>
              </a:rPr>
              <a:t> </a:t>
            </a:r>
          </a:p>
          <a:p>
            <a:pPr algn="just" eaLnBrk="1" hangingPunct="1"/>
            <a:r>
              <a:rPr lang="ru-RU" smtClean="0">
                <a:cs typeface="Times New Roman" charset="0"/>
              </a:rPr>
              <a:t>В 1890 году Левитан</a:t>
            </a:r>
            <a:r>
              <a:rPr lang="ru-RU" smtClean="0"/>
              <a:t> </a:t>
            </a:r>
            <a:r>
              <a:rPr lang="ru-RU" smtClean="0">
                <a:cs typeface="Times New Roman" charset="0"/>
              </a:rPr>
              <a:t>представил широкой публике свою знаменитую картину "Тихая обитель", и ее успех по-своему отразился и в творчестве Чехова.</a:t>
            </a:r>
            <a:r>
              <a:rPr lang="ru-RU" sz="900" smtClean="0">
                <a:cs typeface="Times New Roman" charset="0"/>
              </a:rPr>
              <a:t> </a:t>
            </a:r>
          </a:p>
          <a:p>
            <a:pPr algn="just" eaLnBrk="1" hangingPunct="1"/>
            <a:r>
              <a:rPr lang="ru-RU" smtClean="0">
                <a:cs typeface="Times New Roman" charset="0"/>
              </a:rPr>
              <a:t>В 1890 году Левитан</a:t>
            </a:r>
            <a:r>
              <a:rPr lang="ru-RU" smtClean="0"/>
              <a:t> </a:t>
            </a:r>
            <a:r>
              <a:rPr lang="ru-RU" smtClean="0">
                <a:cs typeface="Times New Roman" charset="0"/>
              </a:rPr>
              <a:t>представил широкой публике свою знаменитую картину "Тихая обитель", и ее успех по-своему отразился и в творчестве Чехова.</a:t>
            </a:r>
            <a:r>
              <a:rPr lang="ru-RU" sz="900" smtClean="0">
                <a:cs typeface="Times New Roman" charset="0"/>
              </a:rPr>
              <a:t> </a:t>
            </a:r>
          </a:p>
          <a:p>
            <a:pPr eaLnBrk="1" hangingPunct="1"/>
            <a:r>
              <a:rPr lang="ru-RU" smtClean="0"/>
              <a:t>1890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456AC-960C-4B40-8577-8E7E6D61CE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AD428-EB81-479E-806F-2241F00DE9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83236-FE2C-4D03-A5C8-173D6CDC29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DF51A-E519-4D20-9AA5-D294903123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AE07B-00C3-4C4C-B24E-880F2338CA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56786-2C97-464D-B5B1-91D999A0DF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314CB-B3F3-46EF-B11E-FF15B9ACD7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65D6F-166B-4341-8333-9BFF94823A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8DBD8-5830-4DCD-837C-BE709D2170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AAA29-8E56-4B4C-8A14-9B73FF53FE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F7CC0-9597-4BF0-BF1E-A769EB9DC0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C48E9-00E3-4FAA-B16A-FBDFA18DA9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5D81F-4DBB-41DA-802F-CE85CCC181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FB751-A702-4E18-9C5A-E55817A0B1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effectLst/>
                <a:latin typeface="+mn-lt"/>
              </a:defRPr>
            </a:lvl1pPr>
          </a:lstStyle>
          <a:p>
            <a:pPr>
              <a:defRPr/>
            </a:pPr>
            <a:fld id="{EB6F61FC-6D71-4BB9-A47F-D77F3BF9DE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jpeg"/><Relationship Id="rId3" Type="http://schemas.openxmlformats.org/officeDocument/2006/relationships/image" Target="../media/image31.jpeg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image" Target="../media/image38.jpeg"/><Relationship Id="rId5" Type="http://schemas.openxmlformats.org/officeDocument/2006/relationships/image" Target="../media/image33.jpeg"/><Relationship Id="rId15" Type="http://schemas.openxmlformats.org/officeDocument/2006/relationships/image" Target="../media/image42.jpeg"/><Relationship Id="rId10" Type="http://schemas.openxmlformats.org/officeDocument/2006/relationships/image" Target="../media/image37.jpeg"/><Relationship Id="rId4" Type="http://schemas.openxmlformats.org/officeDocument/2006/relationships/image" Target="../media/image32.jpeg"/><Relationship Id="rId9" Type="http://schemas.openxmlformats.org/officeDocument/2006/relationships/image" Target="../media/image36.jpeg"/><Relationship Id="rId1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4" descr="для презентаций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i="1" dirty="0" smtClean="0">
                <a:solidFill>
                  <a:srgbClr val="1D68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Антон Павлович Чехов</a:t>
            </a:r>
            <a:br>
              <a:rPr lang="ru-RU" sz="4000" i="1" dirty="0" smtClean="0">
                <a:solidFill>
                  <a:srgbClr val="1D68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sz="4000" i="1" dirty="0" smtClean="0">
                <a:solidFill>
                  <a:srgbClr val="1D68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Жизнь и творчество</a:t>
            </a:r>
          </a:p>
        </p:txBody>
      </p:sp>
      <p:pic>
        <p:nvPicPr>
          <p:cNvPr id="2052" name="Picture 7" descr="0007-006-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1500174"/>
            <a:ext cx="3383582" cy="4059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331640" y="5733256"/>
            <a:ext cx="6526146" cy="461665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1D68FF"/>
                </a:solidFill>
              </a:rPr>
              <a:t>     </a:t>
            </a:r>
            <a:r>
              <a:rPr lang="ru-RU" b="1" dirty="0" smtClean="0">
                <a:solidFill>
                  <a:srgbClr val="1D68FF"/>
                </a:solidFill>
              </a:rPr>
              <a:t>   </a:t>
            </a:r>
            <a:r>
              <a:rPr lang="ru-RU" sz="2400" b="1" dirty="0" err="1" smtClean="0">
                <a:solidFill>
                  <a:srgbClr val="1D68FF"/>
                </a:solidFill>
              </a:rPr>
              <a:t>Спичакова</a:t>
            </a:r>
            <a:r>
              <a:rPr lang="ru-RU" sz="2400" b="1" dirty="0" smtClean="0">
                <a:solidFill>
                  <a:srgbClr val="1D68FF"/>
                </a:solidFill>
              </a:rPr>
              <a:t> Марина МБОУ «</a:t>
            </a:r>
            <a:r>
              <a:rPr lang="ru-RU" sz="2400" b="1" dirty="0" err="1" smtClean="0">
                <a:solidFill>
                  <a:srgbClr val="1D68FF"/>
                </a:solidFill>
              </a:rPr>
              <a:t>Громыкская</a:t>
            </a:r>
            <a:r>
              <a:rPr lang="ru-RU" sz="2400" b="1" dirty="0" smtClean="0">
                <a:solidFill>
                  <a:srgbClr val="1D68FF"/>
                </a:solidFill>
              </a:rPr>
              <a:t> СОШ»</a:t>
            </a:r>
            <a:endParaRPr lang="ru-RU" sz="2400" b="1" dirty="0">
              <a:solidFill>
                <a:srgbClr val="1D68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4" descr="для презентаций 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6" descr="http://www.mk.ru/upload/iblock_mk/475/57/f1/31/DETAIL_PICTURE_5824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908050"/>
            <a:ext cx="452437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932363" y="1484313"/>
            <a:ext cx="3995737" cy="2677656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1D68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конца августа 1886 года до своего отъезда на Сахалин (21 апреля 1890 г.) Чехов жил на квартире на </a:t>
            </a:r>
            <a:r>
              <a:rPr lang="ru-RU" sz="2400" b="1" dirty="0" err="1">
                <a:solidFill>
                  <a:srgbClr val="1D68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Садово</a:t>
            </a:r>
            <a:r>
              <a:rPr lang="ru-RU" sz="2400" b="1" dirty="0">
                <a:solidFill>
                  <a:srgbClr val="1D68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Кудринской улице в доме №6, доме доктора Корнеева, которому Чеховы дали прозвище “комод”.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/>
              <a:t>Художественные открытия </a:t>
            </a:r>
            <a:r>
              <a:rPr lang="ru-RU" sz="4400" b="1" dirty="0" smtClean="0"/>
              <a:t>А.П.Чехова </a:t>
            </a:r>
            <a:endParaRPr lang="ru-RU" sz="4400" b="1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0430" y="1785926"/>
            <a:ext cx="5327650" cy="4681537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ru-RU" sz="2800" dirty="0" smtClean="0"/>
              <a:t>    </a:t>
            </a:r>
            <a:r>
              <a:rPr lang="ru-RU" sz="3200" dirty="0" smtClean="0"/>
              <a:t>Новый </a:t>
            </a:r>
            <a:r>
              <a:rPr lang="ru-RU" sz="3200" dirty="0"/>
              <a:t>этап в творческой биографии </a:t>
            </a:r>
            <a:r>
              <a:rPr lang="ru-RU" sz="3200" dirty="0" smtClean="0"/>
              <a:t>А.П.Чехова связан </a:t>
            </a:r>
            <a:r>
              <a:rPr lang="ru-RU" sz="3200" dirty="0"/>
              <a:t>с началом его регулярного сотрудничества </a:t>
            </a:r>
            <a:r>
              <a:rPr lang="ru-RU" sz="3200" dirty="0" smtClean="0"/>
              <a:t>с газетой А</a:t>
            </a:r>
            <a:r>
              <a:rPr lang="ru-RU" sz="3200" dirty="0"/>
              <a:t>. С. Суворина «Новое время» (с 1886), где произведения Чехова впервые появились под его настоящим </a:t>
            </a:r>
            <a:r>
              <a:rPr lang="ru-RU" sz="3200" dirty="0" smtClean="0"/>
              <a:t>именем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pic>
        <p:nvPicPr>
          <p:cNvPr id="8196" name="Picture 4" descr="5325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857364"/>
            <a:ext cx="3168650" cy="39608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/>
              <a:t>Сахалин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214422"/>
            <a:ext cx="4762500" cy="4784725"/>
          </a:xfrm>
        </p:spPr>
        <p:txBody>
          <a:bodyPr/>
          <a:lstStyle/>
          <a:p>
            <a:pPr>
              <a:buNone/>
            </a:pPr>
            <a:r>
              <a:rPr lang="ru-RU" sz="3200" dirty="0" smtClean="0"/>
              <a:t>    В </a:t>
            </a:r>
            <a:r>
              <a:rPr lang="ru-RU" sz="3200" dirty="0"/>
              <a:t>1890 </a:t>
            </a:r>
            <a:r>
              <a:rPr lang="ru-RU" sz="3200" dirty="0" smtClean="0"/>
              <a:t>году А.П.Чехов отправляется </a:t>
            </a:r>
            <a:r>
              <a:rPr lang="ru-RU" sz="3200" dirty="0"/>
              <a:t>в длительное путешествие </a:t>
            </a:r>
            <a:r>
              <a:rPr lang="ru-RU" sz="3200" dirty="0" smtClean="0"/>
              <a:t>на </a:t>
            </a:r>
            <a:r>
              <a:rPr lang="ru-RU" sz="3200" dirty="0"/>
              <a:t>остров Сахалин для «изучения быта каторжников и ссыльных». </a:t>
            </a:r>
          </a:p>
        </p:txBody>
      </p:sp>
      <p:pic>
        <p:nvPicPr>
          <p:cNvPr id="7172" name="Picture 4" descr="1242217094_sahalin1_16b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1557338"/>
            <a:ext cx="3095625" cy="428625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 smtClean="0"/>
              <a:t>Сахалин</a:t>
            </a:r>
            <a:endParaRPr lang="ru-RU" sz="4400" b="1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4797425"/>
            <a:ext cx="8229600" cy="2060575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</a:pPr>
            <a:r>
              <a:rPr lang="ru-RU" sz="3200" dirty="0" smtClean="0"/>
              <a:t>    А.П.Чехов произвел </a:t>
            </a:r>
            <a:r>
              <a:rPr lang="ru-RU" sz="3200" dirty="0"/>
              <a:t>перепись населения острова, составив около </a:t>
            </a:r>
            <a:r>
              <a:rPr lang="ru-RU" sz="3200" dirty="0" smtClean="0"/>
              <a:t>    10 </a:t>
            </a:r>
            <a:r>
              <a:rPr lang="ru-RU" sz="3200" dirty="0"/>
              <a:t>тысяч статистических </a:t>
            </a:r>
            <a:r>
              <a:rPr lang="ru-RU" sz="3200" dirty="0" smtClean="0"/>
              <a:t>карточек.</a:t>
            </a:r>
            <a:endParaRPr lang="ru-RU" sz="3200" dirty="0"/>
          </a:p>
        </p:txBody>
      </p:sp>
      <p:pic>
        <p:nvPicPr>
          <p:cNvPr id="10244" name="Picture 4" descr="sahalin1_18b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1230313"/>
            <a:ext cx="5327650" cy="3200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1D68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Переезд в Мелихово» 1892 г.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2000" dirty="0" smtClean="0"/>
              <a:t>В 1892 году Чехов покупает имение в Мелихово. Давняя мечта жить в деревне, быть землевладельцем осуществилась. Усадьба находилась в селе Мелихово Серпуховского уезда Московской губернии, была в запущенном состоянии, но обошлась Чехову относительно недорого. </a:t>
            </a:r>
            <a:endParaRPr lang="ru-RU" sz="2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DF51A-E519-4D20-9AA5-D294903123C8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714876" y="2500306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err="1" smtClean="0"/>
              <a:t>Мелиховский</a:t>
            </a:r>
            <a:r>
              <a:rPr lang="ru-RU" sz="2800" b="1" dirty="0" smtClean="0"/>
              <a:t> период — это не только вдохновенный литературный труд Чехова и активная медицинская практика, это колоссальная общественная деятельность писателя. </a:t>
            </a:r>
            <a:endParaRPr lang="ru-RU" sz="28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4" descr="для презентаций 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blipFill>
            <a:blip r:embed="rId3" cstate="print"/>
            <a:tile tx="0" ty="0" sx="100000" sy="100000" flip="none" algn="tl"/>
          </a:blipFill>
          <a:ln w="31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eaLnBrk="1" hangingPunct="1">
              <a:defRPr/>
            </a:pPr>
            <a:r>
              <a:rPr lang="ru-RU" sz="4000" b="1" i="1" dirty="0" smtClean="0">
                <a:solidFill>
                  <a:srgbClr val="1D68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Переезд в Мелихово» 1892 г.</a:t>
            </a:r>
          </a:p>
        </p:txBody>
      </p:sp>
      <p:pic>
        <p:nvPicPr>
          <p:cNvPr id="7172" name="Picture 8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914400" y="1295400"/>
            <a:ext cx="7239000" cy="5311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/>
              <a:t>Деятельность Чехова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14612" y="1071546"/>
            <a:ext cx="6429388" cy="4497387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    </a:t>
            </a:r>
            <a:r>
              <a:rPr lang="ru-RU" sz="3200" dirty="0" smtClean="0"/>
              <a:t>Во </a:t>
            </a:r>
            <a:r>
              <a:rPr lang="ru-RU" sz="3200" dirty="0"/>
              <a:t>время холерной эпидемии Чехов работает земским врачом, обслуживает 25 деревень, строит три школы для крестьянских детей, </a:t>
            </a:r>
            <a:r>
              <a:rPr lang="ru-RU" sz="3200" dirty="0" smtClean="0"/>
              <a:t>в </a:t>
            </a:r>
            <a:r>
              <a:rPr lang="ru-RU" sz="3200" dirty="0"/>
              <a:t>Таганроге создаёт общественную библиотеку, которой жертвует более </a:t>
            </a:r>
            <a:r>
              <a:rPr lang="ru-RU" sz="3200" dirty="0" smtClean="0"/>
              <a:t>двух  </a:t>
            </a:r>
            <a:r>
              <a:rPr lang="ru-RU" sz="3200" dirty="0"/>
              <a:t>тысяч томов собственных книг.</a:t>
            </a:r>
          </a:p>
        </p:txBody>
      </p:sp>
      <p:pic>
        <p:nvPicPr>
          <p:cNvPr id="47108" name="Picture 4" descr="knig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2416175" cy="36718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 build="p" rev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 smtClean="0"/>
              <a:t>Туберкулез.</a:t>
            </a:r>
            <a:endParaRPr lang="ru-RU" sz="4400" b="1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2984"/>
            <a:ext cx="9144000" cy="4530725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sz="3200" dirty="0" smtClean="0"/>
              <a:t>    </a:t>
            </a:r>
            <a:r>
              <a:rPr lang="ru-RU" sz="3600" dirty="0" smtClean="0"/>
              <a:t>В </a:t>
            </a:r>
            <a:r>
              <a:rPr lang="ru-RU" sz="3600" dirty="0"/>
              <a:t>1884 году, когда 24-летний Антон Чехов оканчивал медицинский факультет университета, </a:t>
            </a:r>
            <a:r>
              <a:rPr lang="ru-RU" sz="3600" dirty="0" smtClean="0"/>
              <a:t>он заболел туберкулёзом. А.П.Чехов </a:t>
            </a:r>
            <a:r>
              <a:rPr lang="ru-RU" sz="3600" dirty="0"/>
              <a:t>долгие годы избегал не только серьезного медицинского обследования, но даже медосмотра. Все последующие годы болезнь прогрессировала. За лечение Чехов всё же взялся, но оно так ему и не помогло.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/>
              <a:t>Личная жизнь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0431" y="1142984"/>
            <a:ext cx="5643569" cy="4713288"/>
          </a:xfrm>
        </p:spPr>
        <p:txBody>
          <a:bodyPr/>
          <a:lstStyle/>
          <a:p>
            <a:pPr>
              <a:buNone/>
            </a:pPr>
            <a:r>
              <a:rPr lang="ru-RU" sz="2600" dirty="0" smtClean="0"/>
              <a:t>    </a:t>
            </a:r>
            <a:r>
              <a:rPr lang="ru-RU" sz="3200" dirty="0" smtClean="0"/>
              <a:t>В </a:t>
            </a:r>
            <a:r>
              <a:rPr lang="ru-RU" sz="3200" dirty="0"/>
              <a:t>1901 году Антон Павлович женился на актрисе Московского Художественного театра Ольге </a:t>
            </a:r>
            <a:r>
              <a:rPr lang="ru-RU" sz="3200" dirty="0" err="1"/>
              <a:t>Книппер</a:t>
            </a:r>
            <a:r>
              <a:rPr lang="ru-RU" sz="3200" dirty="0"/>
              <a:t>. Почти все пять лет своего брака Чехов жил вдали от жены, но их брак поддерживали 800 писем, написанных друг другу. </a:t>
            </a:r>
          </a:p>
        </p:txBody>
      </p:sp>
      <p:pic>
        <p:nvPicPr>
          <p:cNvPr id="12292" name="Picture 4" descr="b79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142984"/>
            <a:ext cx="2971800" cy="489585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1902г. – переселяется в Ялту </a:t>
            </a:r>
            <a:br>
              <a:rPr lang="ru-RU" sz="4000" smtClean="0"/>
            </a:br>
            <a:r>
              <a:rPr lang="ru-RU" sz="4000" smtClean="0"/>
              <a:t>из-за болезни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2411413" y="6237288"/>
            <a:ext cx="34559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Ялтинский дом</a:t>
            </a:r>
          </a:p>
        </p:txBody>
      </p:sp>
      <p:pic>
        <p:nvPicPr>
          <p:cNvPr id="14340" name="Picture 2" descr="C:\Users\Денис\Desktop\1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643063"/>
            <a:ext cx="7513638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14422"/>
            <a:ext cx="8229600" cy="785818"/>
          </a:xfrm>
        </p:spPr>
        <p:txBody>
          <a:bodyPr/>
          <a:lstStyle/>
          <a:p>
            <a:pPr algn="ctr"/>
            <a:r>
              <a:rPr lang="ru-RU" sz="4800" b="1" dirty="0" smtClean="0"/>
              <a:t>А.П.Чехов</a:t>
            </a:r>
            <a:br>
              <a:rPr lang="ru-RU" sz="4800" b="1" dirty="0" smtClean="0"/>
            </a:br>
            <a:r>
              <a:rPr lang="ru-RU" sz="4000" b="1" dirty="0" smtClean="0"/>
              <a:t>1860 – 1904</a:t>
            </a:r>
            <a:br>
              <a:rPr lang="ru-RU" sz="4000" b="1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endParaRPr lang="ru-RU" sz="4800" b="1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28596" y="2000240"/>
            <a:ext cx="82296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3200" dirty="0"/>
              <a:t>Антон Павлович Чехов </a:t>
            </a:r>
            <a:r>
              <a:rPr lang="ru-RU" sz="3200" dirty="0" smtClean="0"/>
              <a:t>является одним </a:t>
            </a:r>
            <a:r>
              <a:rPr lang="ru-RU" sz="3200" dirty="0"/>
              <a:t>из величайших писателей </a:t>
            </a:r>
            <a:r>
              <a:rPr lang="ru-RU" sz="3200" dirty="0" smtClean="0"/>
              <a:t>русской и  </a:t>
            </a:r>
            <a:r>
              <a:rPr lang="ru-RU" sz="3200" dirty="0"/>
              <a:t>мировой </a:t>
            </a:r>
            <a:r>
              <a:rPr lang="ru-RU" sz="3200" dirty="0" smtClean="0"/>
              <a:t>литературы. Его перу принадлежит множество рассказов</a:t>
            </a:r>
            <a:r>
              <a:rPr lang="ru-RU" sz="3200" dirty="0"/>
              <a:t>, повестей и пьес.</a:t>
            </a:r>
          </a:p>
          <a:p>
            <a:pPr>
              <a:lnSpc>
                <a:spcPct val="90000"/>
              </a:lnSpc>
            </a:pPr>
            <a:r>
              <a:rPr lang="ru-RU" sz="3200" dirty="0"/>
              <a:t>Почти всю </a:t>
            </a:r>
            <a:r>
              <a:rPr lang="ru-RU" sz="3200" dirty="0" smtClean="0"/>
              <a:t>жизнь А.П.Чехов </a:t>
            </a:r>
            <a:r>
              <a:rPr lang="ru-RU" sz="3200" dirty="0"/>
              <a:t>был практикующим врачом. «</a:t>
            </a:r>
            <a:r>
              <a:rPr lang="ru-RU" sz="3200" b="1" u="sng" dirty="0"/>
              <a:t>Медицина — моя законная жена, а литература — любовница», — говорил он.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10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4" descr="для презентаций 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FD6AF3-7912-48C6-9019-416EDF228292}" type="slidenum">
              <a:rPr lang="ru-RU"/>
              <a:pPr>
                <a:defRPr/>
              </a:pPr>
              <a:t>20</a:t>
            </a:fld>
            <a:endParaRPr lang="ru-RU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332656"/>
            <a:ext cx="4320480" cy="936104"/>
          </a:xfrm>
          <a:blipFill>
            <a:blip r:embed="rId3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eaLnBrk="1" hangingPunct="1">
              <a:defRPr/>
            </a:pPr>
            <a:r>
              <a:rPr lang="ru-RU" sz="4000" b="1" i="1" dirty="0" smtClean="0">
                <a:solidFill>
                  <a:srgbClr val="1D68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Белая дача в Ялте</a:t>
            </a:r>
          </a:p>
        </p:txBody>
      </p:sp>
      <p:pic>
        <p:nvPicPr>
          <p:cNvPr id="8197" name="Picture 5" descr="photo1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1484313"/>
            <a:ext cx="784860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8229600" cy="1139825"/>
          </a:xfrm>
        </p:spPr>
        <p:txBody>
          <a:bodyPr/>
          <a:lstStyle/>
          <a:p>
            <a:pPr algn="ctr"/>
            <a:r>
              <a:rPr lang="ru-RU" sz="4400" b="1" dirty="0"/>
              <a:t>Академия Наук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68" y="1000108"/>
            <a:ext cx="5572132" cy="4784725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ru-RU" sz="2500" dirty="0" smtClean="0"/>
              <a:t>    </a:t>
            </a:r>
            <a:r>
              <a:rPr lang="ru-RU" sz="3200" dirty="0" smtClean="0"/>
              <a:t>В 1900-е годы Чехов </a:t>
            </a:r>
            <a:r>
              <a:rPr lang="ru-RU" sz="3200" dirty="0"/>
              <a:t>был избран в число почетных академиков Петербургской </a:t>
            </a:r>
            <a:r>
              <a:rPr lang="ru-RU" sz="3200" dirty="0" smtClean="0"/>
              <a:t>Академии Наук  </a:t>
            </a:r>
            <a:r>
              <a:rPr lang="ru-RU" sz="3200" dirty="0"/>
              <a:t>по разряду изящной словесности. </a:t>
            </a:r>
            <a:r>
              <a:rPr lang="ru-RU" sz="3200" dirty="0" smtClean="0"/>
              <a:t>В 1902 году, вместе </a:t>
            </a:r>
            <a:r>
              <a:rPr lang="ru-RU" sz="3200" dirty="0"/>
              <a:t>с В.Г. </a:t>
            </a:r>
            <a:r>
              <a:rPr lang="ru-RU" sz="3200" dirty="0" smtClean="0"/>
              <a:t>Короленко, </a:t>
            </a:r>
            <a:r>
              <a:rPr lang="ru-RU" sz="3200" dirty="0"/>
              <a:t>отказался от этого звания в знак протеста против отмены Николаем II избрания </a:t>
            </a:r>
            <a:r>
              <a:rPr lang="ru-RU" sz="3200" dirty="0" smtClean="0"/>
              <a:t>М.Горького </a:t>
            </a:r>
            <a:r>
              <a:rPr lang="ru-RU" sz="3200" dirty="0"/>
              <a:t>почетным академиком. </a:t>
            </a:r>
          </a:p>
        </p:txBody>
      </p:sp>
      <p:pic>
        <p:nvPicPr>
          <p:cNvPr id="45060" name="Picture 4" descr="021824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341438"/>
            <a:ext cx="3384550" cy="453548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/>
              <a:t>Уход </a:t>
            </a:r>
            <a:r>
              <a:rPr lang="ru-RU" sz="4400" b="1" dirty="0" smtClean="0"/>
              <a:t>А.П.Чехова </a:t>
            </a:r>
            <a:r>
              <a:rPr lang="ru-RU" sz="4400" b="1" dirty="0"/>
              <a:t>из жизни…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285860"/>
            <a:ext cx="8229600" cy="453072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3600" dirty="0" smtClean="0"/>
              <a:t>15 </a:t>
            </a:r>
            <a:r>
              <a:rPr lang="ru-RU" sz="3600" dirty="0"/>
              <a:t>июля 1904г. во втором часу ночи Чехов почувствовал себя особенно плохо. Приехавшему на вызов доктору он сказал твердо: «Я умираю». Затем попросил принести шампанского, не торопясь осушил бокал, лег, повернувшись на левый бок, и вскоре скончался.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33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6" descr="для презентаций 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A088CA-326A-4A0B-B5AA-D3B3AE00449A}" type="slidenum">
              <a:rPr lang="ru-RU"/>
              <a:pPr>
                <a:defRPr/>
              </a:pPr>
              <a:t>23</a:t>
            </a:fld>
            <a:endParaRPr lang="ru-RU"/>
          </a:p>
        </p:txBody>
      </p:sp>
      <p:pic>
        <p:nvPicPr>
          <p:cNvPr id="9220" name="Picture 9" descr="134439_6064-0x6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068638"/>
            <a:ext cx="4392613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0" descr="b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1052513"/>
            <a:ext cx="3744912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 bwMode="auto">
          <a:xfrm>
            <a:off x="3419475" y="188913"/>
            <a:ext cx="5473700" cy="719137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/>
          <a:lstStyle/>
          <a:p>
            <a:pPr>
              <a:defRPr/>
            </a:pPr>
            <a:r>
              <a:rPr lang="ru-RU" sz="2400" b="1" dirty="0">
                <a:solidFill>
                  <a:srgbClr val="1D68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Памятник А.П. Чехову на набережной Ялты</a:t>
            </a:r>
          </a:p>
          <a:p>
            <a:pPr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23528" y="1844675"/>
            <a:ext cx="4464372" cy="864245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/>
          <a:lstStyle/>
          <a:p>
            <a:pPr algn="ctr">
              <a:defRPr/>
            </a:pPr>
            <a:r>
              <a:rPr lang="ru-RU" sz="2400" b="1" dirty="0">
                <a:solidFill>
                  <a:srgbClr val="1D68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Памятник около дома </a:t>
            </a:r>
            <a:r>
              <a:rPr lang="ru-RU" sz="2400" b="1" dirty="0" smtClean="0">
                <a:solidFill>
                  <a:srgbClr val="1D68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Чехова </a:t>
            </a:r>
            <a:r>
              <a:rPr lang="ru-RU" sz="2400" b="1" dirty="0">
                <a:solidFill>
                  <a:srgbClr val="1D68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Ялте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1D68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«Дама с собачкой»</a:t>
            </a:r>
          </a:p>
          <a:p>
            <a:pPr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8" descr="для презентаций 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4" descr="chekhov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260350"/>
            <a:ext cx="2232025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51520" y="2132856"/>
            <a:ext cx="3457575" cy="83185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1D68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Жена  - Ольга </a:t>
            </a:r>
            <a:r>
              <a:rPr lang="ru-RU" sz="2400" b="1" dirty="0" err="1">
                <a:solidFill>
                  <a:srgbClr val="1D68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Леонардовна</a:t>
            </a:r>
            <a:r>
              <a:rPr lang="ru-RU" sz="2400" b="1" dirty="0">
                <a:solidFill>
                  <a:srgbClr val="1D68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1D68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Книппер-Чехова</a:t>
            </a:r>
            <a:endParaRPr lang="ru-RU" sz="2400" b="1" dirty="0">
              <a:solidFill>
                <a:srgbClr val="1D68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5" name="Picture 5" descr="1015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2997200"/>
            <a:ext cx="5545138" cy="36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2ff7855d4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263" y="1268413"/>
            <a:ext cx="38100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276600" y="333375"/>
            <a:ext cx="5256213" cy="706438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 err="1">
                <a:solidFill>
                  <a:srgbClr val="1D68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Баденвейлер</a:t>
            </a:r>
            <a:endParaRPr lang="ru-RU" sz="4000" b="1" dirty="0">
              <a:solidFill>
                <a:srgbClr val="1D68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5157788"/>
            <a:ext cx="4248472" cy="156966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1D68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балконе комнаты, в которой провел последние дни жизни Антон Чехов, установлен памятный знак.</a:t>
            </a:r>
            <a:endParaRPr lang="ru-RU" sz="2400" dirty="0">
              <a:solidFill>
                <a:srgbClr val="1D68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683568" y="1124744"/>
            <a:ext cx="6912768" cy="3185884"/>
            <a:chOff x="539552" y="332656"/>
            <a:chExt cx="8280920" cy="3816424"/>
          </a:xfrm>
        </p:grpSpPr>
        <p:pic>
          <p:nvPicPr>
            <p:cNvPr id="1026" name="Picture 2" descr="01-1106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9552" y="332656"/>
              <a:ext cx="2496207" cy="3816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 descr="978569934669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47864" y="332656"/>
              <a:ext cx="2520280" cy="3782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" name="Picture 4" descr="Скачать бесплатно аудиокнигу  Чехов Антон - Чайка (радиоспектакль)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56176" y="332656"/>
              <a:ext cx="2664296" cy="3744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" name="Рисунок 2" descr="для презентаций 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</p:pic>
      <p:grpSp>
        <p:nvGrpSpPr>
          <p:cNvPr id="24" name="Группа 23"/>
          <p:cNvGrpSpPr/>
          <p:nvPr/>
        </p:nvGrpSpPr>
        <p:grpSpPr>
          <a:xfrm>
            <a:off x="179512" y="1196752"/>
            <a:ext cx="8136904" cy="3888432"/>
            <a:chOff x="179512" y="1196752"/>
            <a:chExt cx="8136904" cy="3888432"/>
          </a:xfrm>
        </p:grpSpPr>
        <p:pic>
          <p:nvPicPr>
            <p:cNvPr id="1032" name="Picture 8" descr="p171_25321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79512" y="1196752"/>
              <a:ext cx="2651204" cy="3888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3" name="Picture 9" descr="023e84f0869c23a52d72e8182dfc55c7ad01cbbe_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15816" y="1196752"/>
              <a:ext cx="2664296" cy="3888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" name="Picture 10" descr="Палата №6 Чехов А.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652120" y="1196752"/>
              <a:ext cx="2664296" cy="3888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Прямоугольник 18"/>
          <p:cNvSpPr/>
          <p:nvPr/>
        </p:nvSpPr>
        <p:spPr bwMode="auto">
          <a:xfrm>
            <a:off x="683568" y="332656"/>
            <a:ext cx="7920880" cy="648072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1D68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Творчество Антона Павловича Чехова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179512" y="1196752"/>
            <a:ext cx="8136904" cy="3888432"/>
            <a:chOff x="179512" y="1196752"/>
            <a:chExt cx="8136904" cy="3888432"/>
          </a:xfrm>
        </p:grpSpPr>
        <p:pic>
          <p:nvPicPr>
            <p:cNvPr id="2" name="Picture 2" descr="01-1106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2" y="1196752"/>
              <a:ext cx="2664296" cy="3869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3" descr="978569934669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15816" y="1196752"/>
              <a:ext cx="2664296" cy="3888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4" descr="Скачать бесплатно аудиокнигу  Чехов Антон - Чайка (радиоспектакль)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52120" y="1196752"/>
              <a:ext cx="2664296" cy="3888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" name="Группа 31"/>
          <p:cNvGrpSpPr/>
          <p:nvPr/>
        </p:nvGrpSpPr>
        <p:grpSpPr>
          <a:xfrm>
            <a:off x="179512" y="1196752"/>
            <a:ext cx="8136904" cy="3888432"/>
            <a:chOff x="179512" y="1196752"/>
            <a:chExt cx="8136904" cy="3888432"/>
          </a:xfrm>
        </p:grpSpPr>
        <p:pic>
          <p:nvPicPr>
            <p:cNvPr id="6" name="Picture 5" descr="9d2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79512" y="1196752"/>
              <a:ext cx="2664296" cy="3888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 descr="9785170627028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915816" y="1196752"/>
              <a:ext cx="2664295" cy="3888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 descr="62444671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652120" y="1196752"/>
              <a:ext cx="2664296" cy="3888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" name="Группа 35"/>
          <p:cNvGrpSpPr/>
          <p:nvPr/>
        </p:nvGrpSpPr>
        <p:grpSpPr>
          <a:xfrm>
            <a:off x="179513" y="1196752"/>
            <a:ext cx="8136903" cy="3888432"/>
            <a:chOff x="179513" y="1196752"/>
            <a:chExt cx="8136903" cy="3888432"/>
          </a:xfrm>
        </p:grpSpPr>
        <p:pic>
          <p:nvPicPr>
            <p:cNvPr id="9" name="Picture 8" descr="34164043a44ba3c6e30c05df8fa2c2de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79513" y="1196752"/>
              <a:ext cx="2664296" cy="3888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 descr="62622b4550932d4dbc5327ff0104b04a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915816" y="1196752"/>
              <a:ext cx="2664296" cy="3888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 descr="1003536700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652120" y="1196752"/>
              <a:ext cx="2664296" cy="3888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9" name="Пятиугольник 38"/>
          <p:cNvSpPr/>
          <p:nvPr/>
        </p:nvSpPr>
        <p:spPr bwMode="auto">
          <a:xfrm>
            <a:off x="8423920" y="2060848"/>
            <a:ext cx="720080" cy="1944216"/>
          </a:xfrm>
          <a:prstGeom prst="homePlate">
            <a:avLst>
              <a:gd name="adj" fmla="val 42291"/>
            </a:avLst>
          </a:prstGeom>
          <a:blipFill>
            <a:blip r:embed="rId6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0" name="Прямоугольник 39"/>
          <p:cNvSpPr/>
          <p:nvPr/>
        </p:nvSpPr>
        <p:spPr bwMode="auto">
          <a:xfrm>
            <a:off x="179512" y="5229200"/>
            <a:ext cx="8712968" cy="1440160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«</a:t>
            </a:r>
            <a:r>
              <a:rPr lang="ru-RU" b="1" dirty="0" smtClean="0">
                <a:solidFill>
                  <a:srgbClr val="1D68FF"/>
                </a:solidFill>
              </a:rPr>
              <a:t>Именно сознание того, что человек создан для больших дел, для большого труда заставило </a:t>
            </a:r>
          </a:p>
          <a:p>
            <a:r>
              <a:rPr lang="ru-RU" b="1" dirty="0" smtClean="0">
                <a:solidFill>
                  <a:srgbClr val="1D68FF"/>
                </a:solidFill>
              </a:rPr>
              <a:t>Чехова вмешаться в обыденную, мелочную сторону жизни — не с тем, чтобы прямо обличать </a:t>
            </a:r>
          </a:p>
          <a:p>
            <a:r>
              <a:rPr lang="ru-RU" b="1" dirty="0" smtClean="0">
                <a:solidFill>
                  <a:srgbClr val="1D68FF"/>
                </a:solidFill>
              </a:rPr>
              <a:t>или негодовать, а с тем, чтобы показать, как эта жизнь несообразна с заложенными в этих </a:t>
            </a:r>
          </a:p>
          <a:p>
            <a:r>
              <a:rPr lang="ru-RU" b="1" dirty="0" smtClean="0">
                <a:solidFill>
                  <a:srgbClr val="1D68FF"/>
                </a:solidFill>
              </a:rPr>
              <a:t>людях возможностями».</a:t>
            </a:r>
          </a:p>
          <a:p>
            <a:r>
              <a:rPr lang="ru-RU" b="1" dirty="0" smtClean="0">
                <a:solidFill>
                  <a:srgbClr val="1D68FF"/>
                </a:solidFill>
              </a:rPr>
              <a:t>                                              Б.М. Эйхенбаум. </a:t>
            </a: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rgbClr val="1D68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3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3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3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6" descr="для презентаций 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B17EB-131B-4BAE-AF0D-DD3D8337AAE2}" type="slidenum">
              <a:rPr lang="ru-RU"/>
              <a:pPr>
                <a:defRPr/>
              </a:pPr>
              <a:t>26</a:t>
            </a:fld>
            <a:endParaRPr lang="ru-RU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980728"/>
            <a:ext cx="3394075" cy="4680520"/>
          </a:xfrm>
          <a:blipFill>
            <a:blip r:embed="rId3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r>
              <a:rPr lang="ru-RU" sz="2400" b="1" i="1" dirty="0" smtClean="0">
                <a:solidFill>
                  <a:srgbClr val="1D68FF"/>
                </a:solidFill>
              </a:rPr>
              <a:t/>
            </a:r>
            <a:br>
              <a:rPr lang="ru-RU" sz="2400" b="1" i="1" dirty="0" smtClean="0">
                <a:solidFill>
                  <a:srgbClr val="1D68FF"/>
                </a:solidFill>
              </a:rPr>
            </a:br>
            <a:r>
              <a:rPr lang="ru-RU" sz="2400" b="1" i="1" dirty="0" smtClean="0">
                <a:solidFill>
                  <a:srgbClr val="1D68FF"/>
                </a:solidFill>
              </a:rPr>
              <a:t/>
            </a:r>
            <a:br>
              <a:rPr lang="ru-RU" sz="2400" b="1" i="1" dirty="0" smtClean="0">
                <a:solidFill>
                  <a:srgbClr val="1D68FF"/>
                </a:solidFill>
              </a:rPr>
            </a:br>
            <a:r>
              <a:rPr lang="ru-RU" sz="2400" b="1" i="1" dirty="0" smtClean="0">
                <a:solidFill>
                  <a:srgbClr val="1D68FF"/>
                </a:solidFill>
                <a:latin typeface="Monotype Corsiva" pitchFamily="66" charset="0"/>
              </a:rPr>
              <a:t>Я вовсе не хочу, чтобы из меня вышло что-нибудь особенное, чтобы я создал великое, а мне просто хочется жить, мечтать, надеяться, всюду поспевать... Жизнь... коротка, и надо прожить ее лучше. </a:t>
            </a:r>
            <a:br>
              <a:rPr lang="ru-RU" sz="2400" b="1" i="1" dirty="0" smtClean="0">
                <a:solidFill>
                  <a:srgbClr val="1D68FF"/>
                </a:solidFill>
                <a:latin typeface="Monotype Corsiva" pitchFamily="66" charset="0"/>
              </a:rPr>
            </a:br>
            <a:r>
              <a:rPr lang="ru-RU" sz="2400" b="1" i="1" dirty="0" smtClean="0">
                <a:solidFill>
                  <a:srgbClr val="1D68FF"/>
                </a:solidFill>
                <a:latin typeface="Monotype Corsiva" pitchFamily="66" charset="0"/>
              </a:rPr>
              <a:t> А.П. Чехов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i="1" dirty="0" smtClean="0">
                <a:latin typeface="Monotype Corsiva" pitchFamily="66" charset="0"/>
              </a:rPr>
              <a:t/>
            </a:r>
            <a:br>
              <a:rPr lang="ru-RU" sz="4000" i="1" dirty="0" smtClean="0">
                <a:latin typeface="Monotype Corsiva" pitchFamily="66" charset="0"/>
              </a:rPr>
            </a:br>
            <a:endParaRPr lang="ru-RU" sz="3600" i="1" dirty="0" smtClean="0">
              <a:latin typeface="Monotype Corsiva" pitchFamily="66" charset="0"/>
            </a:endParaRPr>
          </a:p>
        </p:txBody>
      </p:sp>
      <p:pic>
        <p:nvPicPr>
          <p:cNvPr id="11269" name="Picture 7" descr="Grave_of_Anton_Chekhov_1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211638" y="620713"/>
            <a:ext cx="4483100" cy="5976937"/>
          </a:xfrm>
          <a:noFill/>
        </p:spPr>
      </p:pic>
      <p:sp>
        <p:nvSpPr>
          <p:cNvPr id="6" name="Прямоугольник 5"/>
          <p:cNvSpPr/>
          <p:nvPr/>
        </p:nvSpPr>
        <p:spPr bwMode="auto">
          <a:xfrm>
            <a:off x="4211638" y="5949950"/>
            <a:ext cx="4608833" cy="64740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/>
          <a:lstStyle/>
          <a:p>
            <a:pPr>
              <a:defRPr/>
            </a:pPr>
            <a:r>
              <a:rPr lang="ru-RU" sz="2400" b="1" dirty="0">
                <a:solidFill>
                  <a:srgbClr val="1D68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Могила Ч. на Новодевичьем кладбище</a:t>
            </a:r>
          </a:p>
          <a:p>
            <a:pPr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8" descr="для презентаций 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 bwMode="auto">
          <a:xfrm>
            <a:off x="539750" y="2781300"/>
            <a:ext cx="3527425" cy="576263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/>
          <a:lstStyle/>
          <a:p>
            <a:pPr>
              <a:defRPr/>
            </a:pPr>
            <a:r>
              <a:rPr lang="ru-RU" sz="2400" b="1" dirty="0">
                <a:solidFill>
                  <a:srgbClr val="1D68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Отец: Павел Егорович Чехов</a:t>
            </a: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4356100" y="2781300"/>
            <a:ext cx="4103688" cy="576263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/>
          <a:lstStyle/>
          <a:p>
            <a:pPr>
              <a:defRPr/>
            </a:pPr>
            <a:r>
              <a:rPr lang="ru-RU" sz="2400" b="1" dirty="0">
                <a:solidFill>
                  <a:srgbClr val="1D68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Мать:  Евгения Яковлевна Чехова</a:t>
            </a:r>
          </a:p>
        </p:txBody>
      </p:sp>
      <p:pic>
        <p:nvPicPr>
          <p:cNvPr id="3079" name="Picture 11" descr="chekhov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3500438"/>
            <a:ext cx="4752975" cy="312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 bwMode="auto">
          <a:xfrm>
            <a:off x="5435600" y="5516563"/>
            <a:ext cx="3240088" cy="72072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/>
          <a:lstStyle/>
          <a:p>
            <a:pPr>
              <a:defRPr/>
            </a:pPr>
            <a:r>
              <a:rPr lang="ru-RU" sz="2400" dirty="0">
                <a:solidFill>
                  <a:srgbClr val="1D68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2400" b="1" dirty="0">
                <a:solidFill>
                  <a:srgbClr val="1D68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Вся семья Чеховых</a:t>
            </a:r>
          </a:p>
        </p:txBody>
      </p:sp>
      <p:pic>
        <p:nvPicPr>
          <p:cNvPr id="3084" name="Picture 12" descr="http://apchekhov.ru/books/item/f00/s00/z0000001/pic/000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188640"/>
            <a:ext cx="2058169" cy="2554114"/>
          </a:xfrm>
          <a:prstGeom prst="rect">
            <a:avLst/>
          </a:prstGeom>
          <a:noFill/>
        </p:spPr>
      </p:pic>
      <p:pic>
        <p:nvPicPr>
          <p:cNvPr id="3086" name="Picture 14" descr="http://chehov.moy.su/_ph/1/9672925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188640"/>
            <a:ext cx="1907232" cy="2509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Отец А.П.Чехова</a:t>
            </a: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539750" y="1844675"/>
            <a:ext cx="4535488" cy="467995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ru-RU" sz="2600" dirty="0" smtClean="0"/>
              <a:t>    Отец </a:t>
            </a:r>
            <a:r>
              <a:rPr lang="ru-RU" sz="2600" dirty="0"/>
              <a:t>был крепостным, но выбился из рядового крестьянства, служил в управляющих, вел собственные дела. В 1876 г. разорился в связи с общим упадком торговли в Таганроге, вызванным проведением железных дорог в Ростов. Бежал от долговой ямы в Москву, где полтора года бедствовал. </a:t>
            </a:r>
          </a:p>
        </p:txBody>
      </p:sp>
      <p:pic>
        <p:nvPicPr>
          <p:cNvPr id="3083" name="Picture 11" descr="dnevnik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1700213"/>
            <a:ext cx="3582987" cy="4438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8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Мать </a:t>
            </a:r>
            <a:r>
              <a:rPr lang="ru-RU" b="1" dirty="0" smtClean="0"/>
              <a:t>А.П.Чехова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Мать — Евгения Яковлевна, прекрасная хозяйка, очень заботливая и любящая, жила исключительно жизнью детей и мужа. Но, при этом, страстно любила театр, хотя и посещала его нечасто. В ранней молодости она была отдана в таганрогский частный пансион благородных девиц, где обучалась манерам, танцам и хорошим манерам. Евгения Яковлевна оказывала огромное влияние на формирование характеров своих детей, воспитывая в них отзывчивость, уважение и сострадание к слабым, угнетённым, любовь к природе и миру. Антон Павлович Чехов впоследствии говорил, что «талант в нас со стороны отца, а душа — со стороны матери».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E314CB-B3F3-46EF-B11E-FF15B9ACD7DB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6" descr="для презентаций 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34B34-AD54-49AE-9422-F040D5600F89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00113" y="549275"/>
            <a:ext cx="7343775" cy="71913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/>
          <a:lstStyle/>
          <a:p>
            <a:pPr algn="ctr">
              <a:defRPr/>
            </a:pPr>
            <a:r>
              <a:rPr lang="ru-RU" sz="4000" b="1" dirty="0">
                <a:solidFill>
                  <a:srgbClr val="1D68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 , где родился Чехов (Таганрог)</a:t>
            </a:r>
          </a:p>
        </p:txBody>
      </p:sp>
      <p:pic>
        <p:nvPicPr>
          <p:cNvPr id="4103" name="Picture 7" descr="93295e394c0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628800"/>
            <a:ext cx="7044539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Рисунок 10" descr="http://bit.tsure.ru/chechov/rus/museum/img/house/house_head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1863" y="4581525"/>
            <a:ext cx="28829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8229600" cy="1139825"/>
          </a:xfrm>
        </p:spPr>
        <p:txBody>
          <a:bodyPr/>
          <a:lstStyle/>
          <a:p>
            <a:r>
              <a:rPr lang="ru-RU" b="1" dirty="0"/>
              <a:t>Юношеские </a:t>
            </a:r>
            <a:r>
              <a:rPr lang="ru-RU" b="1" dirty="0" smtClean="0"/>
              <a:t>годы. </a:t>
            </a:r>
            <a:r>
              <a:rPr lang="ru-RU" b="1" dirty="0"/>
              <a:t>Гимназия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28" y="928670"/>
            <a:ext cx="4357718" cy="4568825"/>
          </a:xfrm>
        </p:spPr>
        <p:txBody>
          <a:bodyPr/>
          <a:lstStyle/>
          <a:p>
            <a:pPr>
              <a:buNone/>
            </a:pPr>
            <a:r>
              <a:rPr lang="ru-RU" sz="2200" dirty="0" smtClean="0"/>
              <a:t>   </a:t>
            </a:r>
            <a:r>
              <a:rPr lang="ru-RU" sz="2400" dirty="0" smtClean="0"/>
              <a:t> </a:t>
            </a:r>
            <a:r>
              <a:rPr lang="ru-RU" sz="2800" dirty="0" smtClean="0"/>
              <a:t>В </a:t>
            </a:r>
            <a:r>
              <a:rPr lang="ru-RU" sz="2800" dirty="0"/>
              <a:t>8 лет Чехов поступает в таганрогскую </a:t>
            </a:r>
            <a:r>
              <a:rPr lang="ru-RU" sz="2800" dirty="0" smtClean="0"/>
              <a:t>мужскую классическую гимназию, которая </a:t>
            </a:r>
            <a:r>
              <a:rPr lang="ru-RU" sz="2800" dirty="0"/>
              <a:t>была старейшим учебным заведением на юге России и давала солидное по тем временам образование и воспитание. </a:t>
            </a:r>
          </a:p>
          <a:p>
            <a:endParaRPr lang="ru-RU" sz="2600" dirty="0"/>
          </a:p>
        </p:txBody>
      </p:sp>
      <p:pic>
        <p:nvPicPr>
          <p:cNvPr id="5124" name="Picture 4" descr="Taganrog_gymnasium_boy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00174"/>
            <a:ext cx="5113337" cy="338455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r>
              <a:rPr lang="ru-RU" b="1" dirty="0"/>
              <a:t>Университетские годы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3575" y="1125538"/>
            <a:ext cx="5770563" cy="4967287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ru-RU" sz="2800" dirty="0" smtClean="0"/>
              <a:t>    В </a:t>
            </a:r>
            <a:r>
              <a:rPr lang="ru-RU" sz="2800" dirty="0"/>
              <a:t>19 лет (1879) поступил в Московский университет на отделение медицины, </a:t>
            </a:r>
            <a:r>
              <a:rPr lang="ru-RU" sz="2800" dirty="0" smtClean="0"/>
              <a:t>которое окончил </a:t>
            </a:r>
            <a:r>
              <a:rPr lang="ru-RU" sz="2800" dirty="0"/>
              <a:t>в 1884. После поступления литературный труд становится для Чехова основным источником заработка: с этого времени его «юмористические мелочи» регулярно публикуются на страницах массовых иллюстрированных журналов под разнообразными </a:t>
            </a:r>
            <a:r>
              <a:rPr lang="ru-RU" sz="2800" dirty="0" smtClean="0"/>
              <a:t>псевдонимами</a:t>
            </a:r>
            <a:r>
              <a:rPr lang="ru-RU" sz="2500" dirty="0" smtClean="0"/>
              <a:t>. </a:t>
            </a:r>
            <a:endParaRPr lang="ru-RU" sz="3100" dirty="0"/>
          </a:p>
        </p:txBody>
      </p:sp>
      <p:pic>
        <p:nvPicPr>
          <p:cNvPr id="6148" name="Picture 4" descr="chehov_368026235_tonn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341438"/>
            <a:ext cx="2479675" cy="33051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8" descr="для презентаций 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5C3239-DFE8-4F05-AF04-C47DE0A4A7AE}" type="slidenum">
              <a:rPr lang="ru-RU"/>
              <a:pPr>
                <a:defRPr/>
              </a:pPr>
              <a:t>9</a:t>
            </a:fld>
            <a:endParaRPr lang="ru-RU"/>
          </a:p>
        </p:txBody>
      </p:sp>
      <p:pic>
        <p:nvPicPr>
          <p:cNvPr id="5124" name="Picture 6" descr="p10_966840145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60350"/>
            <a:ext cx="47529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7" descr="Файл:ChekhovGymnasium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2500" y="3429000"/>
            <a:ext cx="5400675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 bwMode="auto">
          <a:xfrm>
            <a:off x="5076825" y="260350"/>
            <a:ext cx="3382963" cy="504825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/>
          <a:lstStyle/>
          <a:p>
            <a:pPr algn="ctr">
              <a:defRPr/>
            </a:pPr>
            <a:r>
              <a:rPr lang="ru-RU" sz="2400" b="1" dirty="0">
                <a:solidFill>
                  <a:srgbClr val="1D68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Лавка Чеховых</a:t>
            </a:r>
          </a:p>
          <a:p>
            <a:pPr>
              <a:defRPr/>
            </a:pP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323850" y="5229225"/>
            <a:ext cx="3095625" cy="936625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/>
          <a:lstStyle/>
          <a:p>
            <a:pPr algn="ctr">
              <a:defRPr/>
            </a:pPr>
            <a:r>
              <a:rPr lang="ru-RU" sz="2400" b="1" dirty="0">
                <a:solidFill>
                  <a:srgbClr val="1D68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Мужская гимназия, в </a:t>
            </a:r>
          </a:p>
          <a:p>
            <a:pPr>
              <a:defRPr/>
            </a:pPr>
            <a:r>
              <a:rPr lang="ru-RU" sz="2400" b="1" dirty="0">
                <a:solidFill>
                  <a:srgbClr val="1D68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которой  учился Чехов</a:t>
            </a:r>
          </a:p>
        </p:txBody>
      </p:sp>
      <p:pic>
        <p:nvPicPr>
          <p:cNvPr id="5128" name="Picture 8" descr="item_944_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1052513"/>
            <a:ext cx="3025775" cy="365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Designs\Бамбук.pot</Template>
  <TotalTime>1435</TotalTime>
  <Words>925</Words>
  <Application>Microsoft Office PowerPoint</Application>
  <PresentationFormat>Экран (4:3)</PresentationFormat>
  <Paragraphs>70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Оформление по умолчанию</vt:lpstr>
      <vt:lpstr>Антон Павлович Чехов Жизнь и творчество</vt:lpstr>
      <vt:lpstr>А.П.Чехов 1860 – 1904  </vt:lpstr>
      <vt:lpstr>Слайд 3</vt:lpstr>
      <vt:lpstr>Отец А.П.Чехова</vt:lpstr>
      <vt:lpstr>Мать А.П.Чехова</vt:lpstr>
      <vt:lpstr>Слайд 6</vt:lpstr>
      <vt:lpstr>Юношеские годы. Гимназия</vt:lpstr>
      <vt:lpstr>Университетские годы</vt:lpstr>
      <vt:lpstr>Слайд 9</vt:lpstr>
      <vt:lpstr>Слайд 10</vt:lpstr>
      <vt:lpstr>Художественные открытия А.П.Чехова </vt:lpstr>
      <vt:lpstr>Сахалин</vt:lpstr>
      <vt:lpstr>Сахалин</vt:lpstr>
      <vt:lpstr>Переезд в Мелихово» 1892 г.</vt:lpstr>
      <vt:lpstr>Переезд в Мелихово» 1892 г.</vt:lpstr>
      <vt:lpstr>Деятельность Чехова</vt:lpstr>
      <vt:lpstr>Туберкулез.</vt:lpstr>
      <vt:lpstr>Личная жизнь</vt:lpstr>
      <vt:lpstr>1902г. – переселяется в Ялту  из-за болезни</vt:lpstr>
      <vt:lpstr>Белая дача в Ялте</vt:lpstr>
      <vt:lpstr>Академия Наук</vt:lpstr>
      <vt:lpstr>Уход А.П.Чехова из жизни…</vt:lpstr>
      <vt:lpstr>Слайд 23</vt:lpstr>
      <vt:lpstr>Слайд 24</vt:lpstr>
      <vt:lpstr>Слайд 25</vt:lpstr>
      <vt:lpstr>  Я вовсе не хочу, чтобы из меня вышло что-нибудь особенное, чтобы я создал великое, а мне просто хочется жить, мечтать, надеяться, всюду поспевать... Жизнь... коротка, и надо прожить ее лучше.   А.П. Чехов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Сад как символ жизни</dc:title>
  <dc:creator>Computer</dc:creator>
  <cp:lastModifiedBy>валя</cp:lastModifiedBy>
  <cp:revision>92</cp:revision>
  <dcterms:created xsi:type="dcterms:W3CDTF">2008-10-13T07:21:44Z</dcterms:created>
  <dcterms:modified xsi:type="dcterms:W3CDTF">2013-01-18T09:00:21Z</dcterms:modified>
</cp:coreProperties>
</file>