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77" r:id="rId3"/>
    <p:sldId id="282" r:id="rId4"/>
    <p:sldId id="285" r:id="rId5"/>
    <p:sldId id="286" r:id="rId6"/>
    <p:sldId id="283" r:id="rId7"/>
    <p:sldId id="287" r:id="rId8"/>
    <p:sldId id="284" r:id="rId9"/>
    <p:sldId id="288" r:id="rId10"/>
    <p:sldId id="289" r:id="rId11"/>
    <p:sldId id="291" r:id="rId12"/>
    <p:sldId id="290" r:id="rId13"/>
    <p:sldId id="293" r:id="rId14"/>
    <p:sldId id="292" r:id="rId15"/>
    <p:sldId id="294" r:id="rId16"/>
    <p:sldId id="257" r:id="rId17"/>
    <p:sldId id="274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72" r:id="rId28"/>
    <p:sldId id="267" r:id="rId29"/>
    <p:sldId id="271" r:id="rId30"/>
    <p:sldId id="270" r:id="rId31"/>
    <p:sldId id="273" r:id="rId32"/>
    <p:sldId id="268" r:id="rId33"/>
    <p:sldId id="276" r:id="rId34"/>
    <p:sldId id="275" r:id="rId35"/>
    <p:sldId id="26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10/7/2020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mir.me/br/?b=688316&amp;p=2" TargetMode="External"/><Relationship Id="rId2" Type="http://schemas.openxmlformats.org/officeDocument/2006/relationships/hyperlink" Target="https://mel.fm/pedagogika/9506213-tri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err="1" smtClean="0"/>
              <a:t>Триз</a:t>
            </a:r>
            <a:r>
              <a:rPr lang="ru-RU" sz="3600" dirty="0" smtClean="0"/>
              <a:t>-педагогика</a:t>
            </a:r>
            <a:br>
              <a:rPr lang="ru-RU" sz="3600" dirty="0" smtClean="0"/>
            </a:br>
            <a:r>
              <a:rPr lang="ru-RU" sz="3600" dirty="0" smtClean="0"/>
              <a:t>для дошкольников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1708" y="4682063"/>
            <a:ext cx="9070848" cy="457201"/>
          </a:xfrm>
        </p:spPr>
        <p:txBody>
          <a:bodyPr/>
          <a:lstStyle/>
          <a:p>
            <a:r>
              <a:rPr lang="ru-RU" dirty="0" smtClean="0"/>
              <a:t>Подготовила: ст. методист МБУДО г. Иркутска ДДТ № </a:t>
            </a:r>
            <a:r>
              <a:rPr lang="ru-RU" dirty="0" smtClean="0"/>
              <a:t>1 </a:t>
            </a:r>
            <a:r>
              <a:rPr lang="ru-RU" dirty="0" err="1" smtClean="0"/>
              <a:t>Гольдварг</a:t>
            </a:r>
            <a:r>
              <a:rPr lang="ru-RU" smtClean="0"/>
              <a:t> И.П.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65222"/>
            <a:ext cx="10058400" cy="4571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Дочка пекаря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811" y="938463"/>
            <a:ext cx="10836442" cy="50965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/>
              <a:t>что из маленького кусочка получился самый большой и самый румяный хлеб. Нищенка протянула к нему руку, но девушка оттолкнула ее.</a:t>
            </a:r>
          </a:p>
          <a:p>
            <a:pPr algn="just">
              <a:buFontTx/>
              <a:buChar char="-"/>
            </a:pPr>
            <a:r>
              <a:rPr lang="ru-RU" sz="3200" dirty="0" smtClean="0"/>
              <a:t>Уходи</a:t>
            </a:r>
            <a:r>
              <a:rPr lang="ru-RU" sz="3200" dirty="0"/>
              <a:t>, грязная попрошайка! — крикнула она. </a:t>
            </a:r>
            <a:endParaRPr lang="ru-RU" sz="3200" dirty="0" smtClean="0"/>
          </a:p>
          <a:p>
            <a:pPr algn="just">
              <a:buFontTx/>
              <a:buChar char="-"/>
            </a:pPr>
            <a:r>
              <a:rPr lang="ru-RU" sz="3200" dirty="0" smtClean="0"/>
              <a:t>Это </a:t>
            </a:r>
            <a:r>
              <a:rPr lang="ru-RU" sz="3200" dirty="0"/>
              <a:t>не твой хлеб!</a:t>
            </a:r>
          </a:p>
          <a:p>
            <a:pPr marL="0" indent="0" algn="just">
              <a:buNone/>
            </a:pPr>
            <a:r>
              <a:rPr lang="ru-RU" sz="3200" dirty="0"/>
              <a:t>И сколько старушка ни просила, девушка ни за что не хотела отдать хлеб, а вместо этого бросила фее кусочек сырого теста, даже меньше первого.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FF0000"/>
                </a:solidFill>
              </a:rPr>
              <a:t>Но что сделала старушка?</a:t>
            </a:r>
          </a:p>
        </p:txBody>
      </p:sp>
    </p:spTree>
    <p:extLst>
      <p:ext uri="{BB962C8B-B14F-4D97-AF65-F5344CB8AC3E}">
        <p14:creationId xmlns:p14="http://schemas.microsoft.com/office/powerpoint/2010/main" val="200145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066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Дочка пекаря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55558"/>
            <a:ext cx="10058400" cy="46794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Но когда старушка сунула его в печь, он тоже превратился в большой и румяный хлеб, еще больше и румяней первого.</a:t>
            </a:r>
          </a:p>
          <a:p>
            <a:pPr marL="0" indent="0" algn="just">
              <a:buNone/>
            </a:pPr>
            <a:r>
              <a:rPr lang="ru-RU" sz="2800" dirty="0"/>
              <a:t>Да только девушка опять не позволила старушке взять этот хлеб и опять хотела прогнать ее, но старушка попросила дать ей последний, третий кусочек теста, чтобы попытать счастья. И девушка бросила ей совсем крохотный комочек, даже не взглянув на старушку. А напрасно…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FF0000"/>
                </a:solidFill>
              </a:rPr>
              <a:t>Как думаете, что было дальше?</a:t>
            </a:r>
          </a:p>
          <a:p>
            <a:pPr marL="0" indent="0" algn="just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49804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066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Дочка пекаря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55558"/>
            <a:ext cx="10058400" cy="46794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Как мы уже говорили, дочь пекаря была слишком большая гордячка, чтобы глядеть на какую-то там старушонку. А если бы она поглядела, когда в третий раз вынула из печи большущий, румяный хлеб, что получился из крохотного комочка теста, который она бросила нищей старушонке в третий раз, она бы не оттолкнула ее и не крикнула, заикаясь от злобы: «</a:t>
            </a:r>
            <a:r>
              <a:rPr lang="ru-RU" sz="2800" dirty="0" err="1"/>
              <a:t>Уух</a:t>
            </a:r>
            <a:r>
              <a:rPr lang="ru-RU" sz="2800" dirty="0"/>
              <a:t>… </a:t>
            </a:r>
            <a:r>
              <a:rPr lang="ru-RU" sz="2800" dirty="0" err="1"/>
              <a:t>уух</a:t>
            </a:r>
            <a:r>
              <a:rPr lang="ru-RU" sz="2800" dirty="0"/>
              <a:t>… уходи!»,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FF0000"/>
                </a:solidFill>
              </a:rPr>
              <a:t>Что должна была заметить девушка?</a:t>
            </a:r>
          </a:p>
          <a:p>
            <a:pPr marL="0" indent="0" algn="just"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066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Дочка пекаря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55558"/>
            <a:ext cx="10058400" cy="467948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sz="3600" dirty="0"/>
              <a:t>а заметила бы необычайную перемену, какая вдруг произошла в старой нищенке.</a:t>
            </a:r>
          </a:p>
          <a:p>
            <a:pPr marL="0" indent="0" algn="just">
              <a:buNone/>
            </a:pPr>
            <a:r>
              <a:rPr lang="ru-RU" sz="3600" dirty="0"/>
              <a:t>Из сгорбленной старушки она превратилась</a:t>
            </a:r>
          </a:p>
          <a:p>
            <a:pPr marL="0" indent="0" algn="just">
              <a:buNone/>
            </a:pPr>
            <a:r>
              <a:rPr lang="ru-RU" sz="3600" b="1" dirty="0">
                <a:solidFill>
                  <a:srgbClr val="FF0000"/>
                </a:solidFill>
              </a:rPr>
              <a:t>В кого превратилась сгорбленная старушка?</a:t>
            </a:r>
          </a:p>
          <a:p>
            <a:pPr marL="0" indent="0" algn="just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40321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066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Дочка пекаря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55558"/>
            <a:ext cx="10058400" cy="467948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sz="2800" dirty="0"/>
              <a:t>в высокую молодую женщину, вместо рваного тряпья с ее плеч спускалась блестящая мантия, а кривая клюка превратилась в сверкающую волшебную палочку.</a:t>
            </a:r>
          </a:p>
          <a:p>
            <a:pPr marL="0" indent="0" algn="just">
              <a:buNone/>
            </a:pPr>
            <a:r>
              <a:rPr lang="ru-RU" sz="2800" dirty="0"/>
              <a:t>Но девушка вовремя не поглядела на нее, а вынув из печи большой, румяный хлеб, грубо оттолкнула фею и крикнула, заикаясь от злобы:</a:t>
            </a:r>
          </a:p>
          <a:p>
            <a:pPr marL="0" indent="0" algn="just">
              <a:buNone/>
            </a:pPr>
            <a:r>
              <a:rPr lang="ru-RU" sz="2800" dirty="0"/>
              <a:t>— </a:t>
            </a:r>
            <a:r>
              <a:rPr lang="ru-RU" sz="2800" dirty="0" err="1"/>
              <a:t>Уух</a:t>
            </a:r>
            <a:r>
              <a:rPr lang="ru-RU" sz="2800" dirty="0"/>
              <a:t>… </a:t>
            </a:r>
            <a:r>
              <a:rPr lang="ru-RU" sz="2800" dirty="0" err="1"/>
              <a:t>уух</a:t>
            </a:r>
            <a:r>
              <a:rPr lang="ru-RU" sz="2800" dirty="0"/>
              <a:t>…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FF0000"/>
                </a:solidFill>
              </a:rPr>
              <a:t>Что было дальше?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48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066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Дочка пекаря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55558"/>
            <a:ext cx="10058400" cy="467948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/>
              <a:t>Но не успела закончить, как превратилась вдруг в серую сову и с громким «</a:t>
            </a:r>
            <a:r>
              <a:rPr lang="ru-RU" sz="3200" dirty="0" err="1"/>
              <a:t>уух</a:t>
            </a:r>
            <a:r>
              <a:rPr lang="ru-RU" sz="3200" dirty="0"/>
              <a:t>, </a:t>
            </a:r>
            <a:r>
              <a:rPr lang="ru-RU" sz="3200" dirty="0" err="1"/>
              <a:t>уух</a:t>
            </a:r>
            <a:r>
              <a:rPr lang="ru-RU" sz="3200" dirty="0"/>
              <a:t>!» вылетела в окно.</a:t>
            </a:r>
          </a:p>
          <a:p>
            <a:pPr marL="0" indent="0" algn="just">
              <a:buNone/>
            </a:pPr>
            <a:r>
              <a:rPr lang="ru-RU" sz="3200" dirty="0"/>
              <a:t>Вот, теперь вы знаете, отчего совы так сердито кричат: «</a:t>
            </a:r>
            <a:r>
              <a:rPr lang="ru-RU" sz="3200" dirty="0" err="1"/>
              <a:t>Уух</a:t>
            </a:r>
            <a:r>
              <a:rPr lang="ru-RU" sz="3200" dirty="0"/>
              <a:t>! </a:t>
            </a:r>
            <a:r>
              <a:rPr lang="ru-RU" sz="3200" dirty="0" err="1"/>
              <a:t>Уух</a:t>
            </a:r>
            <a:r>
              <a:rPr lang="ru-RU" sz="3200" dirty="0"/>
              <a:t>!»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097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ТРИЗ?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45425"/>
            <a:ext cx="10058400" cy="418961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 smtClean="0"/>
              <a:t>Теория </a:t>
            </a:r>
            <a:r>
              <a:rPr lang="ru-RU" sz="2800" b="1" dirty="0"/>
              <a:t>решения изобретательских задач </a:t>
            </a:r>
            <a:r>
              <a:rPr lang="ru-RU" sz="2800" dirty="0"/>
              <a:t>— набор методов решения задач и усовершенствования систем, в основе которых лежит креативный подход. То есть это едва ли не единственная системная теория обучения творчеству, поэтому в решении задач по ТРИЗ нет оценок и единственного правильного ответа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400" b="1" dirty="0" smtClean="0"/>
              <a:t>Цель:</a:t>
            </a:r>
            <a:r>
              <a:rPr lang="ru-RU" sz="2400" dirty="0"/>
              <a:t> развитие гибкого мышления и фантазии, способности решать сложные задачи изящным и эффективным способами.</a:t>
            </a:r>
          </a:p>
        </p:txBody>
      </p:sp>
    </p:spTree>
    <p:extLst>
      <p:ext uri="{BB962C8B-B14F-4D97-AF65-F5344CB8AC3E}">
        <p14:creationId xmlns:p14="http://schemas.microsoft.com/office/powerpoint/2010/main" val="39369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2016"/>
            <a:ext cx="10058400" cy="60682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Применение ТРИЗ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458" y="1296785"/>
            <a:ext cx="10368742" cy="49793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•	Умение выявить суть задачи;</a:t>
            </a:r>
          </a:p>
          <a:p>
            <a:pPr marL="0" indent="0">
              <a:buNone/>
            </a:pPr>
            <a:r>
              <a:rPr lang="ru-RU" dirty="0"/>
              <a:t>•	Умение правильно определить основные направления поиска, не упуская многие моменты, мимо которых обычно проходишь;</a:t>
            </a:r>
          </a:p>
          <a:p>
            <a:pPr marL="0" indent="0">
              <a:buNone/>
            </a:pPr>
            <a:r>
              <a:rPr lang="ru-RU" dirty="0"/>
              <a:t>•	Знание, как систематизировать поиск информации по выбору задач и поиску направлений решений.</a:t>
            </a:r>
          </a:p>
          <a:p>
            <a:pPr marL="0" indent="0">
              <a:buNone/>
            </a:pPr>
            <a:r>
              <a:rPr lang="ru-RU" dirty="0"/>
              <a:t>•	Научиться находить пути отхода от традиционных решений;</a:t>
            </a:r>
          </a:p>
          <a:p>
            <a:pPr marL="0" indent="0">
              <a:buNone/>
            </a:pPr>
            <a:r>
              <a:rPr lang="ru-RU" dirty="0"/>
              <a:t>•	Умение мыслить логически, алогически и системно;</a:t>
            </a:r>
          </a:p>
          <a:p>
            <a:pPr marL="0" indent="0">
              <a:buNone/>
            </a:pPr>
            <a:r>
              <a:rPr lang="ru-RU" dirty="0"/>
              <a:t>•	Значительно повысить эффективность творческого труда;</a:t>
            </a:r>
          </a:p>
          <a:p>
            <a:pPr marL="0" indent="0">
              <a:buNone/>
            </a:pPr>
            <a:r>
              <a:rPr lang="ru-RU" dirty="0"/>
              <a:t>•	Сократить время на решение;</a:t>
            </a:r>
          </a:p>
          <a:p>
            <a:pPr marL="0" indent="0">
              <a:buNone/>
            </a:pPr>
            <a:r>
              <a:rPr lang="ru-RU" dirty="0"/>
              <a:t>•	Смотреть на вещи и явления по-новому;</a:t>
            </a:r>
          </a:p>
          <a:p>
            <a:pPr marL="0" indent="0">
              <a:buNone/>
            </a:pPr>
            <a:r>
              <a:rPr lang="ru-RU" dirty="0"/>
              <a:t>•	ТРИЗ даёт толчок к изобретательской деятельности;</a:t>
            </a:r>
          </a:p>
          <a:p>
            <a:pPr marL="0" indent="0">
              <a:buNone/>
            </a:pPr>
            <a:r>
              <a:rPr lang="ru-RU" dirty="0"/>
              <a:t>•	ТРИЗ расширяет кругозор.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346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62504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Как понять, что нужно использовать </a:t>
            </a:r>
            <a:r>
              <a:rPr lang="ru-RU" sz="3600" dirty="0" smtClean="0"/>
              <a:t>ТРИЗ?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084" y="1379913"/>
            <a:ext cx="10814858" cy="5128952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Изобретательская задача — это задача, которую не удается решить известными или очевидными способами. Поэтому возникает необходимость в изобретении, которое позволит выиграть, при этом ничего не проиграв.</a:t>
            </a:r>
          </a:p>
          <a:p>
            <a:pPr algn="just"/>
            <a:r>
              <a:rPr lang="ru-RU" sz="2000" dirty="0" smtClean="0"/>
              <a:t>Первый </a:t>
            </a:r>
            <a:r>
              <a:rPr lang="ru-RU" sz="2000" dirty="0"/>
              <a:t>шаг на пути к изобретению: переформулировать задачу так, чтобы сама формулировка отсекала неэффективные пути решения.</a:t>
            </a:r>
          </a:p>
          <a:p>
            <a:pPr algn="just"/>
            <a:r>
              <a:rPr lang="ru-RU" sz="2000" dirty="0" smtClean="0"/>
              <a:t>Всё </a:t>
            </a:r>
            <a:r>
              <a:rPr lang="ru-RU" sz="2000" dirty="0"/>
              <a:t>должно остаться так, как было,</a:t>
            </a:r>
          </a:p>
          <a:p>
            <a:pPr algn="just"/>
            <a:r>
              <a:rPr lang="ru-RU" sz="2000" dirty="0"/>
              <a:t>ЛИБО должно исчезнуть вредное, ненужное качество,</a:t>
            </a:r>
          </a:p>
          <a:p>
            <a:pPr algn="just"/>
            <a:r>
              <a:rPr lang="ru-RU" sz="2000" dirty="0"/>
              <a:t>ЛИБО появиться новое, полезное качество.</a:t>
            </a:r>
          </a:p>
          <a:p>
            <a:pPr algn="just"/>
            <a:r>
              <a:rPr lang="ru-RU" sz="2000" dirty="0"/>
              <a:t>Таким образом, обычная задача становится изобретательской, когда для её решения необходимо устранить противоречие или другими словами — прийти к идеальному конечному результату (ИКР).</a:t>
            </a:r>
          </a:p>
        </p:txBody>
      </p:sp>
    </p:spTree>
    <p:extLst>
      <p:ext uri="{BB962C8B-B14F-4D97-AF65-F5344CB8AC3E}">
        <p14:creationId xmlns:p14="http://schemas.microsoft.com/office/powerpoint/2010/main" val="25918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3707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Задача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04356"/>
            <a:ext cx="10058400" cy="4430684"/>
          </a:xfrm>
        </p:spPr>
        <p:txBody>
          <a:bodyPr>
            <a:normAutofit/>
          </a:bodyPr>
          <a:lstStyle/>
          <a:p>
            <a:pPr fontAlgn="base"/>
            <a:r>
              <a:rPr lang="ru-RU" sz="2800" i="1" dirty="0">
                <a:latin typeface="var(--stk-f--i_family)"/>
              </a:rPr>
              <a:t>Например, автобус должен быть коротким, чтобы иметь высокую маневренность на узких улицах. С другой стороны, автобус должен быть длинным, чтобы вмещать больше пассажиров. Это простой пример противоречия — автобус одновременно должен быть длинным и коротким.</a:t>
            </a:r>
            <a:endParaRPr lang="ru-RU" sz="2800" dirty="0">
              <a:latin typeface="var(--stk-f_family)"/>
            </a:endParaRPr>
          </a:p>
          <a:p>
            <a:pPr fontAlgn="base"/>
            <a:r>
              <a:rPr lang="ru-RU" sz="2800" i="1" dirty="0">
                <a:latin typeface="var(--stk-f--i_family)"/>
              </a:rPr>
              <a:t>Прорывное решение — автобус с гармошкой или двухэтажный автобус: одновременно и длинный и короткий.</a:t>
            </a:r>
            <a:endParaRPr lang="ru-RU" sz="2800" dirty="0">
              <a:latin typeface="var(--stk-f_family)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16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066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Дочка пекаря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55558"/>
            <a:ext cx="10058400" cy="467948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/>
              <a:t>Вы знаете, почему сова так сердито кричит по ночам: «</a:t>
            </a:r>
            <a:r>
              <a:rPr lang="ru-RU" sz="3200" dirty="0" err="1"/>
              <a:t>Уух</a:t>
            </a:r>
            <a:r>
              <a:rPr lang="ru-RU" sz="3200" dirty="0"/>
              <a:t>, </a:t>
            </a:r>
            <a:r>
              <a:rPr lang="ru-RU" sz="3200" dirty="0" err="1"/>
              <a:t>уух</a:t>
            </a:r>
            <a:r>
              <a:rPr lang="ru-RU" sz="3200" dirty="0"/>
              <a:t>!»? Если нет, мы вам расскажем.</a:t>
            </a:r>
          </a:p>
          <a:p>
            <a:pPr marL="0" indent="0" algn="just">
              <a:buNone/>
            </a:pPr>
            <a:r>
              <a:rPr lang="ru-RU" sz="3200" dirty="0"/>
              <a:t>В былое время — то было не мое время, и не ваше время, да и ничье то время — в Англии водилось много всякой нечисти</a:t>
            </a:r>
            <a:r>
              <a:rPr lang="ru-RU" sz="3200" dirty="0" smtClean="0"/>
              <a:t>.</a:t>
            </a:r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dirty="0" smtClean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Как Вы думаете, какая нечисть водилась?</a:t>
            </a:r>
          </a:p>
          <a:p>
            <a:pPr marL="0" indent="0" algn="just">
              <a:buNone/>
            </a:pP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52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2015"/>
            <a:ext cx="10058400" cy="964275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4000" b="1" dirty="0">
                <a:solidFill>
                  <a:schemeClr val="tx1"/>
                </a:solidFill>
                <a:latin typeface="var(--stk-f_family)"/>
              </a:rPr>
              <a:t>Как работать с противоречиями</a:t>
            </a:r>
            <a:r>
              <a:rPr lang="ru-RU" b="1" dirty="0">
                <a:solidFill>
                  <a:srgbClr val="000000"/>
                </a:solidFill>
                <a:latin typeface="var(--stk-f_family)"/>
              </a:rPr>
              <a:t/>
            </a:r>
            <a:br>
              <a:rPr lang="ru-RU" b="1" dirty="0">
                <a:solidFill>
                  <a:srgbClr val="000000"/>
                </a:solidFill>
                <a:latin typeface="var(--stk-f_family)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1197033"/>
            <a:ext cx="10540537" cy="50957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Противоречие — отношение двух понятий и суждений, каждое из которых является отрицанием другого.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ТРИЗ существует три вида противоречий. В списке они расположены от самого простого по разрешению к самому сложному: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Административное противоречие возникает, когда «нужно улучшить систему, но я не знаю как или не имею на это права».</a:t>
            </a:r>
          </a:p>
          <a:p>
            <a:pPr marL="0" indent="0" algn="just">
              <a:buNone/>
            </a:pPr>
            <a:r>
              <a:rPr lang="ru-RU" dirty="0"/>
              <a:t>Это противоречие может быть нейтрализовано изучением дополнительных материалов или принятием административных решений — то есть поиском ресурсов, с помощью которых это противоречие можно разрешить.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Техническое противоречие возникает, когда улучшение одного параметра системы приводит к ухудшению другого параметра.</a:t>
            </a:r>
          </a:p>
          <a:p>
            <a:pPr marL="0" indent="0" algn="just">
              <a:buNone/>
            </a:pPr>
            <a:r>
              <a:rPr lang="ru-RU" dirty="0"/>
              <a:t>Например, крыло самолёта должно быть прочным — для этого нужно больше материала. Но оно должно быть лёгким — но тогда оно не будет прочным.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Физическое противоречие: «для улучшения системы какая-то её часть должна находиться в разных физических состояниях одновременно, что невозможно».</a:t>
            </a:r>
          </a:p>
          <a:p>
            <a:pPr marL="0" indent="0" algn="just">
              <a:buNone/>
            </a:pPr>
            <a:r>
              <a:rPr lang="ru-RU" dirty="0"/>
              <a:t>Это самое сложное противоречие, потому что оно упирается в физические законы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10851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29006"/>
          </a:xfrm>
        </p:spPr>
        <p:txBody>
          <a:bodyPr/>
          <a:lstStyle/>
          <a:p>
            <a:pPr algn="ctr"/>
            <a:r>
              <a:rPr lang="ru-RU" sz="3600" dirty="0" smtClean="0"/>
              <a:t>Задача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71600"/>
            <a:ext cx="10058400" cy="4663440"/>
          </a:xfrm>
        </p:spPr>
        <p:txBody>
          <a:bodyPr/>
          <a:lstStyle/>
          <a:p>
            <a:pPr algn="just" fontAlgn="base"/>
            <a:r>
              <a:rPr lang="ru-RU" sz="2800" i="1" dirty="0">
                <a:latin typeface="var(--stk-f--i_family)"/>
              </a:rPr>
              <a:t>От «морской болезни» страдают ещё и космонавты. В космосе лекарства усваиваются организмом иначе, чем на суше, поэтому принимать их нужно часто и небольшими порциями, потому что в больших дозировках препарат будет вреден для организма.</a:t>
            </a:r>
            <a:endParaRPr lang="ru-RU" sz="2800" dirty="0">
              <a:latin typeface="var(--stk-f_family)"/>
            </a:endParaRPr>
          </a:p>
          <a:p>
            <a:pPr algn="just" fontAlgn="base"/>
            <a:r>
              <a:rPr lang="ru-RU" sz="2800" i="1" dirty="0">
                <a:latin typeface="var(--stk-f--i_family)"/>
              </a:rPr>
              <a:t>Как сделать так, чтобы космонавтам не приходилось регулярно отвлекаться на приём лекарства, учитывая, что большая доза препарата будет слишком вредна для организма?</a:t>
            </a:r>
            <a:endParaRPr lang="ru-RU" sz="2800" dirty="0">
              <a:latin typeface="var(--stk-f_family)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3731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Вариант решение задачи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438102"/>
            <a:ext cx="10058400" cy="459693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Golos_Text_Regular"/>
              </a:rPr>
              <a:t>Нужно</a:t>
            </a:r>
            <a:r>
              <a:rPr lang="ru-RU" sz="2800" dirty="0">
                <a:latin typeface="Golos_Text_Regular"/>
              </a:rPr>
              <a:t>, чтобы при минимуме действий препарат поступал в организм и при этом усваивался поэтапно. Для этого учёные изобрели пластырь, избавляющий от симптомов морской болезни: активное вещество проникает в организм через кожу, и дозировка при этом не нарушена. По этому же принципу появились противозачаточные и </a:t>
            </a:r>
            <a:r>
              <a:rPr lang="ru-RU" sz="2800" dirty="0" err="1">
                <a:latin typeface="Golos_Text_Regular"/>
              </a:rPr>
              <a:t>противоникотиновые</a:t>
            </a:r>
            <a:r>
              <a:rPr lang="ru-RU" sz="2800" dirty="0">
                <a:latin typeface="Golos_Text_Regular"/>
              </a:rPr>
              <a:t> пластыри.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95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532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Что такое идеальный конечный результат в ТРИЗ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79417"/>
            <a:ext cx="10058400" cy="472162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800" dirty="0"/>
              <a:t>Идеальный конечный результат (ИКР) — это ситуация, когда нужное действие получается без каких-либо затрат (потерь), использования внешних ресурсов, усложнений и нежелательных эффектов</a:t>
            </a:r>
            <a:r>
              <a:rPr lang="ru-RU" sz="2800" dirty="0" smtClean="0"/>
              <a:t>.</a:t>
            </a:r>
          </a:p>
          <a:p>
            <a:pPr algn="just" fontAlgn="base"/>
            <a:r>
              <a:rPr lang="ru-RU" sz="2800" dirty="0"/>
              <a:t>При формулировании идеального конечного результата желательно применять слово «самостоятельно» (сам, сама, само, сами). Обычно используют три формулировки:</a:t>
            </a:r>
          </a:p>
          <a:p>
            <a:pPr algn="just" fontAlgn="base"/>
            <a:r>
              <a:rPr lang="ru-RU" sz="2800" dirty="0"/>
              <a:t>Система самостоятельно выполняет данную функцию.</a:t>
            </a:r>
          </a:p>
          <a:p>
            <a:pPr algn="just" fontAlgn="base"/>
            <a:r>
              <a:rPr lang="ru-RU" sz="2800" dirty="0"/>
              <a:t>Системы нет, а функции её выполняются с помощью ресурсов.</a:t>
            </a:r>
          </a:p>
          <a:p>
            <a:pPr algn="just" fontAlgn="base"/>
            <a:r>
              <a:rPr lang="ru-RU" sz="2800" dirty="0"/>
              <a:t>Функция не нужна.</a:t>
            </a:r>
          </a:p>
          <a:p>
            <a:pPr algn="just" fontAlgn="base"/>
            <a:r>
              <a:rPr lang="ru-RU" sz="2800" dirty="0"/>
              <a:t>Правильная формулировка ИКР заставляет сделать так, чтобы достижение решения задачи было по возможности бесплатным, то есть с использованием только тех ресурсов, которые у нас уже есть.</a:t>
            </a:r>
          </a:p>
          <a:p>
            <a:r>
              <a:rPr lang="ru-RU" sz="2400" dirty="0">
                <a:solidFill>
                  <a:srgbClr val="000000"/>
                </a:solidFill>
                <a:latin typeface="golos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golos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592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1213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Как связаны ТРИЗ и креативный подход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142" y="1645920"/>
            <a:ext cx="10510058" cy="47299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ТРИЗ основывается на следующих методах поиска решений: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Мозговой штурм — когда проблема активно обсуждается несколькими участниками. Каждому из них нужно высказывать как можно больше вариантов решения задачи, в том числе самых фантастичных.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/>
              <a:t>Синектика</a:t>
            </a:r>
            <a:r>
              <a:rPr lang="ru-RU" dirty="0"/>
              <a:t> или метод аналогий — сравнение и нахождение сходства между объектами. Или представление себя в качестве предмета или явления в проблемной ситуации. Этот метод эффективен в паре с мозговым штурмом.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Морфологический анализ — поиск решений для отдельных частей задачи. С целью последующего сочетания этих решений.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Метод фокальных объектов — поиск ассоциаций исследуемого объекта со случайными объектами. К объекту примеряются свойства других, никак не связанных с ним объектов.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Метод Робинзона — поиск максимально разнообразных способов применений к предмету.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Системный оператор — поиск связей между объектами, которые в дальнейшем можно связать в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15176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12133"/>
          </a:xfrm>
        </p:spPr>
        <p:txBody>
          <a:bodyPr>
            <a:normAutofit/>
          </a:bodyPr>
          <a:lstStyle/>
          <a:p>
            <a:pPr algn="ctr" fontAlgn="base"/>
            <a:r>
              <a:rPr lang="ru-RU" sz="3600" dirty="0"/>
              <a:t>Как применять ТРИЗ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087" y="1454727"/>
            <a:ext cx="10424160" cy="482969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 </a:t>
            </a:r>
            <a:r>
              <a:rPr lang="ru-RU" sz="2800" dirty="0"/>
              <a:t>Сформулируйте изобретательскую задачу.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/>
              <a:t>Определите, к какому виду противоречий она относится.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/>
              <a:t>Сформулируйте идеальный конечный результат.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/>
              <a:t>Определите, какие ресурсы, которыми вы обладаете, могут быть использованы для ее решения.</a:t>
            </a:r>
          </a:p>
          <a:p>
            <a:pPr algn="just"/>
            <a:r>
              <a:rPr lang="ru-RU" sz="2800" dirty="0" smtClean="0"/>
              <a:t>Примените </a:t>
            </a:r>
            <a:r>
              <a:rPr lang="ru-RU" sz="2800" dirty="0"/>
              <a:t>один из приемов решений одним из методов решения.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/>
              <a:t>Проанализировать результат.</a:t>
            </a:r>
          </a:p>
          <a:p>
            <a:pPr marL="0" indent="0" algn="just">
              <a:buNone/>
            </a:pPr>
            <a:r>
              <a:rPr lang="ru-RU" sz="2800" dirty="0" smtClean="0"/>
              <a:t>Таким </a:t>
            </a:r>
            <a:r>
              <a:rPr lang="ru-RU" sz="2800" dirty="0"/>
              <a:t>образом, ТРИЗ — это поиск решения нестандартных проблем в известном поле знаний. </a:t>
            </a: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Несмотря </a:t>
            </a:r>
            <a:r>
              <a:rPr lang="ru-RU" sz="2800" dirty="0"/>
              <a:t>на множество терминов, как можно увидеть из описания приёмов и методов, ТРИЗ — это то, что мы ежедневно применяем в своей жизни, но просто не называем этой аббревиатурой.</a:t>
            </a:r>
          </a:p>
        </p:txBody>
      </p:sp>
    </p:spTree>
    <p:extLst>
      <p:ext uri="{BB962C8B-B14F-4D97-AF65-F5344CB8AC3E}">
        <p14:creationId xmlns:p14="http://schemas.microsoft.com/office/powerpoint/2010/main" val="37751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287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при решении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620983"/>
            <a:ext cx="10058400" cy="4414058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 smtClean="0"/>
              <a:t>Не спешите сразу отгадывать ответ и придумывать решение.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/>
              <a:t>Сначала выберите инструменты (как если бы вы хотели что-нибудь построить или смастерить).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/>
              <a:t>Задачу можно решить при помощи АРИЗ (в этом случае решение «всплывет» само, если внимательно, шаг за шагом, анализировать и пересматривать задачу, постепенно все больше «проявляя» для себя ее смысл).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/>
              <a:t>В нужный момент ход решения сам подскажет, какой ресурс, прием, эффект приведет к идее.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/>
              <a:t>Запишите или зарисуйте, можно отложить в сторонку и «забыть».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/>
              <a:t>Качественно формулировать задачу.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5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48641"/>
            <a:ext cx="10058400" cy="573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Задача для дошкольников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023" y="1197033"/>
            <a:ext cx="10740042" cy="4838007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ru-RU" b="1" dirty="0">
                <a:latin typeface="Arial" panose="020B0604020202020204" pitchFamily="34" charset="0"/>
              </a:rPr>
              <a:t>Бедная Настенька</a:t>
            </a:r>
          </a:p>
          <a:p>
            <a:pPr algn="just" fontAlgn="base"/>
            <a:r>
              <a:rPr lang="ru-RU" dirty="0"/>
              <a:t>В сказке «Морозко» злая мачеха приказала старику увезти Настеньку в лес и оставить там на съедение волкам. Долго горевал старик, да делать нечего. Повёз свою дочку в лес и оставил там под большой елью. Хорошо, что Настеньку нашёл в лесу Морозко и за сердце её доброе наградил. А если бы Морозко гулял в другом месте и не встретил Настеньку?</a:t>
            </a:r>
          </a:p>
          <a:p>
            <a:pPr algn="just" fontAlgn="base"/>
            <a:r>
              <a:rPr lang="ru-RU" dirty="0"/>
              <a:t>Что мог сделать старик, чтобы и злобной жене угодить, и дочку в лес не отвозить? А, может быть, он мог что-то придумать, чтобы мачеха сама выбросила из головы такую злобную мысль в отношении падчерицы</a:t>
            </a:r>
            <a:r>
              <a:rPr lang="ru-RU" dirty="0" smtClean="0"/>
              <a:t>?</a:t>
            </a:r>
          </a:p>
          <a:p>
            <a:pPr marL="0" indent="0" fontAlgn="base">
              <a:buNone/>
            </a:pPr>
            <a:r>
              <a:rPr lang="ru-RU" b="1" dirty="0"/>
              <a:t>Краткое условие задачи:</a:t>
            </a:r>
            <a:endParaRPr lang="ru-RU" dirty="0"/>
          </a:p>
          <a:p>
            <a:pPr fontAlgn="base"/>
            <a:r>
              <a:rPr lang="ru-RU" dirty="0"/>
              <a:t>Злая мачеха приказала старику отвезти Настеньку в лес. Как сделать так, чтобы мачеха передумала?</a:t>
            </a:r>
          </a:p>
          <a:p>
            <a:pPr marL="0" indent="0" fontAlgn="base">
              <a:buNone/>
            </a:pPr>
            <a:r>
              <a:rPr lang="ru-RU" b="1" dirty="0"/>
              <a:t>Определение КП:</a:t>
            </a:r>
            <a:endParaRPr lang="ru-RU" dirty="0"/>
          </a:p>
          <a:p>
            <a:pPr fontAlgn="base"/>
            <a:r>
              <a:rPr lang="ru-RU" dirty="0"/>
              <a:t>– Что мы хотим получить в результате решения нашей задачи?</a:t>
            </a:r>
          </a:p>
          <a:p>
            <a:pPr fontAlgn="base"/>
            <a:r>
              <a:rPr lang="ru-RU" dirty="0"/>
              <a:t>– </a:t>
            </a:r>
            <a:r>
              <a:rPr lang="ru-RU" i="1" dirty="0"/>
              <a:t>Мы хотим, чтобы </a:t>
            </a:r>
            <a:r>
              <a:rPr lang="ru-RU" b="1" i="1" dirty="0"/>
              <a:t>мачеха</a:t>
            </a:r>
            <a:r>
              <a:rPr lang="ru-RU" i="1" dirty="0"/>
              <a:t> не давала </a:t>
            </a:r>
            <a:r>
              <a:rPr lang="ru-RU" b="1" i="1" dirty="0"/>
              <a:t>старику</a:t>
            </a:r>
            <a:r>
              <a:rPr lang="ru-RU" i="1" dirty="0"/>
              <a:t> такого ужасного приказа.</a:t>
            </a:r>
            <a:endParaRPr lang="ru-RU" dirty="0"/>
          </a:p>
          <a:p>
            <a:pPr algn="just" fontAlgn="base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11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48641"/>
            <a:ext cx="10058400" cy="573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Решение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197033"/>
            <a:ext cx="10058400" cy="4838007"/>
          </a:xfrm>
        </p:spPr>
        <p:txBody>
          <a:bodyPr/>
          <a:lstStyle/>
          <a:p>
            <a:r>
              <a:rPr lang="ru-RU" dirty="0"/>
              <a:t>КП: мачеха и старик</a:t>
            </a:r>
            <a:r>
              <a:rPr lang="ru-RU" dirty="0" smtClean="0"/>
              <a:t>.</a:t>
            </a:r>
          </a:p>
          <a:p>
            <a:pPr fontAlgn="base"/>
            <a:r>
              <a:rPr lang="ru-RU" b="1" dirty="0"/>
              <a:t>Формулировка ИКР:</a:t>
            </a:r>
            <a:endParaRPr lang="ru-RU" dirty="0"/>
          </a:p>
          <a:p>
            <a:pPr fontAlgn="base"/>
            <a:r>
              <a:rPr lang="ru-RU" b="1" i="1" dirty="0"/>
              <a:t>ИКР-1:</a:t>
            </a:r>
            <a:r>
              <a:rPr lang="ru-RU" dirty="0"/>
              <a:t> Мачеха сама откажется от своих намерений.</a:t>
            </a:r>
          </a:p>
          <a:p>
            <a:pPr fontAlgn="base"/>
            <a:r>
              <a:rPr lang="ru-RU" b="1" i="1" dirty="0"/>
              <a:t>ИКР-2:</a:t>
            </a:r>
            <a:r>
              <a:rPr lang="ru-RU" dirty="0"/>
              <a:t> Старик сам не повезёт Настеньку в лес (без посторонней помощи заступится за дочку).</a:t>
            </a:r>
          </a:p>
          <a:p>
            <a:r>
              <a:rPr lang="ru-RU" dirty="0"/>
              <a:t>Ресурсы, которые есть в задаче: изба (со всеми вспомогательными помещениями – погребом, хлевом, чердаком, сеновалом и т. д.), соседские избы.</a:t>
            </a:r>
          </a:p>
          <a:p>
            <a:r>
              <a:rPr lang="ru-RU" dirty="0" smtClean="0"/>
              <a:t>ИКР-1 </a:t>
            </a:r>
            <a:r>
              <a:rPr lang="ru-RU" dirty="0"/>
              <a:t>+ Ресурсы: Мачеха из-за чувства страха откажется от своих намерений.</a:t>
            </a:r>
          </a:p>
        </p:txBody>
      </p:sp>
    </p:spTree>
    <p:extLst>
      <p:ext uri="{BB962C8B-B14F-4D97-AF65-F5344CB8AC3E}">
        <p14:creationId xmlns:p14="http://schemas.microsoft.com/office/powerpoint/2010/main" val="8668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48641"/>
            <a:ext cx="10058400" cy="573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Решение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19" y="1197033"/>
            <a:ext cx="10690167" cy="483800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Идея решения:</a:t>
            </a:r>
          </a:p>
          <a:p>
            <a:r>
              <a:rPr lang="ru-RU" dirty="0" smtClean="0"/>
              <a:t>Чего </a:t>
            </a:r>
            <a:r>
              <a:rPr lang="ru-RU" dirty="0"/>
              <a:t>злая мачеха боится? Труда, т. к. по натуре она лентяйка. Кроме того, мачеха излишне опекает свою дочь. Следовательно, «трудом» и нужно мачеху напугать. Старику стоит сказать, что он отвезёт Настеньку в лес, а всю работу в доме придётся выполнять ей самой или </a:t>
            </a:r>
            <a:r>
              <a:rPr lang="ru-RU" dirty="0" err="1"/>
              <a:t>Марфушке</a:t>
            </a:r>
            <a:r>
              <a:rPr lang="ru-RU" dirty="0"/>
              <a:t>. Мачеха ужаснётся такой мысли и сама откажется от своих слов.</a:t>
            </a:r>
          </a:p>
          <a:p>
            <a:r>
              <a:rPr lang="ru-RU" dirty="0" smtClean="0"/>
              <a:t>ИКР-2 </a:t>
            </a:r>
            <a:r>
              <a:rPr lang="ru-RU" dirty="0"/>
              <a:t>+ Ресурсы: Старик с помощью избы (благодаря помещениям избы) не повезёт Настеньку в лес.</a:t>
            </a:r>
          </a:p>
          <a:p>
            <a:r>
              <a:rPr lang="ru-RU" dirty="0" smtClean="0"/>
              <a:t>Идея </a:t>
            </a:r>
            <a:r>
              <a:rPr lang="ru-RU" dirty="0"/>
              <a:t>решения:</a:t>
            </a:r>
          </a:p>
          <a:p>
            <a:r>
              <a:rPr lang="ru-RU" dirty="0" smtClean="0"/>
              <a:t>Старик </a:t>
            </a:r>
            <a:r>
              <a:rPr lang="ru-RU" dirty="0"/>
              <a:t>может сделать вид, что увёз Настеньку, а сам спрячет её в хлеву или на чердаке. Через некоторое время мачеха одумается из-за того, что работать стало некому, и прикажет вернуть Настеньку. Эта идея плоха тем, что зимой подсобные помещения в избах не отапливаются и Настенька может там замёрзнуть.</a:t>
            </a:r>
          </a:p>
          <a:p>
            <a:r>
              <a:rPr lang="ru-RU" dirty="0" smtClean="0"/>
              <a:t>ИКР-2 </a:t>
            </a:r>
            <a:r>
              <a:rPr lang="ru-RU" dirty="0"/>
              <a:t>+ Ресурсы: Старик благодаря соседям не повезёт Настеньку в лес.</a:t>
            </a:r>
          </a:p>
          <a:p>
            <a:r>
              <a:rPr lang="ru-RU" dirty="0" smtClean="0"/>
              <a:t>Идея </a:t>
            </a:r>
            <a:r>
              <a:rPr lang="ru-RU" dirty="0"/>
              <a:t>решения:</a:t>
            </a:r>
          </a:p>
          <a:p>
            <a:r>
              <a:rPr lang="ru-RU" dirty="0" smtClean="0"/>
              <a:t>Старик </a:t>
            </a:r>
            <a:r>
              <a:rPr lang="ru-RU" dirty="0"/>
              <a:t>на время может отвезти Настеньку к соседям. Она во время своего пребывания у них будет помогать им по дому. Эта идея опасна тем, что кто-нибудь из соседей может проболтаться мачехе, и тогда она осерчает и поднимет крик не только на старика, но и на соседей тоже.</a:t>
            </a:r>
          </a:p>
        </p:txBody>
      </p:sp>
    </p:spTree>
    <p:extLst>
      <p:ext uri="{BB962C8B-B14F-4D97-AF65-F5344CB8AC3E}">
        <p14:creationId xmlns:p14="http://schemas.microsoft.com/office/powerpoint/2010/main" val="41833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066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Дочка пекаря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55558"/>
            <a:ext cx="10058400" cy="467948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/>
              <a:t>Всякие там эльфы, паки, великаны, говорящие жабы и прочее. И, конечно, феи, которые были всесильны и всемогущи. </a:t>
            </a:r>
            <a:endParaRPr lang="ru-RU" sz="3600" dirty="0" smtClean="0"/>
          </a:p>
          <a:p>
            <a:pPr marL="0" indent="0" algn="just">
              <a:buNone/>
            </a:pPr>
            <a:endParaRPr lang="ru-RU" sz="3600" dirty="0"/>
          </a:p>
          <a:p>
            <a:pPr marL="0" indent="0" algn="just">
              <a:buNone/>
            </a:pPr>
            <a:r>
              <a:rPr lang="ru-RU" sz="3600" b="1" dirty="0">
                <a:solidFill>
                  <a:srgbClr val="FF0000"/>
                </a:solidFill>
              </a:rPr>
              <a:t>Образ кого они могли принимать?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448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48641"/>
            <a:ext cx="10058400" cy="573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Варианты задач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895" y="1197033"/>
            <a:ext cx="10806545" cy="483800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«</a:t>
            </a:r>
            <a:r>
              <a:rPr lang="ru-RU" b="1" dirty="0"/>
              <a:t>Нерадивые стражники»</a:t>
            </a:r>
          </a:p>
          <a:p>
            <a:pPr algn="just"/>
            <a:r>
              <a:rPr lang="ru-RU" sz="1900" dirty="0"/>
              <a:t>В одном королевстве стражники, охраняющие королевскую сокровищницу, постоянно засыпают на посту. Из-за этого королевскую казну регулярно разворовывают. Королю это порядком надоело, поэтому он приказал своему советнику срочно найти решение этой проблемы, иначе тот к утру будет казнен.</a:t>
            </a:r>
          </a:p>
          <a:p>
            <a:pPr algn="just"/>
            <a:r>
              <a:rPr lang="ru-RU" sz="1900" dirty="0"/>
              <a:t>Вопрос: Какое решение придумать советнику, чтобы стражники не засыпали на посту</a:t>
            </a:r>
            <a:r>
              <a:rPr lang="ru-RU" sz="1900" dirty="0" smtClean="0"/>
              <a:t>?</a:t>
            </a:r>
          </a:p>
          <a:p>
            <a:pPr marL="0" lvl="0" indent="0" algn="just">
              <a:buNone/>
            </a:pPr>
            <a:r>
              <a:rPr lang="ru-RU" sz="1900" b="1" dirty="0"/>
              <a:t>«Найди решение»</a:t>
            </a:r>
            <a:endParaRPr lang="ru-RU" sz="1900" dirty="0"/>
          </a:p>
          <a:p>
            <a:pPr algn="just"/>
            <a:r>
              <a:rPr lang="ru-RU" sz="1900" b="1" dirty="0"/>
              <a:t> - </a:t>
            </a:r>
            <a:r>
              <a:rPr lang="ru-RU" sz="1900" dirty="0"/>
              <a:t>предложить безопасный бассейн для людей, которые не умеют плавать;</a:t>
            </a:r>
          </a:p>
          <a:p>
            <a:pPr algn="just"/>
            <a:r>
              <a:rPr lang="ru-RU" sz="1900" dirty="0"/>
              <a:t> - придумать, что можно сделать с огромным некрасивым камнем посередине сада, который не нравится всем домочадцам и гостям;</a:t>
            </a:r>
          </a:p>
          <a:p>
            <a:pPr algn="just"/>
            <a:r>
              <a:rPr lang="ru-RU" sz="1900" dirty="0"/>
              <a:t> - как обеспечить домашнего питомца кормом, если вы уезжаете на несколько дней и некого попросить присмотреть за ним, а много корма не оставишь, иначе он съест всё за раз.</a:t>
            </a:r>
          </a:p>
          <a:p>
            <a:pPr algn="just"/>
            <a:r>
              <a:rPr lang="ru-RU" sz="1900" dirty="0"/>
              <a:t> - Золушка замесила тесто. Когда надо было раскатать его, то обнаружила, что скалки нет. А мачеха велела к обеду испечь пироги. Чем Золушке раскатать тесто? </a:t>
            </a:r>
          </a:p>
          <a:p>
            <a:pPr marL="0" indent="0" algn="just">
              <a:buNone/>
            </a:pPr>
            <a:r>
              <a:rPr lang="ru-RU" sz="1900" dirty="0"/>
              <a:t> </a:t>
            </a:r>
            <a:r>
              <a:rPr lang="ru-RU" sz="1900" b="1" dirty="0" smtClean="0"/>
              <a:t>«</a:t>
            </a:r>
            <a:r>
              <a:rPr lang="ru-RU" sz="1900" b="1" dirty="0"/>
              <a:t>Противоречие»</a:t>
            </a:r>
            <a:endParaRPr lang="ru-RU" sz="1900" dirty="0"/>
          </a:p>
          <a:p>
            <a:pPr algn="just"/>
            <a:r>
              <a:rPr lang="ru-RU" sz="1900" dirty="0"/>
              <a:t>Учеными выведена новая порода зайца. Внешне он, в общем – то, такой же, как и обычные зайцы, но только новый заяц черного цвета. Какая проблема возникнет у нового зайца? Как помочь новому зайцу выжить?”</a:t>
            </a:r>
          </a:p>
          <a:p>
            <a:pPr algn="just"/>
            <a:endParaRPr lang="ru-RU" sz="1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6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90452"/>
            <a:ext cx="10058400" cy="8645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Варианты задач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554481"/>
            <a:ext cx="10429702" cy="448056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«</a:t>
            </a:r>
            <a:r>
              <a:rPr lang="ru-RU" b="1" dirty="0"/>
              <a:t>Коллаж из сказок»</a:t>
            </a:r>
          </a:p>
          <a:p>
            <a:pPr algn="just"/>
            <a:r>
              <a:rPr lang="ru-RU" dirty="0"/>
              <a:t>Придумываем новую сказку на основе уже известных детям сказок. </a:t>
            </a:r>
          </a:p>
          <a:p>
            <a:pPr algn="just"/>
            <a:r>
              <a:rPr lang="ru-RU" dirty="0"/>
              <a:t>«В нашей книге сказок все страницы перепутались. Поэтому Буратино, Красную Шапочку и Колобка злой волшебник превратил в мышек. Горевали они, горевали и решили искать спасение. Встретили старика Хоттабыча, а он забыл заклинание . . .» Что было дальше?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b="1" dirty="0" smtClean="0"/>
              <a:t>«</a:t>
            </a:r>
            <a:r>
              <a:rPr lang="ru-RU" b="1" dirty="0"/>
              <a:t>Спасательные ситуации в сказках»</a:t>
            </a:r>
          </a:p>
          <a:p>
            <a:pPr algn="just"/>
            <a:r>
              <a:rPr lang="ru-RU" dirty="0"/>
              <a:t>«Однажды котенок решил поплавать. Заплыл он очень далеко от берега. Вдруг началась буря, и он начал тонуть . . .» Предложите свои варианты спасения котенка.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1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82138"/>
            <a:ext cx="10058400" cy="7148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Книги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142" y="1363287"/>
            <a:ext cx="10748356" cy="488788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1. </a:t>
            </a:r>
            <a:r>
              <a:rPr lang="ru-RU" sz="2900" dirty="0"/>
              <a:t>Михаил и Зоя </a:t>
            </a:r>
            <a:r>
              <a:rPr lang="ru-RU" sz="2900" dirty="0" err="1"/>
              <a:t>Шустерман</a:t>
            </a:r>
            <a:r>
              <a:rPr lang="ru-RU" sz="2900" dirty="0"/>
              <a:t> «Колобок и все-все-все, или Как раскрыть в ребёнке творца» — интерпретация всем известной сказки, которую можно и нужно не просто читать, но и анализировать текст, попутно </a:t>
            </a:r>
            <a:r>
              <a:rPr lang="ru-RU" sz="2900" dirty="0" err="1"/>
              <a:t>прорешивая</a:t>
            </a:r>
            <a:r>
              <a:rPr lang="ru-RU" sz="2900" dirty="0"/>
              <a:t> задачи на смекалку и сообразительность</a:t>
            </a:r>
            <a:r>
              <a:rPr lang="ru-RU" sz="2900" dirty="0" smtClean="0"/>
              <a:t>.</a:t>
            </a:r>
          </a:p>
          <a:p>
            <a:pPr marL="0" indent="0" algn="just">
              <a:buNone/>
            </a:pPr>
            <a:r>
              <a:rPr lang="ru-RU" sz="2900" dirty="0" smtClean="0"/>
              <a:t>2</a:t>
            </a:r>
            <a:r>
              <a:rPr lang="ru-RU" sz="2900" dirty="0"/>
              <a:t>. Юрий </a:t>
            </a:r>
            <a:r>
              <a:rPr lang="ru-RU" sz="2900" dirty="0" err="1"/>
              <a:t>Тамберг</a:t>
            </a:r>
            <a:r>
              <a:rPr lang="ru-RU" sz="2900" dirty="0"/>
              <a:t> «Как научить ребёнка думать» — книга для родителей о том, как развить и поддержать детскую любознательность и почему творческое развитие важно так же, как воля и дисциплина</a:t>
            </a:r>
            <a:r>
              <a:rPr lang="ru-RU" sz="2900" dirty="0" smtClean="0"/>
              <a:t>.</a:t>
            </a:r>
          </a:p>
          <a:p>
            <a:pPr marL="0" indent="0" algn="just">
              <a:buNone/>
            </a:pPr>
            <a:r>
              <a:rPr lang="ru-RU" sz="2900" dirty="0" smtClean="0"/>
              <a:t>3</a:t>
            </a:r>
            <a:r>
              <a:rPr lang="ru-RU" sz="2900" dirty="0"/>
              <a:t>. Геннадий Иванов «Денис-изобретатель» – пятиклассник Денис решает изобретательские задачи: например, как поймать улетевший воздушный шарик или сделать так, чтобы окно закрылось само, когда начнётся дождь. Книга помогает формировать у детей образное и системное мышление</a:t>
            </a:r>
            <a:r>
              <a:rPr lang="ru-RU" sz="2900" dirty="0" smtClean="0"/>
              <a:t>.</a:t>
            </a:r>
          </a:p>
          <a:p>
            <a:pPr marL="0" indent="0" algn="just">
              <a:buNone/>
            </a:pPr>
            <a:r>
              <a:rPr lang="ru-RU" sz="2900" dirty="0" smtClean="0"/>
              <a:t>4</a:t>
            </a:r>
            <a:r>
              <a:rPr lang="ru-RU" sz="2900" dirty="0"/>
              <a:t>. Владимир Богат «Большие открытия маленького львёнка» — всю книгу львёнок сталкивается с разными задачами, которые помогает ему решить находчивая черепаха. Вместе с ними дети придумают, как достать кокос с высокой пальмы, где укрыться от дождя в пустыне и как перебраться с одного берега реки на другой, когда нет лодки</a:t>
            </a:r>
            <a:r>
              <a:rPr lang="ru-RU" sz="2900" dirty="0" smtClean="0"/>
              <a:t>.</a:t>
            </a:r>
          </a:p>
          <a:p>
            <a:pPr marL="0" indent="0" algn="just">
              <a:buNone/>
            </a:pPr>
            <a:r>
              <a:rPr lang="ru-RU" sz="2900" dirty="0" smtClean="0"/>
              <a:t>5</a:t>
            </a:r>
            <a:r>
              <a:rPr lang="ru-RU" sz="2900" dirty="0"/>
              <a:t>. Анатолий </a:t>
            </a:r>
            <a:r>
              <a:rPr lang="ru-RU" sz="2900" dirty="0" err="1"/>
              <a:t>Гин</a:t>
            </a:r>
            <a:r>
              <a:rPr lang="ru-RU" sz="2900" dirty="0"/>
              <a:t> «Сказки-</a:t>
            </a:r>
            <a:r>
              <a:rPr lang="ru-RU" sz="2900" dirty="0" err="1"/>
              <a:t>изобреталки</a:t>
            </a:r>
            <a:r>
              <a:rPr lang="ru-RU" sz="2900" dirty="0"/>
              <a:t> от кота </a:t>
            </a:r>
            <a:r>
              <a:rPr lang="ru-RU" sz="2900" dirty="0" err="1"/>
              <a:t>Потряскина</a:t>
            </a:r>
            <a:r>
              <a:rPr lang="ru-RU" sz="2900" dirty="0"/>
              <a:t>» — сказки, к которым нужно самим придумать, чем они закончатся</a:t>
            </a:r>
            <a:r>
              <a:rPr lang="ru-RU" sz="2900" dirty="0" smtClean="0"/>
              <a:t>.</a:t>
            </a:r>
          </a:p>
          <a:p>
            <a:pPr marL="0" indent="0" algn="just">
              <a:buNone/>
            </a:pPr>
            <a:r>
              <a:rPr lang="ru-RU" sz="2900" dirty="0" smtClean="0"/>
              <a:t>6</a:t>
            </a:r>
            <a:r>
              <a:rPr lang="ru-RU" sz="2900" dirty="0"/>
              <a:t>. Анатолий </a:t>
            </a:r>
            <a:r>
              <a:rPr lang="ru-RU" sz="2900" dirty="0" err="1"/>
              <a:t>Гин</a:t>
            </a:r>
            <a:r>
              <a:rPr lang="ru-RU" sz="2900" dirty="0"/>
              <a:t> «</a:t>
            </a:r>
            <a:r>
              <a:rPr lang="ru-RU" sz="2900" dirty="0" err="1"/>
              <a:t>Триз</a:t>
            </a:r>
            <a:r>
              <a:rPr lang="ru-RU" sz="2900" dirty="0"/>
              <a:t>-педагогика. Учим креативно мыслить» — книга для родителей, в которой собраны основные методы и приёмы ТРИЗ-педагогики, а в конце можно найти задачи для детей</a:t>
            </a:r>
            <a:r>
              <a:rPr lang="ru-RU" sz="2900" dirty="0" smtClean="0"/>
              <a:t>.</a:t>
            </a:r>
          </a:p>
          <a:p>
            <a:pPr marL="0" indent="0" algn="just">
              <a:buNone/>
            </a:pPr>
            <a:r>
              <a:rPr lang="ru-RU" sz="2900" dirty="0" smtClean="0"/>
              <a:t>7.Александр Васильевич Кислов, Екатерина Львовна Пчелкина «Задачи для изучающих ТРИЗ» – книга для родителей, заинтересованных в развитии творческого мышления детей, преподавателей, школьников.</a:t>
            </a:r>
          </a:p>
          <a:p>
            <a:pPr marL="0" indent="0" algn="just">
              <a:buNone/>
            </a:pPr>
            <a:r>
              <a:rPr lang="ru-RU" sz="2900" dirty="0" smtClean="0"/>
              <a:t>8.</a:t>
            </a:r>
            <a:r>
              <a:rPr lang="ru-RU" sz="2900" dirty="0"/>
              <a:t> Екатерина Львовна Пчелкина </a:t>
            </a:r>
            <a:r>
              <a:rPr lang="ru-RU" sz="2900" dirty="0" smtClean="0"/>
              <a:t>«Детский алгоритм решения изобретательских задач (ДАРИЗ) – книга для  разных возрастных групп и предназначена для развития у детей находчивости и уверенности в своих силах.</a:t>
            </a:r>
          </a:p>
          <a:p>
            <a:pPr algn="just"/>
            <a:endParaRPr lang="ru-RU" sz="2900" dirty="0" smtClean="0"/>
          </a:p>
        </p:txBody>
      </p:sp>
    </p:spTree>
    <p:extLst>
      <p:ext uri="{BB962C8B-B14F-4D97-AF65-F5344CB8AC3E}">
        <p14:creationId xmlns:p14="http://schemas.microsoft.com/office/powerpoint/2010/main" val="40881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82138"/>
            <a:ext cx="10058400" cy="87283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Аббревиатура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085" y="1490939"/>
            <a:ext cx="3634654" cy="4545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90" y="1543001"/>
            <a:ext cx="3262690" cy="4463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131" y="1526304"/>
            <a:ext cx="3141618" cy="448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85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7888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Аббревиатура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728" y="1505231"/>
            <a:ext cx="3439970" cy="4838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252" y="1505231"/>
            <a:ext cx="4454215" cy="481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00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86948"/>
          </a:xfrm>
        </p:spPr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Александр </a:t>
            </a:r>
            <a:r>
              <a:rPr lang="ru-RU" dirty="0"/>
              <a:t>Васильевич Кислов, Екатерина Львовна Пчелкина «Задачи для изучающих ТРИЗ» – книга для родителей, заинтересованных в развитии творческого мышления детей, преподавателей, школьников.</a:t>
            </a:r>
          </a:p>
          <a:p>
            <a:pPr algn="just"/>
            <a:r>
              <a:rPr lang="ru-RU" dirty="0" smtClean="0"/>
              <a:t>Екатерина </a:t>
            </a:r>
            <a:r>
              <a:rPr lang="ru-RU" dirty="0"/>
              <a:t>Львовна Пчелкина «Детский алгоритм решения изобретательских задач (ДАРИЗ) – книга для  разных возрастных групп и предназначена для развития у детей находчивости и уверенности в своих силах</a:t>
            </a:r>
            <a:r>
              <a:rPr lang="ru-RU" dirty="0" smtClean="0"/>
              <a:t>.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://mel.fm/pedagogika/9506213-triz</a:t>
            </a:r>
            <a:endParaRPr lang="ru-RU" dirty="0"/>
          </a:p>
          <a:p>
            <a:r>
              <a:rPr lang="en-US" dirty="0">
                <a:hlinkClick r:id="rId3"/>
              </a:rPr>
              <a:t>https://www.litmir.me/br/?b=688316&amp;p=2</a:t>
            </a: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9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066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Дочка пекаря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021" y="1355558"/>
            <a:ext cx="10355179" cy="467948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dirty="0"/>
              <a:t>Они часто принимали образ людей и вызнавали все людские секреты. Но больше всего феи любили наказывать людей за дурные поступки и награждать за добрые.</a:t>
            </a:r>
          </a:p>
          <a:p>
            <a:pPr marL="0" indent="0" algn="just">
              <a:buNone/>
            </a:pPr>
            <a:r>
              <a:rPr lang="ru-RU" sz="3200" dirty="0"/>
              <a:t>Как-то вечером одна такая могущественная фея пришла в деревню, что в графстве </a:t>
            </a:r>
            <a:r>
              <a:rPr lang="ru-RU" sz="3200" dirty="0" err="1"/>
              <a:t>Харфордшир</a:t>
            </a:r>
            <a:r>
              <a:rPr lang="ru-RU" sz="3200" dirty="0"/>
              <a:t>, под видом простой нищенки и постучалась в дом пекаря</a:t>
            </a:r>
            <a:r>
              <a:rPr lang="ru-RU" sz="3200" dirty="0" smtClean="0"/>
              <a:t>.</a:t>
            </a:r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b="1" dirty="0">
                <a:solidFill>
                  <a:srgbClr val="FF0000"/>
                </a:solidFill>
              </a:rPr>
              <a:t>Как Вы думаете, что было дальше?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99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066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Дочка пекаря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55558"/>
            <a:ext cx="10058400" cy="467948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/>
              <a:t>Дверь оказалась не заперта, и фея вошла в лавку. Там было довольно темно, пахло свежевыпеченным хлебом, а в глубине полыхала жаром огромная печь. </a:t>
            </a:r>
            <a:endParaRPr lang="ru-RU" sz="3200" dirty="0" smtClean="0"/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b="1" dirty="0">
                <a:solidFill>
                  <a:srgbClr val="FF0000"/>
                </a:solidFill>
              </a:rPr>
              <a:t>Кого увидела фея перед </a:t>
            </a:r>
            <a:r>
              <a:rPr lang="ru-RU" sz="3200" b="1" dirty="0" smtClean="0">
                <a:solidFill>
                  <a:srgbClr val="FF0000"/>
                </a:solidFill>
              </a:rPr>
              <a:t>печью?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7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066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Дочка пекаря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55558"/>
            <a:ext cx="10331116" cy="46794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/>
              <a:t>Перед печью хлопотала хорошенькая, опрятная девушка — дочка пекаря. Рядом с ней на большом низком столе грудой лежали свежие, хрустящие хлебы.</a:t>
            </a:r>
          </a:p>
          <a:p>
            <a:pPr marL="0" indent="0" algn="just">
              <a:buNone/>
            </a:pPr>
            <a:r>
              <a:rPr lang="ru-RU" sz="2800" dirty="0"/>
              <a:t>Фея залюбовалась на девушку, глядя, как она ловко вынимает из пылающей печи готовую партию хрустящих хлебов и отправляет в огонь новую. По готовым хлебам девушка постучала костяшками пальцев, чтобы проверить, хорошо ли они пропеклись, и тогда уже выложила их на низкий стол.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Что </a:t>
            </a:r>
            <a:r>
              <a:rPr lang="ru-RU" sz="2800" b="1" dirty="0">
                <a:solidFill>
                  <a:srgbClr val="FF0000"/>
                </a:solidFill>
              </a:rPr>
              <a:t>сказала фея девушке?</a:t>
            </a:r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371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066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Дочка пекаря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55558"/>
            <a:ext cx="10058400" cy="467948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— </a:t>
            </a:r>
            <a:r>
              <a:rPr lang="ru-RU" sz="3600" dirty="0"/>
              <a:t>Подайте кусок хлеба бедной женщине! — попросила дрожащим голосом фея, переодетая старой нищенкой</a:t>
            </a:r>
            <a:r>
              <a:rPr lang="ru-RU" sz="3600" dirty="0" smtClean="0"/>
              <a:t>.</a:t>
            </a:r>
          </a:p>
          <a:p>
            <a:pPr marL="0" indent="0" algn="just">
              <a:buNone/>
            </a:pPr>
            <a:endParaRPr lang="ru-RU" sz="3600" dirty="0"/>
          </a:p>
          <a:p>
            <a:pPr marL="0" indent="0" algn="just">
              <a:buNone/>
            </a:pPr>
            <a:r>
              <a:rPr lang="ru-RU" sz="3600" b="1" dirty="0">
                <a:solidFill>
                  <a:srgbClr val="FF0000"/>
                </a:solidFill>
              </a:rPr>
              <a:t>Как поступила дочь пекаря?</a:t>
            </a:r>
          </a:p>
        </p:txBody>
      </p:sp>
    </p:spTree>
    <p:extLst>
      <p:ext uri="{BB962C8B-B14F-4D97-AF65-F5344CB8AC3E}">
        <p14:creationId xmlns:p14="http://schemas.microsoft.com/office/powerpoint/2010/main" val="56955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066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Дочка пекаря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4189" y="1355558"/>
            <a:ext cx="10291011" cy="50773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Дочка пекаря продолжала заниматься своими хлебами, едва удостоив старушку взглядом. Немного погодя, не сказав старушке доброго слова, девушка оторвала кусок сырого теста и бросила ей.</a:t>
            </a:r>
          </a:p>
          <a:p>
            <a:pPr marL="0" indent="0" algn="just">
              <a:buNone/>
            </a:pPr>
            <a:r>
              <a:rPr lang="ru-RU" sz="2800" dirty="0"/>
              <a:t>«Но у меня в хижине нет огня, чтобы испечь его», — сказала старушка, подняв с пола этот кусок теста. - Разреши мне положить его вместе с твоими хлебами в печь».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Что сделала </a:t>
            </a:r>
            <a:r>
              <a:rPr lang="ru-RU" sz="2800" b="1" dirty="0">
                <a:solidFill>
                  <a:srgbClr val="FF0000"/>
                </a:solidFill>
              </a:rPr>
              <a:t>девушка?</a:t>
            </a:r>
          </a:p>
        </p:txBody>
      </p:sp>
    </p:spTree>
    <p:extLst>
      <p:ext uri="{BB962C8B-B14F-4D97-AF65-F5344CB8AC3E}">
        <p14:creationId xmlns:p14="http://schemas.microsoft.com/office/powerpoint/2010/main" val="225100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066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Дочка пекаря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355558"/>
            <a:ext cx="10058400" cy="46794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/>
              <a:t>Дочь пекаря была слишком большая гордячка, чтобы отвечать какой-то там нищей старушонке. Однако, когда пришла пора отправлять в печь новую партию хлебов, она разрешила старушке положить на деревянную лопату и ее кусочек теста.</a:t>
            </a:r>
          </a:p>
          <a:p>
            <a:pPr marL="0" indent="0" algn="just">
              <a:buNone/>
            </a:pPr>
            <a:r>
              <a:rPr lang="ru-RU" sz="3200" dirty="0"/>
              <a:t>Когда же хлебы подрумянились, и девушка вытащила их из печи, оказалось, 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FF0000"/>
                </a:solidFill>
              </a:rPr>
              <a:t>Что оказалось?</a:t>
            </a:r>
          </a:p>
          <a:p>
            <a:pPr marL="0" indent="0" algn="just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86946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106</TotalTime>
  <Words>3095</Words>
  <Application>Microsoft Office PowerPoint</Application>
  <PresentationFormat>Широкоэкранный</PresentationFormat>
  <Paragraphs>195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Century Gothic</vt:lpstr>
      <vt:lpstr>golos</vt:lpstr>
      <vt:lpstr>Golos_Text_Regular</vt:lpstr>
      <vt:lpstr>var(--stk-f_family)</vt:lpstr>
      <vt:lpstr>var(--stk-f--i_family)</vt:lpstr>
      <vt:lpstr>Савон</vt:lpstr>
      <vt:lpstr>Триз-педагогика для дошкольников</vt:lpstr>
      <vt:lpstr>Дочка пекаря</vt:lpstr>
      <vt:lpstr>Дочка пекаря</vt:lpstr>
      <vt:lpstr>Дочка пекаря</vt:lpstr>
      <vt:lpstr>Дочка пекаря</vt:lpstr>
      <vt:lpstr>Дочка пекаря</vt:lpstr>
      <vt:lpstr>Дочка пекаря</vt:lpstr>
      <vt:lpstr>Дочка пекаря</vt:lpstr>
      <vt:lpstr>Дочка пекаря</vt:lpstr>
      <vt:lpstr>Дочка пекаря</vt:lpstr>
      <vt:lpstr>Дочка пекаря</vt:lpstr>
      <vt:lpstr>Дочка пекаря</vt:lpstr>
      <vt:lpstr>Дочка пекаря</vt:lpstr>
      <vt:lpstr>Дочка пекаря</vt:lpstr>
      <vt:lpstr>Дочка пекаря</vt:lpstr>
      <vt:lpstr>Что такое ТРИЗ?</vt:lpstr>
      <vt:lpstr>Применение ТРИЗ</vt:lpstr>
      <vt:lpstr>Как понять, что нужно использовать ТРИЗ?</vt:lpstr>
      <vt:lpstr>Задача</vt:lpstr>
      <vt:lpstr>Как работать с противоречиями </vt:lpstr>
      <vt:lpstr>Задача</vt:lpstr>
      <vt:lpstr>Вариант решение задачи</vt:lpstr>
      <vt:lpstr>Что такое идеальный конечный результат в ТРИЗ</vt:lpstr>
      <vt:lpstr>Как связаны ТРИЗ и креативный подход</vt:lpstr>
      <vt:lpstr>Как применять ТРИЗ</vt:lpstr>
      <vt:lpstr>Рекомендации при решении задач</vt:lpstr>
      <vt:lpstr>Задача для дошкольников</vt:lpstr>
      <vt:lpstr>Решение</vt:lpstr>
      <vt:lpstr>Решение</vt:lpstr>
      <vt:lpstr>Варианты задач</vt:lpstr>
      <vt:lpstr>Варианты задач</vt:lpstr>
      <vt:lpstr>Книги</vt:lpstr>
      <vt:lpstr>Аббревиатура</vt:lpstr>
      <vt:lpstr>Аббревиатура</vt:lpstr>
      <vt:lpstr>Источники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Триз-педагогика</dc:title>
  <dc:creator>HP</dc:creator>
  <cp:lastModifiedBy>HP</cp:lastModifiedBy>
  <cp:revision>15</cp:revision>
  <dcterms:created xsi:type="dcterms:W3CDTF">2020-09-03T06:27:54Z</dcterms:created>
  <dcterms:modified xsi:type="dcterms:W3CDTF">2020-10-07T01:27:04Z</dcterms:modified>
</cp:coreProperties>
</file>