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79" r:id="rId3"/>
    <p:sldId id="257" r:id="rId4"/>
    <p:sldId id="274" r:id="rId5"/>
    <p:sldId id="275" r:id="rId6"/>
    <p:sldId id="278" r:id="rId7"/>
    <p:sldId id="264" r:id="rId8"/>
    <p:sldId id="276" r:id="rId9"/>
    <p:sldId id="281" r:id="rId10"/>
    <p:sldId id="265" r:id="rId11"/>
    <p:sldId id="280" r:id="rId12"/>
    <p:sldId id="267" r:id="rId13"/>
    <p:sldId id="270" r:id="rId14"/>
    <p:sldId id="277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F871-66DC-44B6-8437-3D1D0EBB874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2F6E6-4016-47FE-991B-D59BCB88F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9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2769-84A6-451A-A760-C4BF9B5ABA2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CFC-1DDE-41DE-B15C-E5BD754D6D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2769-84A6-451A-A760-C4BF9B5ABA2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CFC-1DDE-41DE-B15C-E5BD754D6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2769-84A6-451A-A760-C4BF9B5ABA2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CFC-1DDE-41DE-B15C-E5BD754D6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2769-84A6-451A-A760-C4BF9B5ABA2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CFC-1DDE-41DE-B15C-E5BD754D6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2769-84A6-451A-A760-C4BF9B5ABA2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CFC-1DDE-41DE-B15C-E5BD754D6D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2769-84A6-451A-A760-C4BF9B5ABA2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CFC-1DDE-41DE-B15C-E5BD754D6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2769-84A6-451A-A760-C4BF9B5ABA2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CFC-1DDE-41DE-B15C-E5BD754D6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2769-84A6-451A-A760-C4BF9B5ABA2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CFC-1DDE-41DE-B15C-E5BD754D6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2769-84A6-451A-A760-C4BF9B5ABA2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CFC-1DDE-41DE-B15C-E5BD754D6D8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2769-84A6-451A-A760-C4BF9B5ABA2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CFC-1DDE-41DE-B15C-E5BD754D6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2769-84A6-451A-A760-C4BF9B5ABA2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CFC-1DDE-41DE-B15C-E5BD754D6D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062769-84A6-451A-A760-C4BF9B5ABA2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928CFC-1DDE-41DE-B15C-E5BD754D6D8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jpg"/><Relationship Id="rId7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0.jpeg"/><Relationship Id="rId4" Type="http://schemas.openxmlformats.org/officeDocument/2006/relationships/image" Target="../media/image28.jpe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2232248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accent1"/>
                </a:solidFill>
              </a:rPr>
              <a:t>ЦЕНА КРОШКИ ХЛЕБА - ВЕЛИКА</a:t>
            </a:r>
            <a:endParaRPr lang="ru-RU" sz="6000" b="1" i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92896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Презентация </a:t>
            </a:r>
          </a:p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Для старшей группы ( 5 -6 лет)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789040"/>
            <a:ext cx="81369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Цель : Формирование у младшего поколения бережного отношения к хлебу,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 уважения к профессиям хлеборобов.</a:t>
            </a:r>
            <a:endParaRPr lang="ru-RU" b="1" i="1" dirty="0">
              <a:solidFill>
                <a:schemeClr val="accent1"/>
              </a:solidFill>
            </a:endParaRPr>
          </a:p>
          <a:p>
            <a:r>
              <a:rPr lang="ru-RU" b="1" i="1" dirty="0" smtClean="0">
                <a:solidFill>
                  <a:schemeClr val="accent1"/>
                </a:solidFill>
              </a:rPr>
              <a:t>Задачи 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1"/>
                </a:solidFill>
              </a:rPr>
              <a:t>Формировать у детей дошкольного возраста бережное отношение к хлебу.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1"/>
                </a:solidFill>
              </a:rPr>
              <a:t>Познакомить с профессиями хлеборобов, воспитывать уважение к профессиям хлеборобов.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1"/>
                </a:solidFill>
              </a:rPr>
              <a:t>Познакомить с методами грамотной утилизации хлебной продукции</a:t>
            </a:r>
            <a:r>
              <a:rPr lang="ru-RU" dirty="0" smtClean="0"/>
              <a:t>.</a:t>
            </a:r>
          </a:p>
          <a:p>
            <a:r>
              <a:rPr lang="ru-RU" sz="2000" b="1" i="1" dirty="0" smtClean="0">
                <a:solidFill>
                  <a:schemeClr val="accent1"/>
                </a:solidFill>
              </a:rPr>
              <a:t>                                                          2020 год</a:t>
            </a:r>
            <a:endParaRPr lang="ru-RU" sz="2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84776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/>
                </a:solidFill>
              </a:rPr>
              <a:t>Виды хлебобулочных изделий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  <p:pic>
        <p:nvPicPr>
          <p:cNvPr id="10242" name="Picture 2" descr="https://otvet.imgsmail.ru/download/27843280_fc1eb156ec3cd2a3742ece8b8707411b_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849" y="1096768"/>
            <a:ext cx="2662858" cy="1638682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uznews.uz/upload/cache/79/ed/79eddd671e77bd9323b5c57e9b0904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83767"/>
            <a:ext cx="2880320" cy="1602178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belgorod.sweetinfo.ru/data/tradeboard/13038/tradeboardAFRf57_im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65" y="3027017"/>
            <a:ext cx="2358565" cy="147836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3.bp.blogspot.com/-p-K0r99A-3g/XG2npScZ7bI/AAAAAAAAXbc/zL6sPSXOSdo-0118ldDecLN1a809oB4igCLcBGAs/s1600/61174_ba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111002"/>
            <a:ext cx="2357508" cy="120761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2715" y="266393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Батон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9589" y="2060848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Каравай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3598" y="262087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Буханка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700" y="4495112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Бублики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7443" y="631861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Баранки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5" name="Picture 2" descr="https://avatars.mds.yandex.net/get-zen_doc/241236/pub_5a667229f4a0dd2b09db34b5_5a667295f4a0dd2b09db34b6/scale_120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714" y="3027017"/>
            <a:ext cx="2169725" cy="1607264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im0-tub-ru.yandex.net/i?id=6180f821d4d1a731d99d1ed2753696b2&amp;n=13&amp;exp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78" y="4997849"/>
            <a:ext cx="2254556" cy="147312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img11.postila.ru/data/f2/d3/bc/1e/f2d3bc1e19450dcfb3b19a469e801a7aa67b866df92bb08ff36d7db3daed03be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186" y="5206995"/>
            <a:ext cx="2118985" cy="1357796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9589" y="4864444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Пироги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7049" y="6406576"/>
            <a:ext cx="92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Сухари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3458" y="4628517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Калач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59" y="2430180"/>
            <a:ext cx="3437652" cy="25264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50332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57" y="980728"/>
            <a:ext cx="2050376" cy="1975041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52" y="965400"/>
            <a:ext cx="2776726" cy="191177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57" y="980728"/>
            <a:ext cx="2213734" cy="189644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563" y="3039159"/>
            <a:ext cx="2575479" cy="189542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137" y="3094537"/>
            <a:ext cx="2345554" cy="177462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Picture 2" descr="http://st.volga.news/image/w1300/h900/max/4eaaeb02-e35e-4ac1-9cec-01583eb28b3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21" y="5013176"/>
            <a:ext cx="2150911" cy="1653917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5034320"/>
            <a:ext cx="2498754" cy="163277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37" y="5021660"/>
            <a:ext cx="2325454" cy="164543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56" y="3053928"/>
            <a:ext cx="2050377" cy="1815232"/>
          </a:xfrm>
          <a:prstGeom prst="rect">
            <a:avLst/>
          </a:prstGeom>
          <a:effectLst>
            <a:softEdge rad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34821" y="358791"/>
            <a:ext cx="7238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 попадает к нам на стол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6115" y="846877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1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8060" y="88201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2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6455" y="83776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3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1702" y="2939420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5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7845" y="287717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4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9386" y="3014822"/>
            <a:ext cx="47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6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6115" y="4849996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7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5139" y="493458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8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0618" y="484999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9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3" y="40136"/>
            <a:ext cx="448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/>
                </a:solidFill>
              </a:rPr>
              <a:t>Дидактическая игра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44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037" y="221324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Загадки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 о профессиях хлеборобов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263243"/>
            <a:ext cx="4153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Упрятав </a:t>
            </a:r>
            <a:r>
              <a:rPr lang="ru-RU" b="1" dirty="0">
                <a:solidFill>
                  <a:schemeClr val="accent1"/>
                </a:solidFill>
              </a:rPr>
              <a:t>чёлку под фуражку,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Веду я с папой в поле вспашку.</a:t>
            </a:r>
          </a:p>
          <a:p>
            <a:r>
              <a:rPr lang="ru-RU" b="1" dirty="0">
                <a:solidFill>
                  <a:schemeClr val="accent1"/>
                </a:solidFill>
              </a:rPr>
              <a:t>Я горд работой на земле,</a:t>
            </a:r>
          </a:p>
          <a:p>
            <a:r>
              <a:rPr lang="ru-RU" b="1" dirty="0">
                <a:solidFill>
                  <a:schemeClr val="accent1"/>
                </a:solidFill>
              </a:rPr>
              <a:t>От пота вымокла рубашка.</a:t>
            </a:r>
          </a:p>
          <a:p>
            <a:r>
              <a:rPr lang="ru-RU" b="1" dirty="0">
                <a:solidFill>
                  <a:schemeClr val="accent1"/>
                </a:solidFill>
              </a:rPr>
              <a:t>Зато ладони – на руле</a:t>
            </a:r>
            <a:r>
              <a:rPr lang="ru-RU" b="1" dirty="0" smtClean="0">
                <a:solidFill>
                  <a:schemeClr val="accent1"/>
                </a:solidFill>
              </a:rPr>
              <a:t>.  (Тракторист)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124744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Знает все луга и почвы,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и </a:t>
            </a:r>
            <a:r>
              <a:rPr lang="ru-RU" b="1" dirty="0">
                <a:solidFill>
                  <a:schemeClr val="accent1"/>
                </a:solidFill>
              </a:rPr>
              <a:t>про севооборот,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он </a:t>
            </a:r>
            <a:r>
              <a:rPr lang="ru-RU" b="1" dirty="0">
                <a:solidFill>
                  <a:schemeClr val="accent1"/>
                </a:solidFill>
              </a:rPr>
              <a:t>расскажет днём и ночью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где </a:t>
            </a:r>
            <a:r>
              <a:rPr lang="ru-RU" b="1" dirty="0">
                <a:solidFill>
                  <a:schemeClr val="accent1"/>
                </a:solidFill>
              </a:rPr>
              <a:t>и что в полях растёт.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Лучший </a:t>
            </a:r>
            <a:r>
              <a:rPr lang="ru-RU" b="1" dirty="0">
                <a:solidFill>
                  <a:schemeClr val="accent1"/>
                </a:solidFill>
              </a:rPr>
              <a:t>мастер в деле том.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Это</a:t>
            </a:r>
            <a:r>
              <a:rPr lang="ru-RU" b="1" dirty="0">
                <a:solidFill>
                  <a:schemeClr val="accent1"/>
                </a:solidFill>
              </a:rPr>
              <a:t>, дети……. </a:t>
            </a:r>
            <a:r>
              <a:rPr lang="ru-RU" b="1" dirty="0" smtClean="0">
                <a:solidFill>
                  <a:schemeClr val="accent1"/>
                </a:solidFill>
              </a:rPr>
              <a:t>(Агроном</a:t>
            </a:r>
            <a:r>
              <a:rPr lang="ru-RU" b="1" dirty="0">
                <a:solidFill>
                  <a:schemeClr val="accent1"/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036267"/>
            <a:ext cx="3528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Послезавтра, в понедельник,</a:t>
            </a:r>
          </a:p>
          <a:p>
            <a:r>
              <a:rPr lang="ru-RU" b="1" dirty="0">
                <a:solidFill>
                  <a:schemeClr val="accent1"/>
                </a:solidFill>
              </a:rPr>
              <a:t>Смелет всё зерно нам </a:t>
            </a:r>
            <a:r>
              <a:rPr lang="ru-RU" b="1" dirty="0" smtClean="0">
                <a:solidFill>
                  <a:schemeClr val="accent1"/>
                </a:solidFill>
              </a:rPr>
              <a:t>...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( Мельник)</a:t>
            </a:r>
            <a:endParaRPr lang="ru-RU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6989" y="4365104"/>
            <a:ext cx="3654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Встанем мы, когда вы спите,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муку просеем в сите,</a:t>
            </a:r>
          </a:p>
          <a:p>
            <a:r>
              <a:rPr lang="ru-RU" b="1" dirty="0">
                <a:solidFill>
                  <a:schemeClr val="accent1"/>
                </a:solidFill>
              </a:rPr>
              <a:t>Докрасна натопим печь,</a:t>
            </a:r>
          </a:p>
          <a:p>
            <a:r>
              <a:rPr lang="ru-RU" b="1" dirty="0">
                <a:solidFill>
                  <a:schemeClr val="accent1"/>
                </a:solidFill>
              </a:rPr>
              <a:t>Чтобы хлеб к утру испечь</a:t>
            </a:r>
            <a:r>
              <a:rPr lang="ru-RU" b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(Пекарь)</a:t>
            </a:r>
            <a:endParaRPr lang="ru-RU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2850" y="3156069"/>
            <a:ext cx="2616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Вот он по дороге едет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глядит на светофор.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Вы подскажете мне, дети,</a:t>
            </a:r>
          </a:p>
          <a:p>
            <a:r>
              <a:rPr lang="ru-RU" b="1" dirty="0">
                <a:solidFill>
                  <a:schemeClr val="accent1"/>
                </a:solidFill>
              </a:rPr>
              <a:t>Как зовут его</a:t>
            </a:r>
            <a:r>
              <a:rPr lang="ru-RU" b="1" dirty="0" smtClean="0">
                <a:solidFill>
                  <a:schemeClr val="accent1"/>
                </a:solidFill>
              </a:rPr>
              <a:t>? (</a:t>
            </a:r>
            <a:r>
              <a:rPr lang="ru-RU" b="1" dirty="0" err="1" smtClean="0">
                <a:solidFill>
                  <a:schemeClr val="accent1"/>
                </a:solidFill>
              </a:rPr>
              <a:t>Шефор</a:t>
            </a:r>
            <a:r>
              <a:rPr lang="ru-RU" b="1" dirty="0" smtClean="0">
                <a:solidFill>
                  <a:schemeClr val="accent1"/>
                </a:solidFill>
              </a:rPr>
              <a:t>)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2850" y="4869160"/>
            <a:ext cx="2755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За прилавком магазина</a:t>
            </a:r>
          </a:p>
          <a:p>
            <a:r>
              <a:rPr lang="ru-RU" b="1" dirty="0">
                <a:solidFill>
                  <a:schemeClr val="accent1"/>
                </a:solidFill>
              </a:rPr>
              <a:t>Где красивая витрина,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Покупателей он ждёт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товары продаёт</a:t>
            </a:r>
            <a:r>
              <a:rPr lang="ru-RU" b="1" dirty="0" smtClean="0">
                <a:solidFill>
                  <a:schemeClr val="accent1"/>
                </a:solidFill>
              </a:rPr>
              <a:t>. (Продавец)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90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Пословицы о хлебе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132856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Хлеб — всему голова</a:t>
            </a:r>
            <a:r>
              <a:rPr lang="ru-RU" b="1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Без хлеба сыт не будешь.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/>
                </a:solidFill>
              </a:rPr>
              <a:t>Если </a:t>
            </a:r>
            <a:r>
              <a:rPr lang="ru-RU" b="1" dirty="0">
                <a:solidFill>
                  <a:schemeClr val="accent1"/>
                </a:solidFill>
              </a:rPr>
              <a:t>хлеба ни куска, так и в тереме тоска</a:t>
            </a:r>
            <a:r>
              <a:rPr lang="ru-RU" b="1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У кого хлебушко, у того и счастье</a:t>
            </a:r>
            <a:r>
              <a:rPr lang="ru-RU" b="1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/>
                </a:solidFill>
              </a:rPr>
              <a:t>Хлеб бросать-труд не уважать.</a:t>
            </a:r>
            <a:endParaRPr lang="ru-RU" b="1" dirty="0">
              <a:solidFill>
                <a:schemeClr val="accent1"/>
              </a:solidFill>
            </a:endParaRPr>
          </a:p>
          <a:p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686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4175" y="836712"/>
            <a:ext cx="49732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Длинна дорога от зернышка, до каравая.</a:t>
            </a:r>
          </a:p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Хлеб, ребята, берегите!</a:t>
            </a:r>
          </a:p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Никогда им не сорите!</a:t>
            </a:r>
          </a:p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Много рук его растили,</a:t>
            </a:r>
          </a:p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Собирали, молотили, </a:t>
            </a:r>
          </a:p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Отдыха порой не знали,</a:t>
            </a:r>
          </a:p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Долго у печи стояли, </a:t>
            </a:r>
          </a:p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Чтоб для нас испечь полезный,</a:t>
            </a:r>
          </a:p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Хлеб душистый и чудесный!</a:t>
            </a:r>
            <a:endParaRPr lang="ru-RU" sz="2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51520" y="836712"/>
            <a:ext cx="62646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источников:</a:t>
            </a:r>
            <a:endParaRPr lang="en-US" sz="24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r>
              <a:rPr lang="en-US" dirty="0">
                <a:solidFill>
                  <a:schemeClr val="accent1"/>
                </a:solidFill>
              </a:rPr>
              <a:t>https://www.google.com/search?q=</a:t>
            </a:r>
            <a:r>
              <a:rPr lang="ru-RU" dirty="0" err="1">
                <a:solidFill>
                  <a:schemeClr val="accent1"/>
                </a:solidFill>
              </a:rPr>
              <a:t>хлеб+всему+голова+картинки</a:t>
            </a:r>
            <a:r>
              <a:rPr lang="ru-RU" dirty="0">
                <a:solidFill>
                  <a:schemeClr val="accent1"/>
                </a:solidFill>
              </a:rPr>
              <a:t>&amp;</a:t>
            </a:r>
            <a:r>
              <a:rPr lang="en-US" dirty="0">
                <a:solidFill>
                  <a:schemeClr val="accent1"/>
                </a:solidFill>
              </a:rPr>
              <a:t>client=opera&amp;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https</a:t>
            </a:r>
            <a:r>
              <a:rPr lang="en-US" dirty="0">
                <a:solidFill>
                  <a:schemeClr val="accent1"/>
                </a:solidFill>
              </a:rPr>
              <a:t>://www.prodlenka.org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https</a:t>
            </a:r>
            <a:r>
              <a:rPr lang="en-US" dirty="0">
                <a:solidFill>
                  <a:schemeClr val="accent1"/>
                </a:solidFill>
              </a:rPr>
              <a:t>://</a:t>
            </a:r>
            <a:r>
              <a:rPr lang="en-US" dirty="0" smtClean="0">
                <a:solidFill>
                  <a:schemeClr val="accent1"/>
                </a:solidFill>
              </a:rPr>
              <a:t>www.derositphotos.com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https://infourok.ru/naglyadno-didakticheskoe-posobieot-zernishka-do-karavaya-1732194.html</a:t>
            </a:r>
          </a:p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smtClean="0">
                <a:solidFill>
                  <a:schemeClr val="accent1"/>
                </a:solidFill>
              </a:rPr>
              <a:t>www.11076.maam.ru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smtClean="0">
                <a:solidFill>
                  <a:schemeClr val="accent1"/>
                </a:solidFill>
              </a:rPr>
              <a:t>www.stihi.ru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https://zagadki.info/zag/pekar.html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76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Ребята мы привыкли каждый день видеть на своем столе хлеб и совсем не задумываемся откуда хлеб пришел к нам на стол.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Давайте сегодня поговорим об этом.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- Как вы думаете с чего все начинается?</a:t>
            </a:r>
            <a:endParaRPr lang="ru-RU" sz="2000" b="1" i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6992"/>
            <a:ext cx="5976664" cy="2705047"/>
          </a:xfrm>
          <a:prstGeom prst="rect">
            <a:avLst/>
          </a:prstGeom>
          <a:effectLst>
            <a:outerShdw dist="50800" dir="6180000" algn="ctr" rotWithShape="0">
              <a:srgbClr val="000000"/>
            </a:outerShdw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190460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9350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1"/>
                </a:solidFill>
              </a:rPr>
              <a:t>Откуда </a:t>
            </a:r>
            <a:r>
              <a:rPr lang="ru-RU" b="1" i="1" dirty="0" smtClean="0">
                <a:solidFill>
                  <a:schemeClr val="accent1"/>
                </a:solidFill>
              </a:rPr>
              <a:t>хлеб пришел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991217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/>
                </a:solidFill>
              </a:rPr>
              <a:t>Весной с помощью техники люди </a:t>
            </a:r>
          </a:p>
          <a:p>
            <a:pPr algn="ctr"/>
            <a:r>
              <a:rPr lang="ru-RU" b="1" i="1" dirty="0" smtClean="0">
                <a:solidFill>
                  <a:schemeClr val="accent1"/>
                </a:solidFill>
              </a:rPr>
              <a:t>вспахивают землю и засевают в нее зерно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2402" y="4869160"/>
            <a:ext cx="4096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/>
                </a:solidFill>
              </a:rPr>
              <a:t>Вскоре, зерна прорастают,</a:t>
            </a:r>
          </a:p>
          <a:p>
            <a:pPr algn="ctr"/>
            <a:r>
              <a:rPr lang="ru-RU" b="1" i="1" dirty="0">
                <a:solidFill>
                  <a:schemeClr val="accent1"/>
                </a:solidFill>
              </a:rPr>
              <a:t>и</a:t>
            </a:r>
            <a:r>
              <a:rPr lang="ru-RU" b="1" i="1" dirty="0" smtClean="0">
                <a:solidFill>
                  <a:schemeClr val="accent1"/>
                </a:solidFill>
              </a:rPr>
              <a:t> появляются дружные всходы.</a:t>
            </a:r>
          </a:p>
          <a:p>
            <a:pPr algn="ctr"/>
            <a:endParaRPr lang="ru-RU" b="1" i="1" dirty="0" smtClean="0">
              <a:solidFill>
                <a:schemeClr val="accent1"/>
              </a:solidFill>
            </a:endParaRPr>
          </a:p>
          <a:p>
            <a:pPr algn="ctr"/>
            <a:endParaRPr lang="ru-RU" b="1" i="1" dirty="0">
              <a:solidFill>
                <a:schemeClr val="accent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/>
                </a:solidFill>
              </a:rPr>
              <a:t>За их </a:t>
            </a:r>
            <a:r>
              <a:rPr lang="ru-RU" b="1" i="1" dirty="0">
                <a:solidFill>
                  <a:schemeClr val="accent1"/>
                </a:solidFill>
              </a:rPr>
              <a:t>ростом следит агроном.</a:t>
            </a:r>
          </a:p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37548"/>
            <a:ext cx="3828612" cy="220736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651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47" y="2982050"/>
            <a:ext cx="3998641" cy="2089973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9" name="TextBox 8"/>
          <p:cNvSpPr txBox="1"/>
          <p:nvPr/>
        </p:nvSpPr>
        <p:spPr>
          <a:xfrm>
            <a:off x="107504" y="384491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Трактора вспахивают и боронят землю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7132" y="1781721"/>
            <a:ext cx="396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 трактору прицепляют сеялки, и</a:t>
            </a:r>
          </a:p>
          <a:p>
            <a:pPr lvl="0"/>
            <a:r>
              <a:rPr lang="ru-RU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они ровными аккуратными рядами</a:t>
            </a:r>
          </a:p>
          <a:p>
            <a:pPr lvl="0"/>
            <a:r>
              <a:rPr lang="ru-RU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укладывают в землю зерна ржи и </a:t>
            </a:r>
          </a:p>
          <a:p>
            <a:pPr lvl="0"/>
            <a:r>
              <a:rPr lang="ru-RU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пшеницы.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91242"/>
            <a:ext cx="4210270" cy="210611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8263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3100" b="1" dirty="0" smtClean="0">
                <a:solidFill>
                  <a:srgbClr val="4E67C8"/>
                </a:solidFill>
                <a:effectLst/>
                <a:ea typeface="+mn-ea"/>
                <a:cs typeface="+mn-cs"/>
              </a:rPr>
              <a:t/>
            </a:r>
            <a:br>
              <a:rPr lang="ru-RU" sz="3100" b="1" dirty="0" smtClean="0">
                <a:solidFill>
                  <a:srgbClr val="4E67C8"/>
                </a:solidFill>
                <a:effectLst/>
                <a:ea typeface="+mn-ea"/>
                <a:cs typeface="+mn-cs"/>
              </a:rPr>
            </a:br>
            <a:r>
              <a:rPr lang="ru-RU" sz="3100" b="1" dirty="0" smtClean="0">
                <a:solidFill>
                  <a:srgbClr val="4E67C8"/>
                </a:solidFill>
                <a:effectLst/>
                <a:ea typeface="+mn-ea"/>
                <a:cs typeface="+mn-cs"/>
              </a:rPr>
              <a:t>За </a:t>
            </a:r>
            <a:r>
              <a:rPr lang="ru-RU" sz="3100" b="1" dirty="0">
                <a:solidFill>
                  <a:srgbClr val="4E67C8"/>
                </a:solidFill>
                <a:effectLst/>
                <a:ea typeface="+mn-ea"/>
                <a:cs typeface="+mn-cs"/>
              </a:rPr>
              <a:t>лето из маленьких ростков</a:t>
            </a:r>
            <a:br>
              <a:rPr lang="ru-RU" sz="3100" b="1" dirty="0">
                <a:solidFill>
                  <a:srgbClr val="4E67C8"/>
                </a:solidFill>
                <a:effectLst/>
                <a:ea typeface="+mn-ea"/>
                <a:cs typeface="+mn-cs"/>
              </a:rPr>
            </a:br>
            <a:r>
              <a:rPr lang="ru-RU" sz="3100" b="1" dirty="0">
                <a:solidFill>
                  <a:srgbClr val="4E67C8"/>
                </a:solidFill>
                <a:effectLst/>
                <a:ea typeface="+mn-ea"/>
                <a:cs typeface="+mn-cs"/>
              </a:rPr>
              <a:t> вырастают тяжелые, золотые </a:t>
            </a:r>
            <a:r>
              <a:rPr lang="ru-RU" sz="3100" b="1" u="sng" dirty="0">
                <a:solidFill>
                  <a:srgbClr val="4E67C8"/>
                </a:solidFill>
                <a:effectLst/>
                <a:ea typeface="+mn-ea"/>
                <a:cs typeface="+mn-cs"/>
              </a:rPr>
              <a:t>колосья</a:t>
            </a:r>
            <a:r>
              <a:rPr lang="ru-RU" sz="1800" b="1" u="sng" dirty="0">
                <a:solidFill>
                  <a:srgbClr val="4E67C8"/>
                </a:solidFill>
                <a:effectLst/>
                <a:ea typeface="+mn-ea"/>
                <a:cs typeface="+mn-cs"/>
              </a:rPr>
              <a:t/>
            </a:r>
            <a:br>
              <a:rPr lang="ru-RU" sz="1800" b="1" u="sng" dirty="0">
                <a:solidFill>
                  <a:srgbClr val="4E67C8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568" y="1417638"/>
            <a:ext cx="4824536" cy="2629272"/>
          </a:xfrm>
          <a:effectLst>
            <a:softEdge rad="139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10657"/>
            <a:ext cx="5141168" cy="254826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3" name="TextBox 2"/>
          <p:cNvSpPr txBox="1"/>
          <p:nvPr/>
        </p:nvSpPr>
        <p:spPr>
          <a:xfrm>
            <a:off x="35471" y="1595127"/>
            <a:ext cx="39388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</a:rPr>
              <a:t>Тогда на поля выходят зерноуборочные комбайны, которые срезают колосья и </a:t>
            </a:r>
            <a:r>
              <a:rPr lang="ru-RU" sz="2000" b="1" i="1" dirty="0">
                <a:solidFill>
                  <a:schemeClr val="accent1"/>
                </a:solidFill>
              </a:rPr>
              <a:t>выколачивают</a:t>
            </a:r>
          </a:p>
          <a:p>
            <a:r>
              <a:rPr lang="ru-RU" sz="2000" b="1" i="1" dirty="0" smtClean="0">
                <a:solidFill>
                  <a:schemeClr val="accent1"/>
                </a:solidFill>
              </a:rPr>
              <a:t>из </a:t>
            </a:r>
            <a:r>
              <a:rPr lang="ru-RU" sz="2000" b="1" i="1" dirty="0">
                <a:solidFill>
                  <a:schemeClr val="accent1"/>
                </a:solidFill>
              </a:rPr>
              <a:t>них </a:t>
            </a:r>
            <a:r>
              <a:rPr lang="ru-RU" sz="2000" b="1" i="1" dirty="0" smtClean="0">
                <a:solidFill>
                  <a:schemeClr val="accent1"/>
                </a:solidFill>
              </a:rPr>
              <a:t>зерна.</a:t>
            </a:r>
            <a:endParaRPr lang="ru-RU" sz="2000" b="1" i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42474" y="4669179"/>
            <a:ext cx="2891214" cy="163121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</a:rPr>
              <a:t>Затем по специальному </a:t>
            </a:r>
          </a:p>
          <a:p>
            <a:r>
              <a:rPr lang="ru-RU" sz="2000" b="1" i="1" dirty="0" smtClean="0">
                <a:solidFill>
                  <a:schemeClr val="accent1"/>
                </a:solidFill>
              </a:rPr>
              <a:t>рукаву зерно высыпают в грузовые машины.</a:t>
            </a:r>
            <a:endParaRPr lang="ru-RU" sz="2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9898" y="559378"/>
            <a:ext cx="3725732" cy="1143000"/>
          </a:xfrm>
        </p:spPr>
        <p:txBody>
          <a:bodyPr>
            <a:normAutofit/>
          </a:bodyPr>
          <a:lstStyle/>
          <a:p>
            <a:r>
              <a:rPr lang="ru-RU" sz="2200" b="1" i="1" dirty="0">
                <a:solidFill>
                  <a:schemeClr val="accent1"/>
                </a:solidFill>
                <a:effectLst/>
              </a:rPr>
              <a:t>Зерно везут на элеватор в </a:t>
            </a:r>
            <a:br>
              <a:rPr lang="ru-RU" sz="2200" b="1" i="1" dirty="0">
                <a:solidFill>
                  <a:schemeClr val="accent1"/>
                </a:solidFill>
                <a:effectLst/>
              </a:rPr>
            </a:br>
            <a:r>
              <a:rPr lang="ru-RU" sz="2200" b="1" i="1" dirty="0">
                <a:solidFill>
                  <a:schemeClr val="accent1"/>
                </a:solidFill>
                <a:effectLst/>
              </a:rPr>
              <a:t>зернохранилище.</a:t>
            </a:r>
            <a:r>
              <a:rPr lang="ru-RU" dirty="0"/>
              <a:t/>
            </a:r>
            <a:br>
              <a:rPr lang="ru-RU" dirty="0"/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65" y="1417638"/>
            <a:ext cx="4932091" cy="3048264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89898" y="2171291"/>
            <a:ext cx="2993536" cy="86409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200" b="1" i="1" dirty="0">
                <a:solidFill>
                  <a:schemeClr val="accent1"/>
                </a:solidFill>
              </a:rPr>
              <a:t>Там его сушат и </a:t>
            </a:r>
            <a:r>
              <a:rPr lang="ru-RU" sz="2200" b="1" i="1" dirty="0" smtClean="0">
                <a:solidFill>
                  <a:schemeClr val="accent1"/>
                </a:solidFill>
              </a:rPr>
              <a:t>очищают.</a:t>
            </a:r>
            <a:endParaRPr lang="ru-RU" sz="2200" b="1" i="1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789040"/>
            <a:ext cx="5273497" cy="2926334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29751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50817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chemeClr val="accent1"/>
                </a:solidFill>
              </a:rPr>
              <a:t/>
            </a:r>
            <a:br>
              <a:rPr lang="ru-RU" i="1" dirty="0">
                <a:solidFill>
                  <a:schemeClr val="accent1"/>
                </a:solidFill>
              </a:rPr>
            </a:br>
            <a:r>
              <a:rPr lang="ru-RU" sz="2200" i="1" dirty="0">
                <a:solidFill>
                  <a:schemeClr val="accent1"/>
                </a:solidFill>
              </a:rPr>
              <a:t>Затем зерно отвозят на </a:t>
            </a:r>
            <a:br>
              <a:rPr lang="ru-RU" sz="2200" i="1" dirty="0">
                <a:solidFill>
                  <a:schemeClr val="accent1"/>
                </a:solidFill>
              </a:rPr>
            </a:br>
            <a:r>
              <a:rPr lang="ru-RU" sz="2200" i="1" dirty="0">
                <a:solidFill>
                  <a:schemeClr val="accent1"/>
                </a:solidFill>
              </a:rPr>
              <a:t>мукомольный завод </a:t>
            </a:r>
            <a:r>
              <a:rPr lang="ru-RU" sz="2200" i="1" dirty="0" smtClean="0">
                <a:solidFill>
                  <a:schemeClr val="accent1"/>
                </a:solidFill>
              </a:rPr>
              <a:t>или мельницу,</a:t>
            </a:r>
            <a:r>
              <a:rPr lang="ru-RU" sz="2200" i="1" dirty="0">
                <a:solidFill>
                  <a:schemeClr val="accent1"/>
                </a:solidFill>
              </a:rPr>
              <a:t/>
            </a:r>
            <a:br>
              <a:rPr lang="ru-RU" sz="2200" i="1" dirty="0">
                <a:solidFill>
                  <a:schemeClr val="accent1"/>
                </a:solidFill>
              </a:rPr>
            </a:br>
            <a:r>
              <a:rPr lang="ru-RU" sz="2200" i="1" dirty="0">
                <a:solidFill>
                  <a:schemeClr val="accent1"/>
                </a:solidFill>
              </a:rPr>
              <a:t>где из него делают муку.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3611" y="2420888"/>
            <a:ext cx="4344853" cy="3555311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3438442" cy="5444200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20792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840" y="59787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chemeClr val="accent1"/>
                </a:solidFill>
                <a:effectLst/>
              </a:rPr>
              <a:t>Мука поступает в магазины, пекарни и хлебозаводы.</a:t>
            </a:r>
            <a:br>
              <a:rPr lang="ru-RU" sz="2400" b="1" i="1" dirty="0">
                <a:solidFill>
                  <a:schemeClr val="accent1"/>
                </a:solidFill>
                <a:effectLst/>
              </a:rPr>
            </a:br>
            <a:r>
              <a:rPr lang="ru-RU" sz="2400" b="1" i="1" dirty="0">
                <a:solidFill>
                  <a:schemeClr val="accent1"/>
                </a:solidFill>
                <a:effectLst/>
              </a:rPr>
              <a:t>Вот теперь можно печь. </a:t>
            </a:r>
            <a:br>
              <a:rPr lang="ru-RU" sz="2400" b="1" i="1" dirty="0">
                <a:solidFill>
                  <a:schemeClr val="accent1"/>
                </a:solidFill>
                <a:effectLst/>
              </a:rPr>
            </a:br>
            <a:endParaRPr lang="ru-RU" sz="2400" b="1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9218" name="Picture 2" descr="http://st.volga.news/image/w1300/h900/max/4eaaeb02-e35e-4ac1-9cec-01583eb28b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348881"/>
            <a:ext cx="7056784" cy="396044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6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После того, как хлеб испекли, грузовые машины доставляют его в магазины и детские сады, чтобы каждый из нас мог покушать свежий вкусный хлеб! </a:t>
            </a:r>
            <a:endParaRPr lang="ru-RU" sz="2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95055"/>
            <a:ext cx="3960440" cy="4530289"/>
          </a:xfrm>
          <a:effectLst>
            <a:softEdge rad="2413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55" y="1386167"/>
            <a:ext cx="3857632" cy="2114841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16703"/>
            <a:ext cx="4865744" cy="354129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646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1373" y="2646600"/>
            <a:ext cx="410445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000" b="1" i="1" dirty="0" smtClean="0">
              <a:solidFill>
                <a:schemeClr val="accent1"/>
              </a:solidFill>
            </a:endParaRPr>
          </a:p>
          <a:p>
            <a:r>
              <a:rPr lang="ru-RU" b="1" i="1" dirty="0" smtClean="0">
                <a:solidFill>
                  <a:schemeClr val="accent1"/>
                </a:solidFill>
              </a:rPr>
              <a:t>Черствый </a:t>
            </a:r>
            <a:r>
              <a:rPr lang="ru-RU" b="1" i="1" dirty="0">
                <a:solidFill>
                  <a:schemeClr val="accent1"/>
                </a:solidFill>
              </a:rPr>
              <a:t>хлеб </a:t>
            </a:r>
            <a:r>
              <a:rPr lang="ru-RU" b="1" i="1" dirty="0" smtClean="0">
                <a:solidFill>
                  <a:schemeClr val="accent1"/>
                </a:solidFill>
              </a:rPr>
              <a:t>не выбрасывать, </a:t>
            </a:r>
            <a:r>
              <a:rPr lang="ru-RU" b="1" i="1" dirty="0">
                <a:solidFill>
                  <a:schemeClr val="accent1"/>
                </a:solidFill>
              </a:rPr>
              <a:t>из него можно </a:t>
            </a:r>
            <a:r>
              <a:rPr lang="ru-RU" b="1" i="1" dirty="0" smtClean="0">
                <a:solidFill>
                  <a:schemeClr val="accent1"/>
                </a:solidFill>
              </a:rPr>
              <a:t>приготовить </a:t>
            </a:r>
            <a:r>
              <a:rPr lang="ru-RU" b="1" i="1" dirty="0">
                <a:solidFill>
                  <a:schemeClr val="accent1"/>
                </a:solidFill>
              </a:rPr>
              <a:t>различные блюда.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i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960" y="548680"/>
            <a:ext cx="8895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/>
                </a:solidFill>
              </a:rPr>
              <a:t>Ребята вот какой долгий и сложный путь прошел хлеб прежде ,</a:t>
            </a:r>
          </a:p>
          <a:p>
            <a:pPr algn="ctr"/>
            <a:r>
              <a:rPr lang="ru-RU" sz="2000" b="1" i="1" dirty="0">
                <a:solidFill>
                  <a:schemeClr val="accent1"/>
                </a:solidFill>
              </a:rPr>
              <a:t>чем попасть к нам на стол.</a:t>
            </a:r>
          </a:p>
          <a:p>
            <a:pPr algn="ctr"/>
            <a:r>
              <a:rPr lang="ru-RU" sz="2000" b="1" i="1" dirty="0">
                <a:solidFill>
                  <a:schemeClr val="accent1"/>
                </a:solidFill>
              </a:rPr>
              <a:t>Теперь мы с вами </a:t>
            </a:r>
            <a:r>
              <a:rPr lang="ru-RU" sz="2000" b="1" i="1" dirty="0" smtClean="0">
                <a:solidFill>
                  <a:schemeClr val="accent1"/>
                </a:solidFill>
              </a:rPr>
              <a:t>знаем, </a:t>
            </a:r>
            <a:r>
              <a:rPr lang="ru-RU" sz="2000" b="1" i="1" dirty="0">
                <a:solidFill>
                  <a:schemeClr val="accent1"/>
                </a:solidFill>
              </a:rPr>
              <a:t>сколько труда и сил приложили люди </a:t>
            </a:r>
            <a:r>
              <a:rPr lang="ru-RU" sz="2000" b="1" i="1" dirty="0" smtClean="0">
                <a:solidFill>
                  <a:schemeClr val="accent1"/>
                </a:solidFill>
              </a:rPr>
              <a:t>разны профессий </a:t>
            </a:r>
            <a:r>
              <a:rPr lang="ru-RU" sz="2000" b="1" i="1" dirty="0">
                <a:solidFill>
                  <a:schemeClr val="accent1"/>
                </a:solidFill>
              </a:rPr>
              <a:t>, </a:t>
            </a:r>
          </a:p>
          <a:p>
            <a:pPr algn="ctr"/>
            <a:r>
              <a:rPr lang="ru-RU" sz="2000" b="1" i="1" dirty="0">
                <a:solidFill>
                  <a:schemeClr val="accent1"/>
                </a:solidFill>
              </a:rPr>
              <a:t>чтобы мы </a:t>
            </a:r>
            <a:r>
              <a:rPr lang="ru-RU" sz="2000" b="1" i="1" dirty="0" smtClean="0">
                <a:solidFill>
                  <a:schemeClr val="accent1"/>
                </a:solidFill>
              </a:rPr>
              <a:t>кушали </a:t>
            </a:r>
            <a:r>
              <a:rPr lang="ru-RU" sz="2000" b="1" i="1" dirty="0">
                <a:solidFill>
                  <a:schemeClr val="accent1"/>
                </a:solidFill>
              </a:rPr>
              <a:t>вкусный и свежий хлеб! </a:t>
            </a:r>
            <a:endParaRPr lang="ru-RU" sz="2000" b="1" i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 Давайте будем уважать </a:t>
            </a:r>
            <a:r>
              <a:rPr lang="ru-RU" sz="2000" b="1" i="1" dirty="0">
                <a:solidFill>
                  <a:schemeClr val="accent1"/>
                </a:solidFill>
              </a:rPr>
              <a:t>труд </a:t>
            </a:r>
            <a:r>
              <a:rPr lang="ru-RU" sz="2000" b="1" i="1" dirty="0" smtClean="0">
                <a:solidFill>
                  <a:schemeClr val="accent1"/>
                </a:solidFill>
              </a:rPr>
              <a:t>хлеборобов </a:t>
            </a:r>
            <a:r>
              <a:rPr lang="ru-RU" sz="2000" b="1" i="1" dirty="0">
                <a:solidFill>
                  <a:schemeClr val="accent1"/>
                </a:solidFill>
              </a:rPr>
              <a:t>и </a:t>
            </a:r>
            <a:r>
              <a:rPr lang="ru-RU" sz="2000" b="1" i="1" dirty="0" smtClean="0">
                <a:solidFill>
                  <a:schemeClr val="accent1"/>
                </a:solidFill>
              </a:rPr>
              <a:t>учить </a:t>
            </a:r>
            <a:r>
              <a:rPr lang="ru-RU" sz="2000" b="1" i="1" dirty="0">
                <a:solidFill>
                  <a:schemeClr val="accent1"/>
                </a:solidFill>
              </a:rPr>
              <a:t>этому других !</a:t>
            </a:r>
          </a:p>
          <a:p>
            <a:pPr algn="ctr"/>
            <a:endParaRPr lang="ru-RU" b="1" i="1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8" y="2528900"/>
            <a:ext cx="4346872" cy="36724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311674" y="6056421"/>
            <a:ext cx="3716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Остатки хлеба отдать птицам, домашним </a:t>
            </a:r>
            <a:r>
              <a:rPr lang="ru-RU" b="1" i="1" dirty="0" smtClean="0">
                <a:solidFill>
                  <a:schemeClr val="accent1"/>
                </a:solidFill>
              </a:rPr>
              <a:t>животным.</a:t>
            </a:r>
            <a:endParaRPr lang="ru-RU" b="1" i="1" dirty="0">
              <a:solidFill>
                <a:schemeClr val="accent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789040"/>
            <a:ext cx="3975579" cy="291371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610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805</TotalTime>
  <Words>559</Words>
  <Application>Microsoft Office PowerPoint</Application>
  <PresentationFormat>Экран (4:3)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ЦЕНА КРОШКИ ХЛЕБА - ВЕЛИКА</vt:lpstr>
      <vt:lpstr>Презентация PowerPoint</vt:lpstr>
      <vt:lpstr>Откуда хлеб пришел</vt:lpstr>
      <vt:lpstr> За лето из маленьких ростков  вырастают тяжелые, золотые колосья </vt:lpstr>
      <vt:lpstr>Зерно везут на элеватор в  зернохранилище. </vt:lpstr>
      <vt:lpstr> Затем зерно отвозят на  мукомольный завод или мельницу, где из него делают муку.</vt:lpstr>
      <vt:lpstr>Мука поступает в магазины, пекарни и хлебозаводы. Вот теперь можно печь.  </vt:lpstr>
      <vt:lpstr>После того, как хлеб испекли, грузовые машины доставляют его в магазины и детские сады, чтобы каждый из нас мог покушать свежий вкусный хлеб! </vt:lpstr>
      <vt:lpstr>Презентация PowerPoint</vt:lpstr>
      <vt:lpstr>Виды хлебобулочных изделий</vt:lpstr>
      <vt:lpstr>Презентация PowerPoint</vt:lpstr>
      <vt:lpstr>Загадки  о профессиях хлеборобов</vt:lpstr>
      <vt:lpstr>Пословицы о хлебе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Хлеб-всему голова</dc:title>
  <dc:creator>KIS</dc:creator>
  <cp:lastModifiedBy>Денис</cp:lastModifiedBy>
  <cp:revision>79</cp:revision>
  <dcterms:created xsi:type="dcterms:W3CDTF">2020-04-19T15:33:25Z</dcterms:created>
  <dcterms:modified xsi:type="dcterms:W3CDTF">2020-09-26T22:25:51Z</dcterms:modified>
</cp:coreProperties>
</file>