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69" r:id="rId5"/>
    <p:sldId id="282" r:id="rId6"/>
    <p:sldId id="272" r:id="rId7"/>
    <p:sldId id="259" r:id="rId8"/>
    <p:sldId id="270" r:id="rId9"/>
    <p:sldId id="258" r:id="rId10"/>
    <p:sldId id="268" r:id="rId11"/>
    <p:sldId id="271" r:id="rId12"/>
    <p:sldId id="265" r:id="rId13"/>
    <p:sldId id="260" r:id="rId14"/>
    <p:sldId id="267" r:id="rId15"/>
    <p:sldId id="263" r:id="rId16"/>
    <p:sldId id="280" r:id="rId17"/>
    <p:sldId id="274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FF99"/>
    <a:srgbClr val="000099"/>
    <a:srgbClr val="660066"/>
    <a:srgbClr val="B71359"/>
    <a:srgbClr val="006666"/>
    <a:srgbClr val="1EA2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59" autoAdjust="0"/>
    <p:restoredTop sz="94660"/>
  </p:normalViewPr>
  <p:slideViewPr>
    <p:cSldViewPr>
      <p:cViewPr varScale="1">
        <p:scale>
          <a:sx n="85" d="100"/>
          <a:sy n="85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2C04C0-B29C-4C15-A11A-64D0C1B01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21D5E7-0AE1-43C5-9FEC-D349977219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88A6-4C8F-4AE4-BF1D-696A323EF1FC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68FC-2272-4F3C-8B1C-C7E436258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285992"/>
            <a:ext cx="87868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Узелковый </a:t>
            </a:r>
            <a:endParaRPr lang="ru-RU" sz="8000" b="1" i="1" cap="all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  <a:p>
            <a:pPr algn="ctr"/>
            <a:r>
              <a:rPr lang="ru-RU" sz="8000" b="1" i="1" cap="all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батик</a:t>
            </a:r>
            <a:endParaRPr lang="ru-RU" sz="8000" b="1" i="1" cap="all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64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999" r="4401" b="-386"/>
          <a:stretch>
            <a:fillRect/>
          </a:stretch>
        </p:blipFill>
        <p:spPr>
          <a:xfrm>
            <a:off x="2714612" y="1214422"/>
            <a:ext cx="3714776" cy="5369525"/>
          </a:xfrm>
        </p:spPr>
      </p:pic>
      <p:pic>
        <p:nvPicPr>
          <p:cNvPr id="7" name="Рисунок 6" descr="IMG_8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63" y="1428736"/>
            <a:ext cx="3893371" cy="5191162"/>
          </a:xfrm>
          <a:prstGeom prst="rect">
            <a:avLst/>
          </a:prstGeom>
        </p:spPr>
      </p:pic>
      <p:pic>
        <p:nvPicPr>
          <p:cNvPr id="10" name="Содержимое 9" descr="IMG_861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9905" r="6958" b="5372"/>
          <a:stretch>
            <a:fillRect/>
          </a:stretch>
        </p:blipFill>
        <p:spPr>
          <a:xfrm>
            <a:off x="2000232" y="1571612"/>
            <a:ext cx="5000660" cy="4268873"/>
          </a:xfrm>
        </p:spPr>
      </p:pic>
      <p:pic>
        <p:nvPicPr>
          <p:cNvPr id="11" name="Рисунок 10" descr="IMG_8532.JPG"/>
          <p:cNvPicPr>
            <a:picLocks noChangeAspect="1"/>
          </p:cNvPicPr>
          <p:nvPr/>
        </p:nvPicPr>
        <p:blipFill>
          <a:blip r:embed="rId5" cstate="print"/>
          <a:srcRect b="2419"/>
          <a:stretch>
            <a:fillRect/>
          </a:stretch>
        </p:blipFill>
        <p:spPr>
          <a:xfrm>
            <a:off x="4786314" y="1285860"/>
            <a:ext cx="41180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640037"/>
            <a:ext cx="4572032" cy="6217963"/>
          </a:xfrm>
          <a:prstGeom prst="rect">
            <a:avLst/>
          </a:prstGeom>
        </p:spPr>
      </p:pic>
      <p:pic>
        <p:nvPicPr>
          <p:cNvPr id="8" name="Рисунок 7" descr="fbc4cf1df7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71546"/>
            <a:ext cx="7849893" cy="5286412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0" y="857232"/>
            <a:ext cx="90011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Техника, как следует из названия, «свободна» от резервирования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142976" y="142852"/>
            <a:ext cx="7429500" cy="928688"/>
          </a:xfrm>
        </p:spPr>
        <p:txBody>
          <a:bodyPr>
            <a:prstTxWarp prst="textDeflateBottom">
              <a:avLst>
                <a:gd name="adj" fmla="val 57419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Свободная роспись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14311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olshebnyjzak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000108"/>
            <a:ext cx="5572164" cy="556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45461637_15091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669" y="0"/>
            <a:ext cx="6921893" cy="6858000"/>
          </a:xfrm>
        </p:spPr>
      </p:pic>
      <p:pic>
        <p:nvPicPr>
          <p:cNvPr id="12" name="Содержимое 11" descr="44308637_cold_batik_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7852" y="0"/>
            <a:ext cx="6821586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50e53760f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643182"/>
            <a:ext cx="4188475" cy="42148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00108"/>
            <a:ext cx="8786874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Это один из первых способов украшения ткани</a:t>
            </a: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 Он </a:t>
            </a:r>
            <a:r>
              <a:rPr lang="ru-RU" sz="2800" b="1" i="1" dirty="0" smtClean="0">
                <a:solidFill>
                  <a:srgbClr val="7030A0"/>
                </a:solidFill>
                <a:latin typeface="Comic Sans MS" pitchFamily="66" charset="0"/>
              </a:rPr>
              <a:t>известен в странах Востока с древних времен</a:t>
            </a:r>
            <a:r>
              <a:rPr lang="ru-RU" sz="2000" b="1" i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57mweba86bc72f-dcf4-4711-9611-2dad7714d4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67" y="2928934"/>
            <a:ext cx="4953033" cy="3714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6715172" cy="86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Узелковый батик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zel_b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0"/>
            <a:ext cx="8715436" cy="6634946"/>
          </a:xfrm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FF99"/>
                </a:solidFill>
                <a:latin typeface="Comic Sans MS" pitchFamily="66" charset="0"/>
              </a:rPr>
              <a:t>В Индии она широко распространена и по сей день под названием </a:t>
            </a:r>
            <a:r>
              <a:rPr lang="ru-RU" sz="3600" b="1" dirty="0" err="1" smtClean="0">
                <a:solidFill>
                  <a:srgbClr val="CCFF99"/>
                </a:solidFill>
                <a:latin typeface="Comic Sans MS" pitchFamily="66" charset="0"/>
              </a:rPr>
              <a:t>бандхей</a:t>
            </a:r>
            <a:r>
              <a:rPr lang="ru-RU" sz="3600" b="1" dirty="0" smtClean="0">
                <a:solidFill>
                  <a:srgbClr val="CCFF99"/>
                </a:solidFill>
                <a:latin typeface="Comic Sans MS" pitchFamily="66" charset="0"/>
              </a:rPr>
              <a:t>,</a:t>
            </a:r>
            <a:r>
              <a:rPr lang="ru-RU" sz="2800" b="1" dirty="0" smtClean="0">
                <a:solidFill>
                  <a:srgbClr val="CCFF99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CFF99"/>
                </a:solidFill>
                <a:latin typeface="Comic Sans MS" pitchFamily="66" charset="0"/>
              </a:rPr>
              <a:t>что означает "обвяжи-окрась</a:t>
            </a: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".</a:t>
            </a: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714620"/>
            <a:ext cx="8472518" cy="12858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CFF99"/>
                </a:solidFill>
                <a:latin typeface="Comic Sans MS" pitchFamily="66" charset="0"/>
              </a:rPr>
              <a:t>В Малайзии, Индонезии узелковая техника называется </a:t>
            </a:r>
            <a:r>
              <a:rPr lang="ru-RU" sz="3600" dirty="0" err="1" smtClean="0">
                <a:solidFill>
                  <a:srgbClr val="CCFF99"/>
                </a:solidFill>
                <a:latin typeface="Comic Sans MS" pitchFamily="66" charset="0"/>
              </a:rPr>
              <a:t>планги</a:t>
            </a:r>
            <a:r>
              <a:rPr lang="ru-RU" sz="3600" dirty="0" smtClean="0">
                <a:solidFill>
                  <a:srgbClr val="CCFF99"/>
                </a:solidFill>
                <a:latin typeface="Comic Sans MS" pitchFamily="66" charset="0"/>
              </a:rPr>
              <a:t>,</a:t>
            </a:r>
            <a:r>
              <a:rPr lang="ru-RU" sz="2800" dirty="0" smtClean="0">
                <a:solidFill>
                  <a:srgbClr val="CCFF99"/>
                </a:solidFill>
                <a:latin typeface="Comic Sans MS" pitchFamily="66" charset="0"/>
              </a:rPr>
              <a:t> что значит "пробел, пятно".</a:t>
            </a:r>
            <a:endParaRPr lang="ru-RU" sz="2800" dirty="0">
              <a:solidFill>
                <a:srgbClr val="CCFF99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4572008"/>
            <a:ext cx="9144000" cy="1643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CFF99"/>
                </a:solidFill>
                <a:latin typeface="Comic Sans MS" pitchFamily="66" charset="0"/>
              </a:rPr>
              <a:t>Создание рисунка способом прошивания ткани - более утонченный прием. В Индонезии такая техника называется </a:t>
            </a:r>
            <a:r>
              <a:rPr lang="ru-RU" sz="3600" dirty="0" err="1" smtClean="0">
                <a:solidFill>
                  <a:srgbClr val="CCFF99"/>
                </a:solidFill>
                <a:latin typeface="Comic Sans MS" pitchFamily="66" charset="0"/>
              </a:rPr>
              <a:t>тритик</a:t>
            </a:r>
            <a:endParaRPr lang="ru-RU" sz="2800" dirty="0">
              <a:solidFill>
                <a:srgbClr val="CCFF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162050"/>
          </a:xfrm>
        </p:spPr>
        <p:txBody>
          <a:bodyPr>
            <a:noAutofit/>
          </a:bodyPr>
          <a:lstStyle/>
          <a:p>
            <a:pPr algn="ctr"/>
            <a:r>
              <a:rPr lang="ru-RU" sz="3200" i="1" smtClean="0">
                <a:solidFill>
                  <a:srgbClr val="7030A0"/>
                </a:solidFill>
                <a:latin typeface="Comic Sans MS" pitchFamily="66" charset="0"/>
              </a:rPr>
              <a:t>В Европе узелковое крашение стало известным </a:t>
            </a:r>
            <a:r>
              <a:rPr lang="ru-RU" sz="4000" i="1" smtClean="0">
                <a:solidFill>
                  <a:srgbClr val="7030A0"/>
                </a:solidFill>
                <a:latin typeface="Comic Sans MS" pitchFamily="66" charset="0"/>
              </a:rPr>
              <a:t>в начале XX века</a:t>
            </a:r>
            <a:endParaRPr lang="ru-RU" sz="2400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0931060de3ff8be33af8e29e833c9e50.jpeg"/>
          <p:cNvPicPr>
            <a:picLocks noGrp="1" noChangeAspect="1"/>
          </p:cNvPicPr>
          <p:nvPr>
            <p:ph idx="1"/>
          </p:nvPr>
        </p:nvPicPr>
        <p:blipFill>
          <a:blip r:embed="rId2"/>
          <a:srcRect l="32500" t="9419"/>
          <a:stretch>
            <a:fillRect/>
          </a:stretch>
        </p:blipFill>
        <p:spPr>
          <a:xfrm>
            <a:off x="6000728" y="1233841"/>
            <a:ext cx="3143272" cy="5624159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9144000" cy="15716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оно использовалось в одежде и интерьере</a:t>
            </a:r>
          </a:p>
          <a:p>
            <a:endParaRPr lang="ru-RU" sz="2800" i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4646631" cy="3500462"/>
          </a:xfrm>
          <a:prstGeom prst="rect">
            <a:avLst/>
          </a:prstGeom>
        </p:spPr>
      </p:pic>
      <p:pic>
        <p:nvPicPr>
          <p:cNvPr id="7" name="Рисунок 6" descr="018b21019fea.jpg"/>
          <p:cNvPicPr>
            <a:picLocks noChangeAspect="1"/>
          </p:cNvPicPr>
          <p:nvPr/>
        </p:nvPicPr>
        <p:blipFill>
          <a:blip r:embed="rId4"/>
          <a:srcRect l="22647" t="22426" r="28823" b="3574"/>
          <a:stretch>
            <a:fillRect/>
          </a:stretch>
        </p:blipFill>
        <p:spPr>
          <a:xfrm>
            <a:off x="785786" y="1643050"/>
            <a:ext cx="3714776" cy="4531501"/>
          </a:xfrm>
          <a:prstGeom prst="rect">
            <a:avLst/>
          </a:prstGeom>
        </p:spPr>
      </p:pic>
      <p:pic>
        <p:nvPicPr>
          <p:cNvPr id="8" name="Рисунок 7" descr="1-web.jpg"/>
          <p:cNvPicPr>
            <a:picLocks noChangeAspect="1"/>
          </p:cNvPicPr>
          <p:nvPr/>
        </p:nvPicPr>
        <p:blipFill>
          <a:blip r:embed="rId5"/>
          <a:srcRect l="32000" t="23750" r="27500" b="5755"/>
          <a:stretch>
            <a:fillRect/>
          </a:stretch>
        </p:blipFill>
        <p:spPr>
          <a:xfrm>
            <a:off x="4786314" y="1857364"/>
            <a:ext cx="3299628" cy="459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8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46460" b="3174"/>
          <a:stretch>
            <a:fillRect/>
          </a:stretch>
        </p:blipFill>
        <p:spPr bwMode="auto">
          <a:xfrm>
            <a:off x="5143504" y="3786190"/>
            <a:ext cx="3786214" cy="2857496"/>
          </a:xfrm>
          <a:prstGeom prst="rect">
            <a:avLst/>
          </a:prstGeom>
          <a:noFill/>
        </p:spPr>
      </p:pic>
      <p:pic>
        <p:nvPicPr>
          <p:cNvPr id="5" name="Рисунок 4" descr="04314.jpg"/>
          <p:cNvPicPr>
            <a:picLocks noChangeAspect="1"/>
          </p:cNvPicPr>
          <p:nvPr/>
        </p:nvPicPr>
        <p:blipFill>
          <a:blip r:embed="rId3"/>
          <a:srcRect l="4987" t="18417" r="6914" b="16755"/>
          <a:stretch>
            <a:fillRect/>
          </a:stretch>
        </p:blipFill>
        <p:spPr>
          <a:xfrm>
            <a:off x="5163621" y="785794"/>
            <a:ext cx="3980379" cy="2928958"/>
          </a:xfrm>
          <a:prstGeom prst="rect">
            <a:avLst/>
          </a:prstGeom>
        </p:spPr>
      </p:pic>
      <p:sp>
        <p:nvSpPr>
          <p:cNvPr id="4916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000108"/>
            <a:ext cx="5000660" cy="58578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Ткань</a:t>
            </a:r>
            <a:r>
              <a:rPr lang="ru-RU" sz="2800" i="1" dirty="0" smtClean="0">
                <a:solidFill>
                  <a:srgbClr val="7030A0"/>
                </a:solidFill>
                <a:latin typeface="Arial" charset="0"/>
              </a:rPr>
              <a:t>. Натуральный </a:t>
            </a:r>
            <a:r>
              <a:rPr lang="ru-RU" sz="2800" i="1" dirty="0">
                <a:solidFill>
                  <a:srgbClr val="7030A0"/>
                </a:solidFill>
                <a:latin typeface="Arial" charset="0"/>
              </a:rPr>
              <a:t>шёлк. Первые опыты можно делать и на тонкой </a:t>
            </a:r>
            <a:r>
              <a:rPr lang="ru-RU" sz="2800" i="1" dirty="0" err="1">
                <a:solidFill>
                  <a:srgbClr val="7030A0"/>
                </a:solidFill>
                <a:latin typeface="Arial" charset="0"/>
              </a:rPr>
              <a:t>х</a:t>
            </a:r>
            <a:r>
              <a:rPr lang="ru-RU" sz="2800" i="1" dirty="0">
                <a:solidFill>
                  <a:srgbClr val="7030A0"/>
                </a:solidFill>
                <a:latin typeface="Arial" charset="0"/>
              </a:rPr>
              <a:t>/б ткани.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>
                <a:solidFill>
                  <a:srgbClr val="7030A0"/>
                </a:solidFill>
                <a:latin typeface="Impact" pitchFamily="34" charset="0"/>
              </a:rPr>
              <a:t>Краски. </a:t>
            </a:r>
            <a:endParaRPr lang="ru-RU" sz="2800" i="1" dirty="0" smtClean="0">
              <a:solidFill>
                <a:srgbClr val="7030A0"/>
              </a:solidFill>
              <a:latin typeface="Impact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 резерв, 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специальные стеклянные </a:t>
            </a: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трубочки</a:t>
            </a: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кисти,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 рамы,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Impact" pitchFamily="34" charset="0"/>
              </a:rPr>
              <a:t> палитра.</a:t>
            </a:r>
            <a:endParaRPr lang="ru-RU" sz="2400" i="1" dirty="0">
              <a:solidFill>
                <a:srgbClr val="7030A0"/>
              </a:solidFill>
              <a:latin typeface="Impact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400" i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i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i="1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9001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Материалы и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Arial" charset="0"/>
              </a:rPr>
              <a:t>1.Возьмите ткань за середину</a:t>
            </a:r>
          </a:p>
        </p:txBody>
      </p:sp>
      <p:pic>
        <p:nvPicPr>
          <p:cNvPr id="39944" name="Picture 8" descr="презентация 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571612"/>
            <a:ext cx="7048517" cy="5286388"/>
          </a:xfrm>
        </p:spPr>
      </p:pic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0" y="142852"/>
            <a:ext cx="9144000" cy="857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Этапы выполнения узелкового батика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 descr="презентация 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>
          <a:xfrm>
            <a:off x="4653659" y="3214686"/>
            <a:ext cx="4490341" cy="3643314"/>
          </a:xfrm>
        </p:spPr>
      </p:pic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391554" cy="1371600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Arial" charset="0"/>
              </a:rPr>
              <a:t>2.Обвяжите в нужных местах ниткой так, чтобы в местах перевязки краска с трудом проходила в ткань</a:t>
            </a:r>
          </a:p>
        </p:txBody>
      </p:sp>
      <p:pic>
        <p:nvPicPr>
          <p:cNvPr id="74759" name="Picture 7" descr="презентация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142844" y="1857364"/>
            <a:ext cx="4429124" cy="362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371600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Arial" charset="0"/>
              </a:rPr>
              <a:t>3.Нанесите кисточкой краситель на нужные участки</a:t>
            </a:r>
          </a:p>
        </p:txBody>
      </p:sp>
      <p:pic>
        <p:nvPicPr>
          <p:cNvPr id="75780" name="Picture 4" descr="Изображение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608513" cy="497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43577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5E3B81"/>
                </a:solidFill>
                <a:latin typeface="Comic Sans MS" pitchFamily="66" charset="0"/>
              </a:rPr>
              <a:t>Искусство ручной росписи ткани очень древнее. Зародилось оно в Индонезии на острове Ява. Еще до производства первых тканей малайцы наносили на предметы, в частности на кору, снятую с дерева, узоры с помощью расплавленного воска диких пчел, а затем окрашивали оставшиеся места растительными красителями</a:t>
            </a:r>
            <a:endParaRPr lang="ru-RU" sz="3200" dirty="0">
              <a:solidFill>
                <a:srgbClr val="5E3B8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Arial Black" pitchFamily="34" charset="0"/>
              </a:rPr>
              <a:t>История батика</a:t>
            </a:r>
            <a:endParaRPr lang="ru-RU" sz="5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A50021"/>
                </a:solidFill>
                <a:latin typeface="Arial" charset="0"/>
              </a:rPr>
              <a:t>Первыми наносятся краски светлых  тонов</a:t>
            </a:r>
          </a:p>
        </p:txBody>
      </p:sp>
      <p:pic>
        <p:nvPicPr>
          <p:cNvPr id="76806" name="Picture 6" descr="Изображение 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071546"/>
            <a:ext cx="7500990" cy="562574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A50021"/>
                </a:solidFill>
                <a:latin typeface="Arial" charset="0"/>
              </a:rPr>
              <a:t>Затем переходим к тёмным</a:t>
            </a:r>
          </a:p>
        </p:txBody>
      </p:sp>
      <p:pic>
        <p:nvPicPr>
          <p:cNvPr id="78854" name="Picture 6" descr="Изображение 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357298"/>
            <a:ext cx="7143800" cy="5357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  <a:latin typeface="Arial" charset="0"/>
              </a:rPr>
              <a:t>4.Дать просохнуть, удалить нитки, проутюжить с изнаночной стороны</a:t>
            </a:r>
          </a:p>
        </p:txBody>
      </p:sp>
      <p:pic>
        <p:nvPicPr>
          <p:cNvPr id="80902" name="Picture 6" descr="Изображение 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1331913" y="1628775"/>
            <a:ext cx="6624637" cy="4824413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/>
          <a:srcRect t="4395" b="9158"/>
          <a:stretch>
            <a:fillRect/>
          </a:stretch>
        </p:blipFill>
        <p:spPr bwMode="auto">
          <a:xfrm>
            <a:off x="1428728" y="0"/>
            <a:ext cx="6500826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4704"/>
            <a:ext cx="9001156" cy="3143296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Когда появились ткани, основы этого метода – нанесение рисунка расплавленным воском – стали применяться для их оформления.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Воск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будучи нанесенным на ткань, не пропускает через себя краситель, т.е. механически резервирует ткань, которую затем можно окрашивать. На этом свойстве воска и был основан один из древнейших методов оформления тканей – способ 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«батик».</a:t>
            </a: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tik12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>
          <a:xfrm>
            <a:off x="1000101" y="1768066"/>
            <a:ext cx="7143800" cy="5036379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8929718" cy="16430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Слово «батик» произошло от индонезийского </a:t>
            </a:r>
            <a:r>
              <a:rPr lang="en-US" sz="2800" b="1" dirty="0" smtClean="0">
                <a:solidFill>
                  <a:srgbClr val="B71359"/>
                </a:solidFill>
                <a:latin typeface="Comic Sans MS" pitchFamily="66" charset="0"/>
              </a:rPr>
              <a:t>batik</a:t>
            </a:r>
            <a: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  <a:t> </a:t>
            </a:r>
            <a:b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</a:br>
            <a:r>
              <a:rPr lang="en-US" sz="2800" b="1" dirty="0" err="1" smtClean="0">
                <a:solidFill>
                  <a:srgbClr val="B71359"/>
                </a:solidFill>
                <a:latin typeface="Comic Sans MS" pitchFamily="66" charset="0"/>
              </a:rPr>
              <a:t>ba</a:t>
            </a:r>
            <a: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  <a:t>-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хлопчатобумажная  ткань</a:t>
            </a:r>
            <a: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  <a:t>-</a:t>
            </a:r>
            <a:r>
              <a:rPr lang="en-US" sz="2800" b="1" dirty="0" err="1" smtClean="0">
                <a:solidFill>
                  <a:srgbClr val="B71359"/>
                </a:solidFill>
                <a:latin typeface="Comic Sans MS" pitchFamily="66" charset="0"/>
              </a:rPr>
              <a:t>tik</a:t>
            </a:r>
            <a:r>
              <a:rPr lang="ru-RU" sz="2800" b="1" dirty="0" smtClean="0">
                <a:solidFill>
                  <a:srgbClr val="B71359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-  означает капля, пятно, маленькая точка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17859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«батик» </a:t>
            </a:r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обозначает</a:t>
            </a:r>
            <a:endParaRPr lang="en-US" sz="4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«рисовать каплями на ткани»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9-1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642910" y="214290"/>
            <a:ext cx="8072494" cy="59568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642918"/>
            <a:ext cx="9144000" cy="17145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Батик был развит в Египте,</a:t>
            </a:r>
            <a:br>
              <a:rPr lang="ru-RU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Древнем Риме, Японии,</a:t>
            </a:r>
            <a:br>
              <a:rPr lang="ru-RU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Китае, Индии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786058"/>
            <a:ext cx="8286808" cy="371477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 середины 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XIX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века  искусство украшения ткани  попадает в Европу. Голландские купцы ввели моду на расписные ткани.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i="1" dirty="0" smtClean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 России батик появился примерно в 20-е годы </a:t>
            </a:r>
            <a:r>
              <a:rPr lang="en-US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XX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века.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endParaRPr lang="ru-RU" sz="7200" b="1" i="1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858312" cy="1000132"/>
          </a:xfrm>
        </p:spPr>
        <p:txBody>
          <a:bodyPr>
            <a:prstTxWarp prst="textDeflateBottom">
              <a:avLst>
                <a:gd name="adj" fmla="val 67415"/>
              </a:avLst>
            </a:prstTxWarp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Виды художественной росписи по ткани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28926" y="1714488"/>
            <a:ext cx="3429024" cy="13573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БАТИК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502439">
            <a:off x="6374678" y="2527359"/>
            <a:ext cx="1573200" cy="428400"/>
          </a:xfrm>
          <a:prstGeom prst="rightArrow">
            <a:avLst>
              <a:gd name="adj1" fmla="val 20657"/>
              <a:gd name="adj2" fmla="val 32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20460000">
            <a:off x="1312813" y="2601592"/>
            <a:ext cx="1571636" cy="428628"/>
          </a:xfrm>
          <a:prstGeom prst="leftArrow">
            <a:avLst>
              <a:gd name="adj1" fmla="val 20134"/>
              <a:gd name="adj2" fmla="val 37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8746626">
            <a:off x="2125172" y="3772194"/>
            <a:ext cx="2117181" cy="496982"/>
          </a:xfrm>
          <a:prstGeom prst="leftArrow">
            <a:avLst>
              <a:gd name="adj1" fmla="val 20134"/>
              <a:gd name="adj2" fmla="val 37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3668797">
            <a:off x="4807388" y="3887809"/>
            <a:ext cx="2213441" cy="459577"/>
          </a:xfrm>
          <a:prstGeom prst="leftArrow">
            <a:avLst>
              <a:gd name="adj1" fmla="val 20134"/>
              <a:gd name="adj2" fmla="val 37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44" y="3286124"/>
            <a:ext cx="2714644" cy="114300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горячий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2976" y="5000636"/>
            <a:ext cx="2714644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холодный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14942" y="5000636"/>
            <a:ext cx="2857520" cy="10715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свободный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43636" y="3214686"/>
            <a:ext cx="2786050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узелковый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bu-tua-pecanting-batik.jpg"/>
          <p:cNvPicPr>
            <a:picLocks noChangeAspect="1"/>
          </p:cNvPicPr>
          <p:nvPr/>
        </p:nvPicPr>
        <p:blipFill>
          <a:blip r:embed="rId2"/>
          <a:srcRect r="17357"/>
          <a:stretch>
            <a:fillRect/>
          </a:stretch>
        </p:blipFill>
        <p:spPr>
          <a:xfrm>
            <a:off x="285720" y="1714488"/>
            <a:ext cx="6143668" cy="493941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28728" y="142852"/>
            <a:ext cx="6000792" cy="785818"/>
          </a:xfrm>
        </p:spPr>
        <p:txBody>
          <a:bodyPr>
            <a:prstTxWarp prst="textDeflateBottom">
              <a:avLst>
                <a:gd name="adj" fmla="val 57419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Горячий батик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858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Наиболее древняя технологическая разновидность росписи. </a:t>
            </a:r>
            <a:endParaRPr lang="ru-RU" sz="3200" b="1" i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Горячим 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он называется потому, </a:t>
            </a:r>
            <a:endParaRPr lang="ru-RU" sz="2800" b="1" i="1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резервирующее вещество </a:t>
            </a:r>
            <a:endParaRPr lang="ru-RU" sz="2800" b="1" i="1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используется 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только </a:t>
            </a:r>
            <a:endParaRPr lang="ru-RU" sz="2800" b="1" i="1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Times New Roman" pitchFamily="18" charset="0"/>
              </a:rPr>
              <a:t>горячем виде</a:t>
            </a:r>
            <a:endParaRPr lang="ru-RU" sz="2800" b="1" i="1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16" y="3857628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en-US" sz="20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XVII</a:t>
            </a:r>
            <a:r>
              <a:rPr lang="ru-RU" sz="20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веке был изобретен </a:t>
            </a:r>
            <a:r>
              <a:rPr lang="ru-RU" sz="3200" b="1" i="1" dirty="0" err="1" smtClean="0">
                <a:solidFill>
                  <a:srgbClr val="B71359"/>
                </a:solidFill>
                <a:latin typeface="Comic Sans MS" pitchFamily="66" charset="0"/>
                <a:cs typeface="Times New Roman" pitchFamily="18" charset="0"/>
              </a:rPr>
              <a:t>чантинг</a:t>
            </a:r>
            <a:r>
              <a:rPr lang="ru-RU" sz="20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–маленький медный сосуд с тонким загнутым носиком, из которого вытекает расплавленный воск</a:t>
            </a:r>
            <a:r>
              <a:rPr lang="ru-RU" sz="1600" b="1" i="1" dirty="0" smtClean="0">
                <a:solidFill>
                  <a:srgbClr val="660066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66006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00008130.jpg"/>
          <p:cNvPicPr>
            <a:picLocks noChangeAspect="1"/>
          </p:cNvPicPr>
          <p:nvPr/>
        </p:nvPicPr>
        <p:blipFill>
          <a:blip r:embed="rId2"/>
          <a:srcRect r="4500"/>
          <a:stretch>
            <a:fillRect/>
          </a:stretch>
        </p:blipFill>
        <p:spPr>
          <a:xfrm>
            <a:off x="142844" y="2071678"/>
            <a:ext cx="4643438" cy="392909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28662" y="0"/>
            <a:ext cx="7072362" cy="785818"/>
          </a:xfrm>
        </p:spPr>
        <p:txBody>
          <a:bodyPr>
            <a:prstTxWarp prst="textDeflateBottom">
              <a:avLst>
                <a:gd name="adj" fmla="val 57419"/>
              </a:avLst>
            </a:prstTxWarp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Холодный батик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857364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Отличается от горячего тем, что резервирование осуществляется  холодным способом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Детали рисунка имеют контурную обводку холодным резервом и расписываются красками строго внутри резервированной линии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Стиль – "холодный батик ", это европейское </a:t>
            </a:r>
            <a:r>
              <a:rPr lang="ru-RU" sz="3200" b="1" i="1" dirty="0" smtClean="0">
                <a:solidFill>
                  <a:srgbClr val="660066"/>
                </a:solidFill>
                <a:latin typeface="Monotype Corsiva" pitchFamily="66" charset="0"/>
                <a:cs typeface="Times New Roman" pitchFamily="18" charset="0"/>
              </a:rPr>
              <a:t>изобретение.</a:t>
            </a:r>
            <a:endParaRPr lang="ru-RU" sz="3200" b="1" i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11d28_2bea80d7_XL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525985" cy="4143404"/>
          </a:xfrm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4400" i="1" cap="none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Четкий </a:t>
            </a:r>
            <a:r>
              <a:rPr lang="ru-RU" sz="4400" i="1" cap="none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«витражный» контур делает эту технику привлекательной.</a:t>
            </a:r>
            <a:endParaRPr lang="ru-RU" sz="4400" i="1" cap="none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500282"/>
            <a:ext cx="594725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456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Искусство ручной росписи ткани очень древнее. Зародилось оно в Индонезии на острове Ява. Еще до производства первых тканей малайцы наносили на предметы, в частности на кору, снятую с дерева, узоры с помощью расплавленного воска диких пчел, а затем окрашивали оставшиеся места растительными красителями</vt:lpstr>
      <vt:lpstr>Когда появились ткани, основы этого метода – нанесение рисунка расплавленным воском – стали применяться для их оформления. Воск, будучи нанесенным на ткань, не пропускает через себя краситель, т.е. механически резервирует ткань, которую затем можно окрашивать. На этом свойстве воска и был основан один из древнейших методов оформления тканей – способ «батик». </vt:lpstr>
      <vt:lpstr>Слово «батик» произошло от индонезийского batik  ba- хлопчатобумажная  ткань -tik  -  означает капля, пятно, маленькая точка</vt:lpstr>
      <vt:lpstr>Батик был развит в Египте,  Древнем Риме, Японии, Китае, Индии </vt:lpstr>
      <vt:lpstr>Виды художественной росписи по ткани</vt:lpstr>
      <vt:lpstr>Слайд 7</vt:lpstr>
      <vt:lpstr>Слайд 8</vt:lpstr>
      <vt:lpstr>Четкий «витражный» контур делает эту технику привлекательной.</vt:lpstr>
      <vt:lpstr>Слайд 10</vt:lpstr>
      <vt:lpstr>Техника, как следует из названия, «свободна» от резервирования </vt:lpstr>
      <vt:lpstr>Слайд 12</vt:lpstr>
      <vt:lpstr>Слайд 13</vt:lpstr>
      <vt:lpstr>В Индии она широко распространена и по сей день под названием бандхей, что означает "обвяжи-окрась".</vt:lpstr>
      <vt:lpstr>В Европе узелковое крашение стало известным в начале XX века</vt:lpstr>
      <vt:lpstr>Слайд 16</vt:lpstr>
      <vt:lpstr>1.Возьмите ткань за середину</vt:lpstr>
      <vt:lpstr>2.Обвяжите в нужных местах ниткой так, чтобы в местах перевязки краска с трудом проходила в ткань</vt:lpstr>
      <vt:lpstr>3.Нанесите кисточкой краситель на нужные участки</vt:lpstr>
      <vt:lpstr>Первыми наносятся краски светлых  тонов</vt:lpstr>
      <vt:lpstr>Затем переходим к тёмным</vt:lpstr>
      <vt:lpstr>4.Дать просохнуть, удалить нитки, проутюжить с изнаночной стороны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</dc:creator>
  <cp:lastModifiedBy>Fox</cp:lastModifiedBy>
  <cp:revision>71</cp:revision>
  <dcterms:created xsi:type="dcterms:W3CDTF">2010-10-18T15:26:43Z</dcterms:created>
  <dcterms:modified xsi:type="dcterms:W3CDTF">2010-12-01T21:04:28Z</dcterms:modified>
</cp:coreProperties>
</file>