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5"/>
  </p:notesMasterIdLst>
  <p:sldIdLst>
    <p:sldId id="256" r:id="rId2"/>
    <p:sldId id="265" r:id="rId3"/>
    <p:sldId id="272" r:id="rId4"/>
    <p:sldId id="257" r:id="rId5"/>
    <p:sldId id="258" r:id="rId6"/>
    <p:sldId id="261" r:id="rId7"/>
    <p:sldId id="259" r:id="rId8"/>
    <p:sldId id="282" r:id="rId9"/>
    <p:sldId id="283" r:id="rId10"/>
    <p:sldId id="275" r:id="rId11"/>
    <p:sldId id="276" r:id="rId12"/>
    <p:sldId id="279" r:id="rId13"/>
    <p:sldId id="280" r:id="rId14"/>
    <p:sldId id="268" r:id="rId15"/>
    <p:sldId id="290" r:id="rId16"/>
    <p:sldId id="292" r:id="rId17"/>
    <p:sldId id="289" r:id="rId18"/>
    <p:sldId id="285" r:id="rId19"/>
    <p:sldId id="291" r:id="rId20"/>
    <p:sldId id="288" r:id="rId21"/>
    <p:sldId id="284" r:id="rId22"/>
    <p:sldId id="28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7CEF89-7BDC-4DC4-AB42-A16B097AB882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874A57-F64E-4C18-9D82-E200CFA87B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3770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C76D1-894D-4A0B-9D4E-D5F48A72C0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ABA439-4690-44C5-BD5B-DB400F4401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BA042-EFC7-4C52-8A89-004AD61545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AAD8B-20CC-48AF-B0C9-A44550EDF3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13BB-1EF1-4C10-82C6-A0EB9328B552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308A-4C1E-47CB-B9AC-D4C7FE3C1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815-6838-411E-8B40-34B6351C2C4B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A32A-336A-44B4-A403-A2C8EAB90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04DD-2A2A-4E8F-A2E1-B848AB5543C9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08DE-EAF5-4386-BB26-FA8AF0B4A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7AC5C-A436-4450-B9AE-0C9DF33696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4D2C-E299-401F-967F-199A0690C642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3063-8755-4BC9-9E34-AD936647AF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E9F07-4DB9-4372-9763-F8347E71D6BE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17A4-88C8-4A5B-A49D-112561B50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5E4A-1D32-4CFC-A6E5-87877AC4F91E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5238-779D-40CD-A7FE-B9E151623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DE8E-EC8A-44B6-A8BD-E9A0DFC71BFB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A1CF-3AFD-49CF-86A5-B329D4507A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7B9C-DE14-4B41-939F-868363B316C2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2C60-F32D-404A-A9AD-2E15AE523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02EE-2939-48A5-9CC2-A2AFFA61F92B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1243-AC7A-4250-88D8-17013727AD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C03A-50B2-4A1D-A64C-FC5AB2F86481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BDB4-805B-4D04-A896-680D88B388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5F5A-8416-47A6-B641-B22DB86B80EB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876D-7A23-40BA-B608-DBA8EBBAC5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87B558-6F37-4776-92AE-1C320DA183F3}" type="datetimeFigureOut">
              <a:rPr lang="ru-RU"/>
              <a:pPr>
                <a:defRPr/>
              </a:pPr>
              <a:t>10.04.2013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101DF6-7E1B-4ED7-8DFE-79D4E0A5DE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9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80" r:id="rId9"/>
    <p:sldLayoutId id="2147483771" r:id="rId10"/>
    <p:sldLayoutId id="2147483770" r:id="rId11"/>
    <p:sldLayoutId id="2147483781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file:///F:\&#1091;&#1088;&#1086;&#1082;%20&#1041;&#1077;&#1083;&#1080;&#1095;%20&#1051;.&#1057;.&#1052;&#1073;&#1086;&#1091;%20&#1057;&#1054;&#1064;%20&#8470;5%20&#1075;.%20&#1048;&#1089;&#1082;&#1080;&#1090;&#1080;&#1084;&#1072;\&#1087;&#1088;&#1077;&#1079;&#1077;&#1085;&#1090;&#1072;&#1094;&#1080;&#1103;\&#1040;&#1091;&#1076;&#1080;&#1086;%20&#1086;&#1073;&#1088;&#1077;&#1079;&#1072;&#1085;&#1085;&#1086;&#1077;1.mp3" TargetMode="Externa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ПАРКЕТЫ</a:t>
            </a:r>
          </a:p>
        </p:txBody>
      </p:sp>
      <p:sp>
        <p:nvSpPr>
          <p:cNvPr id="25602" name="Text Box 16"/>
          <p:cNvSpPr txBox="1">
            <a:spLocks noChangeArrowheads="1"/>
          </p:cNvSpPr>
          <p:nvPr/>
        </p:nvSpPr>
        <p:spPr bwMode="auto">
          <a:xfrm>
            <a:off x="457200" y="762000"/>
            <a:ext cx="83629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Паркетом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плоскости называется такое заполнение плоскости многоугольниками, при котором любые два многоугольника либо имеют общую сторону, либо имеют общую вершину, либо не имеют общих точек. </a:t>
            </a:r>
          </a:p>
          <a:p>
            <a:pPr algn="just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Паркет называется </a:t>
            </a:r>
            <a:r>
              <a:rPr lang="ru-RU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правильным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если он состоит из правильных многоугольников, и вокруг каждой вершины правильные многоугольники расположены одним и тем же способом.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правильных паркетов дают заполнения плоскости: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а)квадратами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правильными треугольниками;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правильными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шестиугольниками.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81232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Правильные паркеты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 рисунках представлены фрагменты правильных паркетов, составленных из правильных многоугольников с разным числом сторон. .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Простейшие паркеты были открыты пифагорейцами около 2500 лет тому назад. Тетрадный лист в клеточку представляет собой простейший паркет</a:t>
            </a:r>
          </a:p>
          <a:p>
            <a:pPr algn="just">
              <a:spcBef>
                <a:spcPct val="5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420938"/>
            <a:ext cx="711358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Мозаики Пенроуза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Примерами более сложных паркетов из многоугольников являются мозаики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Роджера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Пенроуза</a:t>
            </a:r>
            <a:r>
              <a:rPr lang="ru-RU" sz="2800" dirty="0">
                <a:latin typeface="Trebuchet MS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2969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349500"/>
            <a:ext cx="3887788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341563"/>
            <a:ext cx="392430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Картины М. Эшера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Паркетам посвящены несколько картин голландского художника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Мариуса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Эшера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(1898-1972</a:t>
            </a:r>
            <a:r>
              <a:rPr lang="ru-RU" sz="2800" dirty="0">
                <a:latin typeface="Trebuchet MS" pitchFamily="34" charset="0"/>
                <a:cs typeface="Times New Roman" pitchFamily="18" charset="0"/>
              </a:rPr>
              <a:t>). </a:t>
            </a:r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0" y="1062038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rebuchet MS" pitchFamily="34" charset="0"/>
                <a:cs typeface="Times New Roman" pitchFamily="18" charset="0"/>
              </a:rPr>
              <a:t> </a:t>
            </a:r>
            <a:endParaRPr lang="ru-RU" sz="1200">
              <a:latin typeface="Trebuchet MS" pitchFamily="34" charset="0"/>
              <a:cs typeface="Times New Roman" pitchFamily="18" charset="0"/>
            </a:endParaRPr>
          </a:p>
          <a:p>
            <a:pPr eaLnBrk="0" hangingPunct="0"/>
            <a:endParaRPr lang="ru-RU">
              <a:latin typeface="Trebuchet MS" pitchFamily="34" charset="0"/>
            </a:endParaRPr>
          </a:p>
        </p:txBody>
      </p:sp>
      <p:pic>
        <p:nvPicPr>
          <p:cNvPr id="31748" name="Picture 7" descr="3"/>
          <p:cNvPicPr>
            <a:picLocks noChangeAspect="1" noChangeArrowheads="1"/>
          </p:cNvPicPr>
          <p:nvPr/>
        </p:nvPicPr>
        <p:blipFill>
          <a:blip r:embed="rId3"/>
          <a:srcRect l="2928" r="25769"/>
          <a:stretch>
            <a:fillRect/>
          </a:stretch>
        </p:blipFill>
        <p:spPr bwMode="auto">
          <a:xfrm>
            <a:off x="107950" y="1685925"/>
            <a:ext cx="5256213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4"/>
          <p:cNvPicPr>
            <a:picLocks noChangeAspect="1" noChangeArrowheads="1"/>
          </p:cNvPicPr>
          <p:nvPr/>
        </p:nvPicPr>
        <p:blipFill>
          <a:blip r:embed="rId4"/>
          <a:srcRect t="19635"/>
          <a:stretch>
            <a:fillRect/>
          </a:stretch>
        </p:blipFill>
        <p:spPr bwMode="auto">
          <a:xfrm>
            <a:off x="5435600" y="3860800"/>
            <a:ext cx="3529013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http://img-fotki.yandex.ru/get/5214/56188207.15f/0_6e0f8_5995e20e_XL"/>
          <p:cNvPicPr>
            <a:picLocks noChangeAspect="1" noChangeArrowheads="1"/>
          </p:cNvPicPr>
          <p:nvPr/>
        </p:nvPicPr>
        <p:blipFill>
          <a:blip r:embed="rId5"/>
          <a:srcRect l="3642" t="35500" r="33360" b="2611"/>
          <a:stretch>
            <a:fillRect/>
          </a:stretch>
        </p:blipFill>
        <p:spPr bwMode="auto">
          <a:xfrm>
            <a:off x="5435600" y="1700213"/>
            <a:ext cx="35290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E:\урок деловая игра\паркеты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052513"/>
            <a:ext cx="57261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E:\урок деловая игра\паркеты\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52513"/>
            <a:ext cx="29289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E:\урок деловая игра\паркеты\p000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4365625"/>
            <a:ext cx="28813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E:\урок деловая игра\паркеты\16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4416425"/>
            <a:ext cx="255746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E:\урок деловая игра\паркеты\aip 3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4365625"/>
            <a:ext cx="32527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2"/>
          <p:cNvSpPr>
            <a:spLocks noChangeArrowheads="1"/>
          </p:cNvSpPr>
          <p:nvPr/>
        </p:nvSpPr>
        <p:spPr bwMode="auto">
          <a:xfrm>
            <a:off x="395288" y="41275"/>
            <a:ext cx="84248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Паркетом называют заполнение плоскости одинаковыми фигурами которые не перекрывают друг друга и не оставляют на плоскости пустого пространства</a:t>
            </a:r>
            <a:endParaRPr lang="ru-RU" sz="200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11" descr="Призента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9633" y="938337"/>
            <a:ext cx="6624736" cy="184259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2780928"/>
            <a:ext cx="8964612" cy="4077072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выполнить работу по настилке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паркетного пола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комнате размером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5,75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X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м. Паркетные плитки имеют форму прямоугольных треугольников, параллелограммов и равнобоких трапеций. Размеры плиток в сантиметрах указаны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Паркет укладывается в ряды так, что параллелограммы и трапеции чередуются, а треугольников в одном ряду всего два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работа№1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festival.1september.ru/articles/211111/im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08" t="-9275" r="-3410" b="22726"/>
          <a:stretch/>
        </p:blipFill>
        <p:spPr bwMode="auto">
          <a:xfrm>
            <a:off x="1691680" y="5373216"/>
            <a:ext cx="4711440" cy="131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-201102261557303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03"/>
          <a:stretch>
            <a:fillRect/>
          </a:stretch>
        </p:blipFill>
        <p:spPr bwMode="auto">
          <a:xfrm>
            <a:off x="107950" y="765175"/>
            <a:ext cx="13890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Призента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38337"/>
            <a:ext cx="6624736" cy="184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0985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4536504" cy="6858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46037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5,75 м=575см</a:t>
            </a:r>
            <a:endParaRPr lang="ru-RU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м=800см</a:t>
            </a:r>
            <a:endParaRPr lang="ru-RU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>
                <a:solidFill>
                  <a:schemeClr val="tx1"/>
                </a:solidFill>
              </a:rPr>
              <a:t>Площадь одного треугольника: </a:t>
            </a:r>
            <a:r>
              <a:rPr lang="en-US" b="1" dirty="0">
                <a:solidFill>
                  <a:schemeClr val="tx1"/>
                </a:solidFill>
              </a:rPr>
              <a:t>SΔ</a:t>
            </a:r>
            <a:r>
              <a:rPr lang="ru-RU" dirty="0">
                <a:solidFill>
                  <a:schemeClr val="tx1"/>
                </a:solidFill>
              </a:rPr>
              <a:t>=</a:t>
            </a:r>
            <a:r>
              <a:rPr lang="ru-RU" b="1" dirty="0">
                <a:solidFill>
                  <a:schemeClr val="tx1"/>
                </a:solidFill>
              </a:rPr>
              <a:t>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ru-RU" b="1" dirty="0" smtClean="0">
                <a:solidFill>
                  <a:schemeClr val="tx1"/>
                </a:solidFill>
              </a:rPr>
              <a:t>=½</a:t>
            </a:r>
            <a:r>
              <a:rPr lang="ru-RU" sz="1800" b="1" dirty="0" smtClean="0">
                <a:solidFill>
                  <a:schemeClr val="tx1"/>
                </a:solidFill>
              </a:rPr>
              <a:t>х</a:t>
            </a:r>
            <a:r>
              <a:rPr lang="ru-RU" b="1" dirty="0" smtClean="0">
                <a:solidFill>
                  <a:schemeClr val="tx1"/>
                </a:solidFill>
              </a:rPr>
              <a:t>20</a:t>
            </a:r>
            <a:r>
              <a:rPr lang="ru-RU" sz="2000" b="1" dirty="0" smtClean="0">
                <a:solidFill>
                  <a:schemeClr val="tx1"/>
                </a:solidFill>
              </a:rPr>
              <a:t>х</a:t>
            </a:r>
            <a:r>
              <a:rPr lang="ru-RU" b="1" dirty="0" smtClean="0">
                <a:solidFill>
                  <a:schemeClr val="tx1"/>
                </a:solidFill>
              </a:rPr>
              <a:t>15=150</a:t>
            </a:r>
            <a:r>
              <a:rPr lang="ru-RU" b="1" dirty="0">
                <a:solidFill>
                  <a:schemeClr val="tx1"/>
                </a:solidFill>
              </a:rPr>
              <a:t>см</a:t>
            </a:r>
            <a:r>
              <a:rPr lang="ru-RU" b="1" baseline="30000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>
                <a:solidFill>
                  <a:schemeClr val="tx1"/>
                </a:solidFill>
              </a:rPr>
              <a:t>Площадь двух треугольников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46037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300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см</a:t>
            </a:r>
            <a:r>
              <a:rPr lang="ru-RU" baseline="30000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>
                <a:solidFill>
                  <a:schemeClr val="tx1"/>
                </a:solidFill>
              </a:rPr>
              <a:t>Площадь параллелограмма: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ru-RU" sz="1800" b="1" dirty="0">
                <a:solidFill>
                  <a:schemeClr val="tx1"/>
                </a:solidFill>
              </a:rPr>
              <a:t>пар</a:t>
            </a:r>
            <a:r>
              <a:rPr lang="ru-RU" b="1" dirty="0">
                <a:solidFill>
                  <a:schemeClr val="tx1"/>
                </a:solidFill>
              </a:rPr>
              <a:t>= </a:t>
            </a:r>
            <a:r>
              <a:rPr lang="en-US" b="1" dirty="0">
                <a:solidFill>
                  <a:schemeClr val="tx1"/>
                </a:solidFill>
              </a:rPr>
              <a:t>ah</a:t>
            </a:r>
            <a:r>
              <a:rPr lang="en-US" sz="1200" b="1" dirty="0">
                <a:solidFill>
                  <a:schemeClr val="tx1"/>
                </a:solidFill>
              </a:rPr>
              <a:t>a</a:t>
            </a:r>
            <a:r>
              <a:rPr lang="ru-RU" b="1" dirty="0" smtClean="0">
                <a:solidFill>
                  <a:schemeClr val="tx1"/>
                </a:solidFill>
              </a:rPr>
              <a:t>=20</a:t>
            </a:r>
            <a:r>
              <a:rPr lang="ru-RU" sz="2000" b="1" dirty="0" smtClean="0">
                <a:solidFill>
                  <a:schemeClr val="tx1"/>
                </a:solidFill>
              </a:rPr>
              <a:t>х</a:t>
            </a:r>
            <a:r>
              <a:rPr lang="ru-RU" b="1" dirty="0" smtClean="0">
                <a:solidFill>
                  <a:schemeClr val="tx1"/>
                </a:solidFill>
              </a:rPr>
              <a:t>35=700</a:t>
            </a:r>
            <a:r>
              <a:rPr lang="ru-RU" dirty="0">
                <a:solidFill>
                  <a:schemeClr val="tx1"/>
                </a:solidFill>
              </a:rPr>
              <a:t>см</a:t>
            </a:r>
            <a:r>
              <a:rPr lang="ru-RU" baseline="30000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>
                <a:solidFill>
                  <a:schemeClr val="tx1"/>
                </a:solidFill>
              </a:rPr>
              <a:t>Площадь трапеции: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ru-RU" b="1" dirty="0">
                <a:solidFill>
                  <a:schemeClr val="tx1"/>
                </a:solidFill>
              </a:rPr>
              <a:t>трап= ½ (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ru-RU" b="1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ru-RU" b="1" dirty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ru-RU" b="1" dirty="0" smtClean="0">
                <a:solidFill>
                  <a:schemeClr val="tx1"/>
                </a:solidFill>
              </a:rPr>
              <a:t>=½(20+50)</a:t>
            </a:r>
            <a:r>
              <a:rPr lang="ru-RU" sz="2000" b="1" dirty="0" smtClean="0">
                <a:solidFill>
                  <a:schemeClr val="tx1"/>
                </a:solidFill>
              </a:rPr>
              <a:t>х</a:t>
            </a:r>
            <a:r>
              <a:rPr lang="ru-RU" b="1" dirty="0" smtClean="0">
                <a:solidFill>
                  <a:schemeClr val="tx1"/>
                </a:solidFill>
              </a:rPr>
              <a:t>20=700</a:t>
            </a:r>
            <a:r>
              <a:rPr lang="ru-RU" b="1" dirty="0">
                <a:solidFill>
                  <a:schemeClr val="tx1"/>
                </a:solidFill>
              </a:rPr>
              <a:t>см</a:t>
            </a:r>
            <a:r>
              <a:rPr lang="ru-RU" b="1" baseline="30000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Площадь одной полосы: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ru-RU" sz="1600" b="1" dirty="0" smtClean="0">
                <a:solidFill>
                  <a:schemeClr val="tx1"/>
                </a:solidFill>
              </a:rPr>
              <a:t>полосы</a:t>
            </a:r>
            <a:r>
              <a:rPr lang="ru-RU" b="1" dirty="0" smtClean="0">
                <a:solidFill>
                  <a:schemeClr val="tx1"/>
                </a:solidFill>
              </a:rPr>
              <a:t>=</a:t>
            </a:r>
            <a:r>
              <a:rPr lang="en-US" b="1" dirty="0" smtClean="0">
                <a:solidFill>
                  <a:schemeClr val="tx1"/>
                </a:solidFill>
              </a:rPr>
              <a:t>ah</a:t>
            </a:r>
            <a:r>
              <a:rPr lang="ru-RU" b="1" dirty="0" smtClean="0">
                <a:solidFill>
                  <a:schemeClr val="tx1"/>
                </a:solidFill>
              </a:rPr>
              <a:t>=575х20=11500</a:t>
            </a:r>
            <a:r>
              <a:rPr lang="ru-RU" sz="1800" b="1" dirty="0">
                <a:solidFill>
                  <a:schemeClr val="tx1"/>
                </a:solidFill>
              </a:rPr>
              <a:t>см</a:t>
            </a:r>
            <a:r>
              <a:rPr lang="ru-RU" sz="1800" b="1" baseline="30000" dirty="0">
                <a:solidFill>
                  <a:schemeClr val="tx1"/>
                </a:solidFill>
              </a:rPr>
              <a:t>2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Площадь всей комнаты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ru-RU" sz="1800" b="1" dirty="0" smtClean="0">
                <a:solidFill>
                  <a:schemeClr val="tx1"/>
                </a:solidFill>
              </a:rPr>
              <a:t>ком</a:t>
            </a:r>
            <a:r>
              <a:rPr lang="ru-RU" b="1" dirty="0" smtClean="0">
                <a:solidFill>
                  <a:schemeClr val="tx1"/>
                </a:solidFill>
              </a:rPr>
              <a:t>= </a:t>
            </a:r>
            <a:r>
              <a:rPr lang="en-US" b="1" dirty="0" err="1" smtClean="0">
                <a:solidFill>
                  <a:schemeClr val="tx1"/>
                </a:solidFill>
              </a:rPr>
              <a:t>ab</a:t>
            </a:r>
            <a:r>
              <a:rPr lang="ru-RU" b="1" dirty="0" smtClean="0">
                <a:solidFill>
                  <a:schemeClr val="tx1"/>
                </a:solidFill>
              </a:rPr>
              <a:t>=575</a:t>
            </a:r>
            <a:r>
              <a:rPr lang="ru-RU" sz="1800" b="1" dirty="0" smtClean="0">
                <a:solidFill>
                  <a:schemeClr val="tx1"/>
                </a:solidFill>
              </a:rPr>
              <a:t>х</a:t>
            </a:r>
            <a:r>
              <a:rPr lang="ru-RU" b="1" dirty="0" smtClean="0">
                <a:solidFill>
                  <a:schemeClr val="tx1"/>
                </a:solidFill>
              </a:rPr>
              <a:t>800=460000</a:t>
            </a:r>
            <a:r>
              <a:rPr lang="ru-RU" sz="1800" dirty="0">
                <a:solidFill>
                  <a:schemeClr val="tx1"/>
                </a:solidFill>
              </a:rPr>
              <a:t>см</a:t>
            </a:r>
            <a:r>
              <a:rPr lang="ru-RU" sz="1800" baseline="30000" dirty="0">
                <a:solidFill>
                  <a:schemeClr val="tx1"/>
                </a:solidFill>
              </a:rPr>
              <a:t>2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>
                <a:solidFill>
                  <a:schemeClr val="tx1"/>
                </a:solidFill>
              </a:rPr>
              <a:t>Количество полос в зале: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ru-RU" sz="1600" b="1" dirty="0">
                <a:solidFill>
                  <a:schemeClr val="tx1"/>
                </a:solidFill>
              </a:rPr>
              <a:t>ком</a:t>
            </a:r>
            <a:r>
              <a:rPr lang="ru-RU" b="1" dirty="0">
                <a:solidFill>
                  <a:schemeClr val="tx1"/>
                </a:solidFill>
              </a:rPr>
              <a:t> :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ru-RU" sz="1800" b="1" dirty="0">
                <a:solidFill>
                  <a:schemeClr val="tx1"/>
                </a:solidFill>
              </a:rPr>
              <a:t>полосы</a:t>
            </a:r>
            <a:r>
              <a:rPr lang="ru-RU" b="1" dirty="0">
                <a:solidFill>
                  <a:schemeClr val="tx1"/>
                </a:solidFill>
              </a:rPr>
              <a:t>=460000:11500=40</a:t>
            </a:r>
            <a:r>
              <a:rPr lang="ru-RU" sz="1800" b="1" dirty="0">
                <a:solidFill>
                  <a:schemeClr val="tx1"/>
                </a:solidFill>
              </a:rPr>
              <a:t>шт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499992" y="0"/>
            <a:ext cx="4644008" cy="6858000"/>
          </a:xfrm>
          <a:solidFill>
            <a:schemeClr val="bg1"/>
          </a:solidFill>
        </p:spPr>
        <p:txBody>
          <a:bodyPr/>
          <a:lstStyle/>
          <a:p>
            <a:pPr marL="46037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Число </a:t>
            </a:r>
            <a:r>
              <a:rPr lang="ru-RU" dirty="0">
                <a:solidFill>
                  <a:schemeClr val="tx1"/>
                </a:solidFill>
              </a:rPr>
              <a:t>параллелограммов и трапеций в одной полосе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46037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(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ru-RU" sz="2000" b="1" dirty="0">
                <a:solidFill>
                  <a:schemeClr val="tx1"/>
                </a:solidFill>
              </a:rPr>
              <a:t>пол</a:t>
            </a:r>
            <a:r>
              <a:rPr lang="ru-RU" b="1" dirty="0">
                <a:solidFill>
                  <a:schemeClr val="tx1"/>
                </a:solidFill>
              </a:rPr>
              <a:t> –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ru-RU" b="1" dirty="0">
                <a:solidFill>
                  <a:schemeClr val="tx1"/>
                </a:solidFill>
              </a:rPr>
              <a:t>2Δ):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ru-RU" sz="1800" b="1" dirty="0" smtClean="0">
                <a:solidFill>
                  <a:schemeClr val="tx1"/>
                </a:solidFill>
              </a:rPr>
              <a:t>трап</a:t>
            </a:r>
            <a:r>
              <a:rPr lang="ru-RU" b="1" dirty="0" smtClean="0">
                <a:solidFill>
                  <a:schemeClr val="tx1"/>
                </a:solidFill>
              </a:rPr>
              <a:t>=(11500-300):</a:t>
            </a:r>
            <a:endParaRPr lang="ru-RU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700=16шт.</a:t>
            </a:r>
            <a:endParaRPr lang="ru-RU" b="1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>
                <a:solidFill>
                  <a:schemeClr val="tx1"/>
                </a:solidFill>
              </a:rPr>
              <a:t>Всего </a:t>
            </a:r>
            <a:r>
              <a:rPr lang="ru-RU" dirty="0" smtClean="0">
                <a:solidFill>
                  <a:schemeClr val="tx1"/>
                </a:solidFill>
              </a:rPr>
              <a:t>треугольников:</a:t>
            </a:r>
            <a:r>
              <a:rPr lang="ru-RU" b="1" dirty="0" smtClean="0">
                <a:solidFill>
                  <a:schemeClr val="tx1"/>
                </a:solidFill>
              </a:rPr>
              <a:t>40х2=80шт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>
                <a:solidFill>
                  <a:schemeClr val="tx1"/>
                </a:solidFill>
              </a:rPr>
              <a:t>Всего </a:t>
            </a:r>
            <a:r>
              <a:rPr lang="ru-RU" dirty="0" smtClean="0">
                <a:solidFill>
                  <a:schemeClr val="tx1"/>
                </a:solidFill>
              </a:rPr>
              <a:t>параллелограммов:</a:t>
            </a:r>
          </a:p>
          <a:p>
            <a:pPr marL="46037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40х8=320шт.</a:t>
            </a:r>
            <a:endParaRPr lang="ru-RU" b="1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dirty="0">
                <a:solidFill>
                  <a:schemeClr val="tx1"/>
                </a:solidFill>
              </a:rPr>
              <a:t>Всего </a:t>
            </a:r>
            <a:r>
              <a:rPr lang="ru-RU" dirty="0" smtClean="0">
                <a:solidFill>
                  <a:schemeClr val="tx1"/>
                </a:solidFill>
              </a:rPr>
              <a:t>трапеций:</a:t>
            </a:r>
            <a:r>
              <a:rPr lang="ru-RU" b="1" dirty="0" smtClean="0">
                <a:solidFill>
                  <a:schemeClr val="tx1"/>
                </a:solidFill>
              </a:rPr>
              <a:t>40х8=320шт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Проверка</a:t>
            </a:r>
            <a:endParaRPr lang="ru-RU" sz="18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Площадь комнаты: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S</a:t>
            </a:r>
            <a:r>
              <a:rPr lang="ru-RU" sz="1800" b="1" dirty="0">
                <a:solidFill>
                  <a:schemeClr val="tx1"/>
                </a:solidFill>
              </a:rPr>
              <a:t>ком= </a:t>
            </a:r>
            <a:r>
              <a:rPr lang="en-US" sz="1800" b="1" dirty="0" err="1">
                <a:solidFill>
                  <a:schemeClr val="tx1"/>
                </a:solidFill>
              </a:rPr>
              <a:t>ab</a:t>
            </a:r>
            <a:r>
              <a:rPr lang="ru-RU" sz="1800" b="1" dirty="0" smtClean="0">
                <a:solidFill>
                  <a:schemeClr val="tx1"/>
                </a:solidFill>
              </a:rPr>
              <a:t>=575х800=690000</a:t>
            </a:r>
            <a:r>
              <a:rPr lang="ru-RU" sz="1800" b="1" dirty="0">
                <a:solidFill>
                  <a:schemeClr val="tx1"/>
                </a:solidFill>
              </a:rPr>
              <a:t>см</a:t>
            </a:r>
            <a:r>
              <a:rPr lang="ru-RU" sz="1800" b="1" baseline="30000" dirty="0">
                <a:solidFill>
                  <a:schemeClr val="tx1"/>
                </a:solidFill>
              </a:rPr>
              <a:t>2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pPr marL="46037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Площадь одной полосы: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S</a:t>
            </a:r>
            <a:r>
              <a:rPr lang="ru-RU" sz="1800" b="1" dirty="0">
                <a:solidFill>
                  <a:schemeClr val="tx1"/>
                </a:solidFill>
              </a:rPr>
              <a:t>полосы=</a:t>
            </a:r>
            <a:r>
              <a:rPr lang="en-US" sz="1800" b="1" dirty="0">
                <a:solidFill>
                  <a:schemeClr val="tx1"/>
                </a:solidFill>
              </a:rPr>
              <a:t>ah</a:t>
            </a:r>
            <a:r>
              <a:rPr lang="ru-RU" sz="1800" b="1" dirty="0" smtClean="0">
                <a:solidFill>
                  <a:schemeClr val="tx1"/>
                </a:solidFill>
              </a:rPr>
              <a:t>=575х20=11500</a:t>
            </a:r>
            <a:r>
              <a:rPr lang="ru-RU" sz="1800" b="1" dirty="0">
                <a:solidFill>
                  <a:schemeClr val="tx1"/>
                </a:solidFill>
              </a:rPr>
              <a:t>см</a:t>
            </a:r>
            <a:r>
              <a:rPr lang="ru-RU" sz="1800" b="1" baseline="30000" dirty="0">
                <a:solidFill>
                  <a:schemeClr val="tx1"/>
                </a:solidFill>
              </a:rPr>
              <a:t>2</a:t>
            </a:r>
            <a:endParaRPr lang="ru-RU" sz="1800" b="1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Количество полос: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S</a:t>
            </a:r>
            <a:r>
              <a:rPr lang="ru-RU" sz="1800" b="1" dirty="0">
                <a:solidFill>
                  <a:schemeClr val="tx1"/>
                </a:solidFill>
              </a:rPr>
              <a:t>ком :</a:t>
            </a:r>
            <a:r>
              <a:rPr lang="en-US" sz="1800" b="1" dirty="0">
                <a:solidFill>
                  <a:schemeClr val="tx1"/>
                </a:solidFill>
              </a:rPr>
              <a:t>S</a:t>
            </a:r>
            <a:r>
              <a:rPr lang="ru-RU" sz="1800" b="1" dirty="0" smtClean="0">
                <a:solidFill>
                  <a:schemeClr val="tx1"/>
                </a:solidFill>
              </a:rPr>
              <a:t>полосы=460000:11500=40шт.</a:t>
            </a:r>
            <a:endParaRPr lang="ru-RU" sz="1800" dirty="0">
              <a:solidFill>
                <a:schemeClr val="tx1"/>
              </a:solidFill>
            </a:endParaRPr>
          </a:p>
          <a:p>
            <a:pPr marL="46037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Поэтому </a:t>
            </a:r>
            <a:r>
              <a:rPr lang="ru-RU" sz="1800" dirty="0">
                <a:solidFill>
                  <a:schemeClr val="tx1"/>
                </a:solidFill>
              </a:rPr>
              <a:t>площадь комнаты равна площадь одной полосы умножить  на количество полос </a:t>
            </a:r>
            <a:r>
              <a:rPr lang="ru-RU" sz="1800" b="1" dirty="0" smtClean="0">
                <a:solidFill>
                  <a:schemeClr val="tx1"/>
                </a:solidFill>
              </a:rPr>
              <a:t>460000=11500х40</a:t>
            </a:r>
            <a:endParaRPr lang="ru-RU" sz="1800" b="1" dirty="0">
              <a:solidFill>
                <a:schemeClr val="tx1"/>
              </a:solidFill>
            </a:endParaRP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063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http://img-fotki.yandex.ru/get/6211/83012533.339/0_997a6_f95682e9_XL"/>
          <p:cNvPicPr>
            <a:picLocks noChangeAspect="1" noChangeArrowheads="1"/>
          </p:cNvPicPr>
          <p:nvPr/>
        </p:nvPicPr>
        <p:blipFill>
          <a:blip r:embed="rId4"/>
          <a:srcRect t="7187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571999" y="764704"/>
            <a:ext cx="92366" cy="15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5843" name="Picture 3" descr="http://megalife.com.ua/uploads/posts/2011-07/1309898763_w0001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52500"/>
            <a:ext cx="9144000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Аудио обрезанное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1600" y="203251"/>
            <a:ext cx="609600" cy="609600"/>
          </a:xfrm>
          <a:prstGeom prst="rect">
            <a:avLst/>
          </a:prstGeom>
        </p:spPr>
      </p:pic>
      <p:pic>
        <p:nvPicPr>
          <p:cNvPr id="6" name="Аудио обрезанное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9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58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3"/>
          <p:cNvGrpSpPr>
            <a:grpSpLocks/>
          </p:cNvGrpSpPr>
          <p:nvPr/>
        </p:nvGrpSpPr>
        <p:grpSpPr bwMode="auto">
          <a:xfrm>
            <a:off x="468313" y="2565400"/>
            <a:ext cx="7496175" cy="1443038"/>
            <a:chOff x="295" y="1616"/>
            <a:chExt cx="4722" cy="909"/>
          </a:xfrm>
        </p:grpSpPr>
        <p:pic>
          <p:nvPicPr>
            <p:cNvPr id="36888" name="Picture 24" descr="http://www.parketina.ru/images_parket/examples/11.jpg"/>
            <p:cNvPicPr>
              <a:picLocks noChangeAspect="1" noChangeArrowheads="1"/>
            </p:cNvPicPr>
            <p:nvPr/>
          </p:nvPicPr>
          <p:blipFill>
            <a:blip r:embed="rId2"/>
            <a:srcRect l="3380"/>
            <a:stretch>
              <a:fillRect/>
            </a:stretch>
          </p:blipFill>
          <p:spPr bwMode="auto">
            <a:xfrm>
              <a:off x="295" y="1616"/>
              <a:ext cx="1315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9" name="Picture 25" descr="http://www.parketina.ru/images_parket/examples/1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3" y="1616"/>
              <a:ext cx="1361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0" name="Picture 26" descr="http://www.parketina.ru/images_parket/examples/1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7" y="1616"/>
              <a:ext cx="1361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1" name="Picture 27" descr="http://www.parketina.ru/images_parket/examples/1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1616"/>
              <a:ext cx="1361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" name="Прямая соединительная линия 2048"/>
            <p:cNvCxnSpPr/>
            <p:nvPr/>
          </p:nvCxnSpPr>
          <p:spPr>
            <a:xfrm>
              <a:off x="295" y="2525"/>
              <a:ext cx="47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2490788" y="1649413"/>
            <a:ext cx="3384550" cy="1851025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араллелограмм 28"/>
          <p:cNvSpPr/>
          <p:nvPr/>
        </p:nvSpPr>
        <p:spPr>
          <a:xfrm rot="5400000">
            <a:off x="5730875" y="1782763"/>
            <a:ext cx="2362200" cy="20891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араллелограмм 33"/>
          <p:cNvSpPr/>
          <p:nvPr/>
        </p:nvSpPr>
        <p:spPr>
          <a:xfrm rot="5400000">
            <a:off x="5730081" y="1770857"/>
            <a:ext cx="2363787" cy="2089150"/>
          </a:xfrm>
          <a:prstGeom prst="parallelogram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Параллелограмм 34"/>
          <p:cNvSpPr/>
          <p:nvPr/>
        </p:nvSpPr>
        <p:spPr>
          <a:xfrm rot="20761760">
            <a:off x="195263" y="1947863"/>
            <a:ext cx="2533650" cy="1781175"/>
          </a:xfrm>
          <a:prstGeom prst="parallelogram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049" name="Прямая соединительная линия 2048"/>
          <p:cNvCxnSpPr/>
          <p:nvPr/>
        </p:nvCxnSpPr>
        <p:spPr>
          <a:xfrm>
            <a:off x="468313" y="4008438"/>
            <a:ext cx="7496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Минус 2050"/>
          <p:cNvSpPr/>
          <p:nvPr/>
        </p:nvSpPr>
        <p:spPr>
          <a:xfrm>
            <a:off x="-828675" y="3981450"/>
            <a:ext cx="9971088" cy="460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2" name="Прямоугольник 2051"/>
          <p:cNvSpPr/>
          <p:nvPr/>
        </p:nvSpPr>
        <p:spPr>
          <a:xfrm>
            <a:off x="3355975" y="2043113"/>
            <a:ext cx="1655763" cy="1008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Минус 2052"/>
          <p:cNvSpPr/>
          <p:nvPr/>
        </p:nvSpPr>
        <p:spPr>
          <a:xfrm>
            <a:off x="3059113" y="2349500"/>
            <a:ext cx="2233612" cy="1968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4" name="Минус 2053"/>
          <p:cNvSpPr/>
          <p:nvPr/>
        </p:nvSpPr>
        <p:spPr>
          <a:xfrm>
            <a:off x="4138613" y="1484313"/>
            <a:ext cx="44450" cy="24971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5" name="Параллелограмм 2054"/>
          <p:cNvSpPr/>
          <p:nvPr/>
        </p:nvSpPr>
        <p:spPr>
          <a:xfrm rot="16200000">
            <a:off x="6107113" y="2827338"/>
            <a:ext cx="1439862" cy="49371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Блок-схема: узел 2055"/>
          <p:cNvSpPr/>
          <p:nvPr/>
        </p:nvSpPr>
        <p:spPr>
          <a:xfrm>
            <a:off x="6616700" y="3051175"/>
            <a:ext cx="76200" cy="63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78" name="TextBox 2056"/>
          <p:cNvSpPr txBox="1">
            <a:spLocks noChangeArrowheads="1"/>
          </p:cNvSpPr>
          <p:nvPr/>
        </p:nvSpPr>
        <p:spPr bwMode="auto">
          <a:xfrm>
            <a:off x="1196975" y="3465513"/>
            <a:ext cx="322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rebuchet MS" pitchFamily="34" charset="0"/>
              </a:rPr>
              <a:t>b</a:t>
            </a:r>
            <a:endParaRPr lang="ru-RU" sz="2000" b="1">
              <a:latin typeface="Trebuchet MS" pitchFamily="34" charset="0"/>
            </a:endParaRPr>
          </a:p>
        </p:txBody>
      </p:sp>
      <p:sp>
        <p:nvSpPr>
          <p:cNvPr id="36879" name="TextBox 2057"/>
          <p:cNvSpPr txBox="1">
            <a:spLocks noChangeArrowheads="1"/>
          </p:cNvSpPr>
          <p:nvPr/>
        </p:nvSpPr>
        <p:spPr bwMode="auto">
          <a:xfrm>
            <a:off x="4068763" y="4059238"/>
            <a:ext cx="336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a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6880" name="TextBox 2058"/>
          <p:cNvSpPr txBox="1">
            <a:spLocks noChangeArrowheads="1"/>
          </p:cNvSpPr>
          <p:nvPr/>
        </p:nvSpPr>
        <p:spPr bwMode="auto">
          <a:xfrm>
            <a:off x="4110038" y="3343275"/>
            <a:ext cx="361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a</a:t>
            </a:r>
            <a:endParaRPr lang="ru-RU" sz="2800" b="1">
              <a:latin typeface="Trebuchet MS" pitchFamily="34" charset="0"/>
            </a:endParaRPr>
          </a:p>
        </p:txBody>
      </p:sp>
      <p:sp>
        <p:nvSpPr>
          <p:cNvPr id="36881" name="TextBox 2059"/>
          <p:cNvSpPr txBox="1">
            <a:spLocks noChangeArrowheads="1"/>
          </p:cNvSpPr>
          <p:nvPr/>
        </p:nvSpPr>
        <p:spPr bwMode="auto">
          <a:xfrm>
            <a:off x="2124075" y="2447925"/>
            <a:ext cx="14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c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6882" name="TextBox 2060"/>
          <p:cNvSpPr txBox="1">
            <a:spLocks noChangeArrowheads="1"/>
          </p:cNvSpPr>
          <p:nvPr/>
        </p:nvSpPr>
        <p:spPr bwMode="auto">
          <a:xfrm>
            <a:off x="5011738" y="2324100"/>
            <a:ext cx="47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d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6883" name="TextBox 2061"/>
          <p:cNvSpPr txBox="1">
            <a:spLocks noChangeArrowheads="1"/>
          </p:cNvSpPr>
          <p:nvPr/>
        </p:nvSpPr>
        <p:spPr bwMode="auto">
          <a:xfrm>
            <a:off x="3887788" y="1581150"/>
            <a:ext cx="360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p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6884" name="TextBox 2062"/>
          <p:cNvSpPr txBox="1">
            <a:spLocks noChangeArrowheads="1"/>
          </p:cNvSpPr>
          <p:nvPr/>
        </p:nvSpPr>
        <p:spPr bwMode="auto">
          <a:xfrm>
            <a:off x="7164388" y="2851150"/>
            <a:ext cx="36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m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6885" name="TextBox 2063"/>
          <p:cNvSpPr txBox="1">
            <a:spLocks noChangeArrowheads="1"/>
          </p:cNvSpPr>
          <p:nvPr/>
        </p:nvSpPr>
        <p:spPr bwMode="auto">
          <a:xfrm>
            <a:off x="6732588" y="2055813"/>
            <a:ext cx="150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n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6886" name="TextBox 2"/>
          <p:cNvSpPr txBox="1">
            <a:spLocks noChangeArrowheads="1"/>
          </p:cNvSpPr>
          <p:nvPr/>
        </p:nvSpPr>
        <p:spPr bwMode="auto">
          <a:xfrm>
            <a:off x="1196975" y="188913"/>
            <a:ext cx="510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Практическая работа №2</a:t>
            </a:r>
          </a:p>
        </p:txBody>
      </p:sp>
      <p:sp>
        <p:nvSpPr>
          <p:cNvPr id="36887" name="TextBox 6"/>
          <p:cNvSpPr txBox="1">
            <a:spLocks noChangeArrowheads="1"/>
          </p:cNvSpPr>
          <p:nvPr/>
        </p:nvSpPr>
        <p:spPr bwMode="auto">
          <a:xfrm>
            <a:off x="611188" y="4519613"/>
            <a:ext cx="79216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Рассчитайте, сколько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потребуется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рулонов обоев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оклейки  комнаты, если длина одного рулона 10 м при ширине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ширине 53см),а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комната имеет следующие размеры: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-5,75м;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-8м;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-3м;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-2м;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-2м;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-2м;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-1м</a:t>
            </a:r>
          </a:p>
          <a:p>
            <a:endParaRPr lang="ru-RU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8532440" cy="446449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S</a:t>
            </a:r>
            <a:r>
              <a:rPr lang="ru-RU" dirty="0"/>
              <a:t> </a:t>
            </a:r>
            <a:r>
              <a:rPr lang="ru-RU" dirty="0" smtClean="0"/>
              <a:t>окна=</a:t>
            </a:r>
            <a:r>
              <a:rPr lang="en-US" dirty="0" smtClean="0"/>
              <a:t>Pxd=2x2=4</a:t>
            </a:r>
            <a:r>
              <a:rPr lang="ru-RU" dirty="0" smtClean="0"/>
              <a:t>(кв.м)</a:t>
            </a:r>
          </a:p>
          <a:p>
            <a:pPr marL="45720" indent="0">
              <a:buNone/>
            </a:pPr>
            <a:r>
              <a:rPr lang="en-US" dirty="0" smtClean="0"/>
              <a:t>S </a:t>
            </a:r>
            <a:r>
              <a:rPr lang="ru-RU" dirty="0" smtClean="0"/>
              <a:t>двери=</a:t>
            </a:r>
            <a:r>
              <a:rPr lang="en-US" dirty="0" smtClean="0"/>
              <a:t>mxn=2x1=2</a:t>
            </a:r>
            <a:r>
              <a:rPr lang="ru-RU" dirty="0" smtClean="0"/>
              <a:t>(кв.м)</a:t>
            </a:r>
          </a:p>
          <a:p>
            <a:pPr marL="45720" indent="0">
              <a:buNone/>
            </a:pPr>
            <a:r>
              <a:rPr lang="en-US" dirty="0" smtClean="0"/>
              <a:t>S</a:t>
            </a:r>
            <a:r>
              <a:rPr lang="ru-RU" dirty="0" smtClean="0"/>
              <a:t>стен=</a:t>
            </a:r>
            <a:r>
              <a:rPr lang="en-US" dirty="0" smtClean="0"/>
              <a:t>(2xbxc+2xaxc</a:t>
            </a:r>
            <a:r>
              <a:rPr lang="ru-RU" dirty="0" smtClean="0"/>
              <a:t>)</a:t>
            </a:r>
            <a:r>
              <a:rPr lang="en-US" dirty="0" smtClean="0"/>
              <a:t>-</a:t>
            </a:r>
            <a:r>
              <a:rPr lang="ru-RU" dirty="0" smtClean="0"/>
              <a:t>(</a:t>
            </a:r>
            <a:r>
              <a:rPr lang="en-US" dirty="0" smtClean="0"/>
              <a:t>S</a:t>
            </a:r>
            <a:r>
              <a:rPr lang="ru-RU" dirty="0" smtClean="0"/>
              <a:t>окна+</a:t>
            </a:r>
            <a:r>
              <a:rPr lang="en-US" dirty="0" smtClean="0"/>
              <a:t>S</a:t>
            </a:r>
            <a:r>
              <a:rPr lang="ru-RU" dirty="0" smtClean="0"/>
              <a:t>двери)=(2х8х3+2х5,75х3)-(4+2)=</a:t>
            </a:r>
          </a:p>
          <a:p>
            <a:pPr marL="45720" indent="0">
              <a:buNone/>
            </a:pPr>
            <a:r>
              <a:rPr lang="ru-RU" dirty="0" smtClean="0"/>
              <a:t>(48+34,5)-6=82,5-6=76,5(кв.м)</a:t>
            </a:r>
          </a:p>
          <a:p>
            <a:pPr marL="45720" indent="0">
              <a:buNone/>
            </a:pPr>
            <a:r>
              <a:rPr lang="en-US" dirty="0" smtClean="0"/>
              <a:t>S</a:t>
            </a:r>
            <a:r>
              <a:rPr lang="ru-RU" dirty="0" smtClean="0"/>
              <a:t>обоев в одном рулоне=10х1=10(кв.м)</a:t>
            </a:r>
          </a:p>
          <a:p>
            <a:pPr marL="45720" indent="0">
              <a:buNone/>
            </a:pPr>
            <a:r>
              <a:rPr lang="en-US" dirty="0" smtClean="0"/>
              <a:t>N</a:t>
            </a:r>
            <a:r>
              <a:rPr lang="ru-RU" dirty="0" smtClean="0"/>
              <a:t>число рулонов=</a:t>
            </a:r>
            <a:r>
              <a:rPr lang="en-US" dirty="0" smtClean="0"/>
              <a:t>S</a:t>
            </a:r>
            <a:r>
              <a:rPr lang="ru-RU" dirty="0" smtClean="0"/>
              <a:t>стен:</a:t>
            </a:r>
            <a:r>
              <a:rPr lang="en-US" dirty="0" smtClean="0"/>
              <a:t>S</a:t>
            </a:r>
            <a:r>
              <a:rPr lang="ru-RU" dirty="0" smtClean="0"/>
              <a:t>обоев в одном рулоне=76,5:10=7,65.</a:t>
            </a:r>
          </a:p>
          <a:p>
            <a:pPr marL="45720" indent="0">
              <a:buNone/>
            </a:pPr>
            <a:r>
              <a:rPr lang="ru-RU" b="1" u="sng" dirty="0" smtClean="0"/>
              <a:t>Ответ:</a:t>
            </a:r>
            <a:r>
              <a:rPr lang="ru-RU" dirty="0" smtClean="0"/>
              <a:t> Потребуется 8 рулонов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S</a:t>
            </a:r>
            <a:r>
              <a:rPr lang="ru-RU" dirty="0"/>
              <a:t>обоев в одном </a:t>
            </a:r>
            <a:r>
              <a:rPr lang="ru-RU" dirty="0" smtClean="0"/>
              <a:t>рулоне=10х</a:t>
            </a:r>
            <a:r>
              <a:rPr lang="en-US" dirty="0" smtClean="0"/>
              <a:t>0</a:t>
            </a:r>
            <a:r>
              <a:rPr lang="ru-RU" dirty="0" smtClean="0"/>
              <a:t>,53=5,3(</a:t>
            </a:r>
            <a:r>
              <a:rPr lang="ru-RU" dirty="0" err="1" smtClean="0"/>
              <a:t>кв.м</a:t>
            </a:r>
            <a:r>
              <a:rPr lang="ru-RU" dirty="0"/>
              <a:t>)</a:t>
            </a:r>
          </a:p>
          <a:p>
            <a:pPr marL="45720" indent="0">
              <a:buNone/>
            </a:pPr>
            <a:r>
              <a:rPr lang="en-US" dirty="0"/>
              <a:t>N</a:t>
            </a:r>
            <a:r>
              <a:rPr lang="ru-RU" dirty="0"/>
              <a:t>число рулонов=</a:t>
            </a:r>
            <a:r>
              <a:rPr lang="en-US" dirty="0"/>
              <a:t>S</a:t>
            </a:r>
            <a:r>
              <a:rPr lang="ru-RU" dirty="0"/>
              <a:t>стен:</a:t>
            </a:r>
            <a:r>
              <a:rPr lang="en-US" dirty="0"/>
              <a:t>S</a:t>
            </a:r>
            <a:r>
              <a:rPr lang="ru-RU" dirty="0"/>
              <a:t>обоев в одном </a:t>
            </a:r>
            <a:r>
              <a:rPr lang="ru-RU" dirty="0" smtClean="0"/>
              <a:t>рулоне=76,5:5,3=14,4…</a:t>
            </a:r>
            <a:endParaRPr lang="ru-RU" dirty="0"/>
          </a:p>
          <a:p>
            <a:pPr marL="45720" indent="0">
              <a:buNone/>
            </a:pPr>
            <a:r>
              <a:rPr lang="ru-RU" b="1" u="sng" dirty="0"/>
              <a:t>Ответ: </a:t>
            </a:r>
            <a:r>
              <a:rPr lang="ru-RU" dirty="0"/>
              <a:t>Потребуется </a:t>
            </a:r>
            <a:r>
              <a:rPr lang="ru-RU" dirty="0" smtClean="0"/>
              <a:t>15 </a:t>
            </a:r>
            <a:r>
              <a:rPr lang="ru-RU" dirty="0"/>
              <a:t>рулонов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0466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Практическая работа №2 (Расчет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" name="Picture 4" descr="http://www.symphonious.net/wp-content/bob_the_builder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14290"/>
            <a:ext cx="1109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689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68863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«Площади плоских фигур»</a:t>
            </a:r>
            <a:endParaRPr lang="ru-RU" sz="6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3" descr="4d54dbe0ca37ec9f5600005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1315"/>
          <a:stretch>
            <a:fillRect/>
          </a:stretch>
        </p:blipFill>
        <p:spPr bwMode="auto">
          <a:xfrm>
            <a:off x="5003800" y="3860800"/>
            <a:ext cx="39608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/>
          <p:cNvGrpSpPr>
            <a:grpSpLocks/>
          </p:cNvGrpSpPr>
          <p:nvPr/>
        </p:nvGrpSpPr>
        <p:grpSpPr bwMode="auto">
          <a:xfrm>
            <a:off x="468313" y="2565400"/>
            <a:ext cx="7496175" cy="1443038"/>
            <a:chOff x="295" y="1616"/>
            <a:chExt cx="4722" cy="909"/>
          </a:xfrm>
        </p:grpSpPr>
        <p:pic>
          <p:nvPicPr>
            <p:cNvPr id="38935" name="Picture 3" descr="http://www.parketina.ru/images_parket/examples/11.jpg"/>
            <p:cNvPicPr>
              <a:picLocks noChangeAspect="1" noChangeArrowheads="1"/>
            </p:cNvPicPr>
            <p:nvPr/>
          </p:nvPicPr>
          <p:blipFill>
            <a:blip r:embed="rId2"/>
            <a:srcRect l="3380"/>
            <a:stretch>
              <a:fillRect/>
            </a:stretch>
          </p:blipFill>
          <p:spPr bwMode="auto">
            <a:xfrm>
              <a:off x="295" y="1616"/>
              <a:ext cx="1315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6" name="Picture 4" descr="http://www.parketina.ru/images_parket/examples/1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3" y="1616"/>
              <a:ext cx="1361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7" name="Picture 5" descr="http://www.parketina.ru/images_parket/examples/1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17" y="1616"/>
              <a:ext cx="1361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8" name="Picture 6" descr="http://www.parketina.ru/images_parket/examples/1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51" y="1616"/>
              <a:ext cx="1361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" name="Прямая соединительная линия 2048"/>
            <p:cNvCxnSpPr/>
            <p:nvPr/>
          </p:nvCxnSpPr>
          <p:spPr>
            <a:xfrm>
              <a:off x="295" y="2525"/>
              <a:ext cx="47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 descr="86357088_4181608_KMILL_bkgd7"/>
          <p:cNvSpPr>
            <a:spLocks noChangeArrowheads="1"/>
          </p:cNvSpPr>
          <p:nvPr/>
        </p:nvSpPr>
        <p:spPr bwMode="auto">
          <a:xfrm>
            <a:off x="2490788" y="1649413"/>
            <a:ext cx="3384550" cy="1851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5875" algn="ctr">
            <a:solidFill>
              <a:srgbClr val="1C2B6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Параллелограмм 28"/>
          <p:cNvSpPr/>
          <p:nvPr/>
        </p:nvSpPr>
        <p:spPr>
          <a:xfrm rot="5400000">
            <a:off x="5730875" y="1782763"/>
            <a:ext cx="2362200" cy="20891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араллелограмм 33" descr="86357088_4181608_KMILL_bkgd7"/>
          <p:cNvSpPr>
            <a:spLocks noChangeArrowheads="1"/>
          </p:cNvSpPr>
          <p:nvPr/>
        </p:nvSpPr>
        <p:spPr bwMode="auto">
          <a:xfrm rot="5400000">
            <a:off x="5730081" y="1770857"/>
            <a:ext cx="2363787" cy="2089150"/>
          </a:xfrm>
          <a:prstGeom prst="parallelogram">
            <a:avLst>
              <a:gd name="adj" fmla="val 2499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5875" algn="ctr">
            <a:solidFill>
              <a:srgbClr val="1C2B68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Параллелограмм 34" descr="86357088_4181608_KMILL_bkgd7"/>
          <p:cNvSpPr>
            <a:spLocks noChangeArrowheads="1"/>
          </p:cNvSpPr>
          <p:nvPr/>
        </p:nvSpPr>
        <p:spPr bwMode="auto">
          <a:xfrm rot="-838240">
            <a:off x="195263" y="1947863"/>
            <a:ext cx="2533650" cy="1781175"/>
          </a:xfrm>
          <a:prstGeom prst="parallelogram">
            <a:avLst>
              <a:gd name="adj" fmla="val 2500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15875" algn="ctr">
            <a:solidFill>
              <a:srgbClr val="1C2B68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2049" name="Прямая соединительная линия 2048"/>
          <p:cNvCxnSpPr/>
          <p:nvPr/>
        </p:nvCxnSpPr>
        <p:spPr>
          <a:xfrm>
            <a:off x="468313" y="4008438"/>
            <a:ext cx="7496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Минус 2050"/>
          <p:cNvSpPr/>
          <p:nvPr/>
        </p:nvSpPr>
        <p:spPr>
          <a:xfrm>
            <a:off x="-828675" y="3981450"/>
            <a:ext cx="9971088" cy="460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2" name="Прямоугольник 2051"/>
          <p:cNvSpPr/>
          <p:nvPr/>
        </p:nvSpPr>
        <p:spPr>
          <a:xfrm>
            <a:off x="3355975" y="2043113"/>
            <a:ext cx="1655763" cy="1008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Минус 2052"/>
          <p:cNvSpPr/>
          <p:nvPr/>
        </p:nvSpPr>
        <p:spPr>
          <a:xfrm>
            <a:off x="3059113" y="2349500"/>
            <a:ext cx="2233612" cy="1968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4" name="Минус 2053"/>
          <p:cNvSpPr/>
          <p:nvPr/>
        </p:nvSpPr>
        <p:spPr>
          <a:xfrm>
            <a:off x="4138613" y="1484313"/>
            <a:ext cx="44450" cy="24971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5" name="Параллелограмм 2054"/>
          <p:cNvSpPr/>
          <p:nvPr/>
        </p:nvSpPr>
        <p:spPr>
          <a:xfrm rot="16200000">
            <a:off x="6107113" y="2827338"/>
            <a:ext cx="1439862" cy="49371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Блок-схема: узел 2055"/>
          <p:cNvSpPr/>
          <p:nvPr/>
        </p:nvSpPr>
        <p:spPr>
          <a:xfrm>
            <a:off x="6616700" y="3051175"/>
            <a:ext cx="76200" cy="63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25" name="TextBox 2056"/>
          <p:cNvSpPr txBox="1">
            <a:spLocks noChangeArrowheads="1"/>
          </p:cNvSpPr>
          <p:nvPr/>
        </p:nvSpPr>
        <p:spPr bwMode="auto">
          <a:xfrm>
            <a:off x="1196975" y="3465513"/>
            <a:ext cx="322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rebuchet MS" pitchFamily="34" charset="0"/>
              </a:rPr>
              <a:t>b</a:t>
            </a:r>
            <a:endParaRPr lang="ru-RU" sz="2000" b="1">
              <a:latin typeface="Trebuchet MS" pitchFamily="34" charset="0"/>
            </a:endParaRPr>
          </a:p>
        </p:txBody>
      </p:sp>
      <p:sp>
        <p:nvSpPr>
          <p:cNvPr id="38926" name="TextBox 2057"/>
          <p:cNvSpPr txBox="1">
            <a:spLocks noChangeArrowheads="1"/>
          </p:cNvSpPr>
          <p:nvPr/>
        </p:nvSpPr>
        <p:spPr bwMode="auto">
          <a:xfrm>
            <a:off x="4068763" y="4059238"/>
            <a:ext cx="336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a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8927" name="TextBox 2058"/>
          <p:cNvSpPr txBox="1">
            <a:spLocks noChangeArrowheads="1"/>
          </p:cNvSpPr>
          <p:nvPr/>
        </p:nvSpPr>
        <p:spPr bwMode="auto">
          <a:xfrm>
            <a:off x="4110038" y="3343275"/>
            <a:ext cx="361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a</a:t>
            </a:r>
            <a:endParaRPr lang="ru-RU" sz="2800" b="1">
              <a:latin typeface="Trebuchet MS" pitchFamily="34" charset="0"/>
            </a:endParaRPr>
          </a:p>
        </p:txBody>
      </p:sp>
      <p:sp>
        <p:nvSpPr>
          <p:cNvPr id="38928" name="TextBox 2059"/>
          <p:cNvSpPr txBox="1">
            <a:spLocks noChangeArrowheads="1"/>
          </p:cNvSpPr>
          <p:nvPr/>
        </p:nvSpPr>
        <p:spPr bwMode="auto">
          <a:xfrm>
            <a:off x="2124075" y="2447925"/>
            <a:ext cx="14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c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8929" name="TextBox 2060"/>
          <p:cNvSpPr txBox="1">
            <a:spLocks noChangeArrowheads="1"/>
          </p:cNvSpPr>
          <p:nvPr/>
        </p:nvSpPr>
        <p:spPr bwMode="auto">
          <a:xfrm>
            <a:off x="5011738" y="2324100"/>
            <a:ext cx="47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d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8930" name="TextBox 2061"/>
          <p:cNvSpPr txBox="1">
            <a:spLocks noChangeArrowheads="1"/>
          </p:cNvSpPr>
          <p:nvPr/>
        </p:nvSpPr>
        <p:spPr bwMode="auto">
          <a:xfrm>
            <a:off x="3887788" y="1581150"/>
            <a:ext cx="360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p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8931" name="TextBox 2062"/>
          <p:cNvSpPr txBox="1">
            <a:spLocks noChangeArrowheads="1"/>
          </p:cNvSpPr>
          <p:nvPr/>
        </p:nvSpPr>
        <p:spPr bwMode="auto">
          <a:xfrm>
            <a:off x="7164388" y="2851150"/>
            <a:ext cx="36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m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8932" name="TextBox 2063"/>
          <p:cNvSpPr txBox="1">
            <a:spLocks noChangeArrowheads="1"/>
          </p:cNvSpPr>
          <p:nvPr/>
        </p:nvSpPr>
        <p:spPr bwMode="auto">
          <a:xfrm>
            <a:off x="6732588" y="2055813"/>
            <a:ext cx="150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rebuchet MS" pitchFamily="34" charset="0"/>
              </a:rPr>
              <a:t>n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38933" name="TextBox 2"/>
          <p:cNvSpPr txBox="1">
            <a:spLocks noChangeArrowheads="1"/>
          </p:cNvSpPr>
          <p:nvPr/>
        </p:nvSpPr>
        <p:spPr bwMode="auto">
          <a:xfrm>
            <a:off x="1196975" y="188913"/>
            <a:ext cx="510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Практическая работа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05" y="44624"/>
            <a:ext cx="8370308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Проверка творческого домашнего задания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(декоративное панно</a:t>
            </a:r>
            <a:r>
              <a:rPr lang="ru-RU" sz="3200" dirty="0" smtClean="0"/>
              <a:t>) </a:t>
            </a:r>
            <a:endParaRPr lang="ru-RU" sz="3200" dirty="0"/>
          </a:p>
        </p:txBody>
      </p:sp>
      <p:sp>
        <p:nvSpPr>
          <p:cNvPr id="39938" name="Объект 4"/>
          <p:cNvSpPr>
            <a:spLocks noGrp="1"/>
          </p:cNvSpPr>
          <p:nvPr>
            <p:ph sz="quarter" idx="13"/>
          </p:nvPr>
        </p:nvSpPr>
        <p:spPr>
          <a:xfrm>
            <a:off x="395288" y="1700213"/>
            <a:ext cx="8424862" cy="460851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Равнобедренные прямоугольные треугольники, боковая сторона которых равна 8см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 треугольников)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этих треугольников составить: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ромб – с площадью 128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кв.см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прямоугольник – с площадью 128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кв.см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квадрат – с площадью 256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кв.см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параллелограмм – с площадью 192кв.см,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трапецию – с площадью 192кв.см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9939" name="Picture 14" descr="%D0%A0%D0%B0%D0%BA%D1%83%D1%88%D0%BA%D0%B8_03_%D0%98%D0%B7%D0%BE%D0%B1%D1%80%D0%B0%D0%B6%D0%B5%D0%BD%D0%B8%D0%B5_0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068638"/>
            <a:ext cx="25876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Домашнее задание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62" name="Объект 4"/>
          <p:cNvSpPr>
            <a:spLocks noGrp="1"/>
          </p:cNvSpPr>
          <p:nvPr>
            <p:ph sz="quarter" idx="13"/>
          </p:nvPr>
        </p:nvSpPr>
        <p:spPr>
          <a:xfrm>
            <a:off x="250825" y="1916113"/>
            <a:ext cx="4465638" cy="3816350"/>
          </a:xfrm>
        </p:spPr>
        <p:txBody>
          <a:bodyPr/>
          <a:lstStyle/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 учебнику: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 50-53, №455,№456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2.Изобразите паркет составленный из шестиугольников, равных данному. Раскрасьте шестиугольники в три цвета так, чтобы соседние шестиугольники были окрашены разными цветами.</a:t>
            </a:r>
          </a:p>
          <a:p>
            <a:pPr marL="44450" indent="0" eaLnBrk="1" hangingPunct="1">
              <a:lnSpc>
                <a:spcPct val="90000"/>
              </a:lnSpc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lnSpc>
                <a:spcPct val="90000"/>
              </a:lnSpc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40963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060575"/>
            <a:ext cx="2981325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WordArt 4"/>
          <p:cNvSpPr>
            <a:spLocks noChangeArrowheads="1" noChangeShapeType="1" noTextEdit="1"/>
          </p:cNvSpPr>
          <p:nvPr/>
        </p:nvSpPr>
        <p:spPr bwMode="auto">
          <a:xfrm>
            <a:off x="827088" y="908050"/>
            <a:ext cx="7561262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УРОК</a:t>
            </a:r>
          </a:p>
        </p:txBody>
      </p:sp>
      <p:pic>
        <p:nvPicPr>
          <p:cNvPr id="41987" name="Рисунок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4724400"/>
            <a:ext cx="2266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868863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http://4put.ru/pictures/max/105/32275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508500"/>
            <a:ext cx="2449512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0"/>
            <a:ext cx="9109075" cy="6858000"/>
          </a:xfrm>
        </p:spPr>
      </p:pic>
      <p:pic>
        <p:nvPicPr>
          <p:cNvPr id="17410" name="Picture 3" descr="max-201102261557303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03"/>
          <a:stretch>
            <a:fillRect/>
          </a:stretch>
        </p:blipFill>
        <p:spPr bwMode="auto">
          <a:xfrm>
            <a:off x="179388" y="4581525"/>
            <a:ext cx="17049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0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529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8434" name="Text Box 48"/>
          <p:cNvSpPr txBox="1">
            <a:spLocks noChangeArrowheads="1"/>
          </p:cNvSpPr>
          <p:nvPr/>
        </p:nvSpPr>
        <p:spPr bwMode="auto">
          <a:xfrm>
            <a:off x="987425" y="682625"/>
            <a:ext cx="776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1.  </a:t>
            </a:r>
            <a:r>
              <a:rPr lang="ru-RU">
                <a:latin typeface="Trebuchet MS" pitchFamily="34" charset="0"/>
              </a:rPr>
              <a:t>Найдите площадь треугольника АВС.</a:t>
            </a:r>
          </a:p>
        </p:txBody>
      </p:sp>
      <p:grpSp>
        <p:nvGrpSpPr>
          <p:cNvPr id="18435" name="Group 52"/>
          <p:cNvGrpSpPr>
            <a:grpSpLocks/>
          </p:cNvGrpSpPr>
          <p:nvPr/>
        </p:nvGrpSpPr>
        <p:grpSpPr bwMode="auto">
          <a:xfrm>
            <a:off x="827088" y="1196975"/>
            <a:ext cx="5614987" cy="5616575"/>
            <a:chOff x="975" y="1207"/>
            <a:chExt cx="2177" cy="2178"/>
          </a:xfrm>
        </p:grpSpPr>
        <p:grpSp>
          <p:nvGrpSpPr>
            <p:cNvPr id="18441" name="Group 53"/>
            <p:cNvGrpSpPr>
              <a:grpSpLocks/>
            </p:cNvGrpSpPr>
            <p:nvPr/>
          </p:nvGrpSpPr>
          <p:grpSpPr bwMode="auto">
            <a:xfrm>
              <a:off x="975" y="1207"/>
              <a:ext cx="2177" cy="363"/>
              <a:chOff x="975" y="1207"/>
              <a:chExt cx="2177" cy="363"/>
            </a:xfrm>
          </p:grpSpPr>
          <p:sp>
            <p:nvSpPr>
              <p:cNvPr id="18477" name="Rectangle 54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78" name="Rectangle 55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79" name="Rectangle 56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80" name="Rectangle 57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81" name="Rectangle 58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82" name="Rectangle 59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8442" name="Group 60"/>
            <p:cNvGrpSpPr>
              <a:grpSpLocks/>
            </p:cNvGrpSpPr>
            <p:nvPr/>
          </p:nvGrpSpPr>
          <p:grpSpPr bwMode="auto">
            <a:xfrm>
              <a:off x="975" y="1570"/>
              <a:ext cx="2177" cy="363"/>
              <a:chOff x="975" y="1207"/>
              <a:chExt cx="2177" cy="363"/>
            </a:xfrm>
          </p:grpSpPr>
          <p:sp>
            <p:nvSpPr>
              <p:cNvPr id="18471" name="Rectangle 61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72" name="Rectangle 62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73" name="Rectangle 63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74" name="Rectangle 64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75" name="Rectangle 65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76" name="Rectangle 66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8443" name="Group 67"/>
            <p:cNvGrpSpPr>
              <a:grpSpLocks/>
            </p:cNvGrpSpPr>
            <p:nvPr/>
          </p:nvGrpSpPr>
          <p:grpSpPr bwMode="auto">
            <a:xfrm>
              <a:off x="975" y="1933"/>
              <a:ext cx="2177" cy="363"/>
              <a:chOff x="975" y="1207"/>
              <a:chExt cx="2177" cy="363"/>
            </a:xfrm>
          </p:grpSpPr>
          <p:sp>
            <p:nvSpPr>
              <p:cNvPr id="18465" name="Rectangle 68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66" name="Rectangle 69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67" name="Rectangle 70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68" name="Rectangle 71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69" name="Rectangle 72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70" name="Rectangle 73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8444" name="Group 74"/>
            <p:cNvGrpSpPr>
              <a:grpSpLocks/>
            </p:cNvGrpSpPr>
            <p:nvPr/>
          </p:nvGrpSpPr>
          <p:grpSpPr bwMode="auto">
            <a:xfrm>
              <a:off x="975" y="2296"/>
              <a:ext cx="2177" cy="363"/>
              <a:chOff x="975" y="1207"/>
              <a:chExt cx="2177" cy="363"/>
            </a:xfrm>
          </p:grpSpPr>
          <p:sp>
            <p:nvSpPr>
              <p:cNvPr id="18459" name="Rectangle 75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60" name="Rectangle 76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61" name="Rectangle 77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62" name="Rectangle 78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63" name="Rectangle 79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64" name="Rectangle 80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8445" name="Group 81"/>
            <p:cNvGrpSpPr>
              <a:grpSpLocks/>
            </p:cNvGrpSpPr>
            <p:nvPr/>
          </p:nvGrpSpPr>
          <p:grpSpPr bwMode="auto">
            <a:xfrm>
              <a:off x="975" y="2659"/>
              <a:ext cx="2177" cy="363"/>
              <a:chOff x="975" y="1207"/>
              <a:chExt cx="2177" cy="363"/>
            </a:xfrm>
          </p:grpSpPr>
          <p:sp>
            <p:nvSpPr>
              <p:cNvPr id="18453" name="Rectangle 82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54" name="Rectangle 83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55" name="Rectangle 84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56" name="Rectangle 85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57" name="Rectangle 86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58" name="Rectangle 87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8446" name="Group 88"/>
            <p:cNvGrpSpPr>
              <a:grpSpLocks/>
            </p:cNvGrpSpPr>
            <p:nvPr/>
          </p:nvGrpSpPr>
          <p:grpSpPr bwMode="auto">
            <a:xfrm>
              <a:off x="975" y="3022"/>
              <a:ext cx="2177" cy="363"/>
              <a:chOff x="975" y="1207"/>
              <a:chExt cx="2177" cy="363"/>
            </a:xfrm>
          </p:grpSpPr>
          <p:sp>
            <p:nvSpPr>
              <p:cNvPr id="18447" name="Rectangle 89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48" name="Rectangle 90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49" name="Rectangle 91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50" name="Rectangle 92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51" name="Rectangle 93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8452" name="Rectangle 94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</p:grpSp>
      <p:sp>
        <p:nvSpPr>
          <p:cNvPr id="18436" name="Text Box 96"/>
          <p:cNvSpPr txBox="1">
            <a:spLocks noChangeArrowheads="1"/>
          </p:cNvSpPr>
          <p:nvPr/>
        </p:nvSpPr>
        <p:spPr bwMode="auto">
          <a:xfrm>
            <a:off x="1474788" y="55165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А</a:t>
            </a:r>
          </a:p>
        </p:txBody>
      </p:sp>
      <p:sp>
        <p:nvSpPr>
          <p:cNvPr id="18437" name="Text Box 97"/>
          <p:cNvSpPr txBox="1">
            <a:spLocks noChangeArrowheads="1"/>
          </p:cNvSpPr>
          <p:nvPr/>
        </p:nvSpPr>
        <p:spPr bwMode="auto">
          <a:xfrm>
            <a:off x="4572000" y="18446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В</a:t>
            </a:r>
          </a:p>
        </p:txBody>
      </p:sp>
      <p:sp>
        <p:nvSpPr>
          <p:cNvPr id="18438" name="Text Box 99"/>
          <p:cNvSpPr txBox="1">
            <a:spLocks noChangeArrowheads="1"/>
          </p:cNvSpPr>
          <p:nvPr/>
        </p:nvSpPr>
        <p:spPr bwMode="auto">
          <a:xfrm>
            <a:off x="4572000" y="55895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С</a:t>
            </a:r>
          </a:p>
        </p:txBody>
      </p:sp>
      <p:sp>
        <p:nvSpPr>
          <p:cNvPr id="18439" name="AutoShape 100"/>
          <p:cNvSpPr>
            <a:spLocks noChangeArrowheads="1"/>
          </p:cNvSpPr>
          <p:nvPr/>
        </p:nvSpPr>
        <p:spPr bwMode="auto">
          <a:xfrm flipH="1">
            <a:off x="1763713" y="2133600"/>
            <a:ext cx="2808287" cy="3743325"/>
          </a:xfrm>
          <a:prstGeom prst="rtTriangle">
            <a:avLst/>
          </a:prstGeom>
          <a:solidFill>
            <a:schemeClr val="bg2">
              <a:alpha val="59999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8440" name="Picture 51" descr="http://www.symphonious.net/wp-content/bob_the_builde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292600"/>
            <a:ext cx="1466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6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529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87425" y="682625"/>
            <a:ext cx="776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2</a:t>
            </a:r>
            <a:r>
              <a:rPr lang="ru-RU">
                <a:latin typeface="Trebuchet MS" pitchFamily="34" charset="0"/>
              </a:rPr>
              <a:t>.</a:t>
            </a:r>
            <a:r>
              <a:rPr lang="en-US">
                <a:latin typeface="Trebuchet MS" pitchFamily="34" charset="0"/>
              </a:rPr>
              <a:t> </a:t>
            </a:r>
            <a:r>
              <a:rPr lang="ru-RU">
                <a:latin typeface="Trebuchet MS" pitchFamily="34" charset="0"/>
              </a:rPr>
              <a:t> Найдите площадь трапеции АВС</a:t>
            </a:r>
            <a:r>
              <a:rPr lang="en-US">
                <a:latin typeface="Trebuchet MS" pitchFamily="34" charset="0"/>
              </a:rPr>
              <a:t>D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827088" y="1196975"/>
            <a:ext cx="5614987" cy="5616575"/>
            <a:chOff x="975" y="1207"/>
            <a:chExt cx="2177" cy="2178"/>
          </a:xfrm>
        </p:grpSpPr>
        <p:grpSp>
          <p:nvGrpSpPr>
            <p:cNvPr id="19473" name="Group 4"/>
            <p:cNvGrpSpPr>
              <a:grpSpLocks/>
            </p:cNvGrpSpPr>
            <p:nvPr/>
          </p:nvGrpSpPr>
          <p:grpSpPr bwMode="auto">
            <a:xfrm>
              <a:off x="975" y="1207"/>
              <a:ext cx="2177" cy="363"/>
              <a:chOff x="975" y="1207"/>
              <a:chExt cx="2177" cy="363"/>
            </a:xfrm>
          </p:grpSpPr>
          <p:sp>
            <p:nvSpPr>
              <p:cNvPr id="19509" name="Rectangle 5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10" name="Rectangle 6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11" name="Rectangle 7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12" name="Rectangle 8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13" name="Rectangle 9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14" name="Rectangle 10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9474" name="Group 11"/>
            <p:cNvGrpSpPr>
              <a:grpSpLocks/>
            </p:cNvGrpSpPr>
            <p:nvPr/>
          </p:nvGrpSpPr>
          <p:grpSpPr bwMode="auto">
            <a:xfrm>
              <a:off x="975" y="1570"/>
              <a:ext cx="2177" cy="363"/>
              <a:chOff x="975" y="1207"/>
              <a:chExt cx="2177" cy="363"/>
            </a:xfrm>
          </p:grpSpPr>
          <p:sp>
            <p:nvSpPr>
              <p:cNvPr id="19503" name="Rectangle 12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04" name="Rectangle 13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05" name="Rectangle 14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06" name="Rectangle 15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07" name="Rectangle 16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08" name="Rectangle 17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9475" name="Group 18"/>
            <p:cNvGrpSpPr>
              <a:grpSpLocks/>
            </p:cNvGrpSpPr>
            <p:nvPr/>
          </p:nvGrpSpPr>
          <p:grpSpPr bwMode="auto">
            <a:xfrm>
              <a:off x="975" y="1933"/>
              <a:ext cx="2177" cy="363"/>
              <a:chOff x="975" y="1207"/>
              <a:chExt cx="2177" cy="363"/>
            </a:xfrm>
          </p:grpSpPr>
          <p:sp>
            <p:nvSpPr>
              <p:cNvPr id="19497" name="Rectangle 19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98" name="Rectangle 20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99" name="Rectangle 21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00" name="Rectangle 22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01" name="Rectangle 23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502" name="Rectangle 24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9476" name="Group 25"/>
            <p:cNvGrpSpPr>
              <a:grpSpLocks/>
            </p:cNvGrpSpPr>
            <p:nvPr/>
          </p:nvGrpSpPr>
          <p:grpSpPr bwMode="auto">
            <a:xfrm>
              <a:off x="975" y="2296"/>
              <a:ext cx="2177" cy="363"/>
              <a:chOff x="975" y="1207"/>
              <a:chExt cx="2177" cy="363"/>
            </a:xfrm>
          </p:grpSpPr>
          <p:sp>
            <p:nvSpPr>
              <p:cNvPr id="19491" name="Rectangle 26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92" name="Rectangle 27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93" name="Rectangle 28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94" name="Rectangle 29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95" name="Rectangle 30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96" name="Rectangle 31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9477" name="Group 32"/>
            <p:cNvGrpSpPr>
              <a:grpSpLocks/>
            </p:cNvGrpSpPr>
            <p:nvPr/>
          </p:nvGrpSpPr>
          <p:grpSpPr bwMode="auto">
            <a:xfrm>
              <a:off x="975" y="2659"/>
              <a:ext cx="2177" cy="363"/>
              <a:chOff x="975" y="1207"/>
              <a:chExt cx="2177" cy="363"/>
            </a:xfrm>
          </p:grpSpPr>
          <p:sp>
            <p:nvSpPr>
              <p:cNvPr id="19485" name="Rectangle 33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86" name="Rectangle 34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87" name="Rectangle 35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88" name="Rectangle 36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89" name="Rectangle 37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90" name="Rectangle 38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19478" name="Group 39"/>
            <p:cNvGrpSpPr>
              <a:grpSpLocks/>
            </p:cNvGrpSpPr>
            <p:nvPr/>
          </p:nvGrpSpPr>
          <p:grpSpPr bwMode="auto">
            <a:xfrm>
              <a:off x="975" y="3022"/>
              <a:ext cx="2177" cy="363"/>
              <a:chOff x="975" y="1207"/>
              <a:chExt cx="2177" cy="363"/>
            </a:xfrm>
          </p:grpSpPr>
          <p:sp>
            <p:nvSpPr>
              <p:cNvPr id="19479" name="Rectangle 40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80" name="Rectangle 41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81" name="Rectangle 42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82" name="Rectangle 43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83" name="Rectangle 44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9484" name="Rectangle 45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</p:grpSp>
      <p:sp>
        <p:nvSpPr>
          <p:cNvPr id="19460" name="Text Box 46"/>
          <p:cNvSpPr txBox="1">
            <a:spLocks noChangeArrowheads="1"/>
          </p:cNvSpPr>
          <p:nvPr/>
        </p:nvSpPr>
        <p:spPr bwMode="auto">
          <a:xfrm>
            <a:off x="1476375" y="58769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А</a:t>
            </a:r>
          </a:p>
        </p:txBody>
      </p:sp>
      <p:sp>
        <p:nvSpPr>
          <p:cNvPr id="19461" name="Text Box 47"/>
          <p:cNvSpPr txBox="1">
            <a:spLocks noChangeArrowheads="1"/>
          </p:cNvSpPr>
          <p:nvPr/>
        </p:nvSpPr>
        <p:spPr bwMode="auto">
          <a:xfrm>
            <a:off x="4572000" y="27082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C</a:t>
            </a:r>
            <a:endParaRPr lang="ru-RU">
              <a:latin typeface="Trebuchet MS" pitchFamily="34" charset="0"/>
            </a:endParaRPr>
          </a:p>
        </p:txBody>
      </p:sp>
      <p:sp>
        <p:nvSpPr>
          <p:cNvPr id="19462" name="Text Box 48"/>
          <p:cNvSpPr txBox="1">
            <a:spLocks noChangeArrowheads="1"/>
          </p:cNvSpPr>
          <p:nvPr/>
        </p:nvSpPr>
        <p:spPr bwMode="auto">
          <a:xfrm>
            <a:off x="5508625" y="55895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D</a:t>
            </a:r>
            <a:endParaRPr lang="ru-RU">
              <a:latin typeface="Trebuchet MS" pitchFamily="34" charset="0"/>
            </a:endParaRPr>
          </a:p>
        </p:txBody>
      </p:sp>
      <p:sp>
        <p:nvSpPr>
          <p:cNvPr id="19463" name="Text Box 58"/>
          <p:cNvSpPr txBox="1">
            <a:spLocks noChangeArrowheads="1"/>
          </p:cNvSpPr>
          <p:nvPr/>
        </p:nvSpPr>
        <p:spPr bwMode="auto">
          <a:xfrm>
            <a:off x="1403350" y="27813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B</a:t>
            </a:r>
            <a:endParaRPr lang="ru-RU">
              <a:latin typeface="Trebuchet MS" pitchFamily="34" charset="0"/>
            </a:endParaRPr>
          </a:p>
        </p:txBody>
      </p:sp>
      <p:grpSp>
        <p:nvGrpSpPr>
          <p:cNvPr id="19464" name="Group 61"/>
          <p:cNvGrpSpPr>
            <a:grpSpLocks/>
          </p:cNvGrpSpPr>
          <p:nvPr/>
        </p:nvGrpSpPr>
        <p:grpSpPr bwMode="auto">
          <a:xfrm>
            <a:off x="1763713" y="3068638"/>
            <a:ext cx="3744912" cy="2808287"/>
            <a:chOff x="1111" y="1933"/>
            <a:chExt cx="2359" cy="1769"/>
          </a:xfrm>
        </p:grpSpPr>
        <p:grpSp>
          <p:nvGrpSpPr>
            <p:cNvPr id="19466" name="Group 57"/>
            <p:cNvGrpSpPr>
              <a:grpSpLocks/>
            </p:cNvGrpSpPr>
            <p:nvPr/>
          </p:nvGrpSpPr>
          <p:grpSpPr bwMode="auto">
            <a:xfrm>
              <a:off x="1111" y="1933"/>
              <a:ext cx="2359" cy="1769"/>
              <a:chOff x="1111" y="1933"/>
              <a:chExt cx="2359" cy="1769"/>
            </a:xfrm>
          </p:grpSpPr>
          <p:sp>
            <p:nvSpPr>
              <p:cNvPr id="19469" name="Line 53"/>
              <p:cNvSpPr>
                <a:spLocks noChangeShapeType="1"/>
              </p:cNvSpPr>
              <p:nvPr/>
            </p:nvSpPr>
            <p:spPr bwMode="auto">
              <a:xfrm flipV="1">
                <a:off x="1111" y="1933"/>
                <a:ext cx="0" cy="17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0" name="Line 54"/>
              <p:cNvSpPr>
                <a:spLocks noChangeShapeType="1"/>
              </p:cNvSpPr>
              <p:nvPr/>
            </p:nvSpPr>
            <p:spPr bwMode="auto">
              <a:xfrm>
                <a:off x="1111" y="1933"/>
                <a:ext cx="176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1" name="Line 55"/>
              <p:cNvSpPr>
                <a:spLocks noChangeShapeType="1"/>
              </p:cNvSpPr>
              <p:nvPr/>
            </p:nvSpPr>
            <p:spPr bwMode="auto">
              <a:xfrm>
                <a:off x="2880" y="1933"/>
                <a:ext cx="590" cy="17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2" name="Line 56"/>
              <p:cNvSpPr>
                <a:spLocks noChangeShapeType="1"/>
              </p:cNvSpPr>
              <p:nvPr/>
            </p:nvSpPr>
            <p:spPr bwMode="auto">
              <a:xfrm>
                <a:off x="1111" y="3702"/>
                <a:ext cx="23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467" name="Rectangle 59"/>
            <p:cNvSpPr>
              <a:spLocks noChangeArrowheads="1"/>
            </p:cNvSpPr>
            <p:nvPr/>
          </p:nvSpPr>
          <p:spPr bwMode="auto">
            <a:xfrm>
              <a:off x="1111" y="1933"/>
              <a:ext cx="1769" cy="1769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19468" name="AutoShape 60"/>
            <p:cNvSpPr>
              <a:spLocks noChangeArrowheads="1"/>
            </p:cNvSpPr>
            <p:nvPr/>
          </p:nvSpPr>
          <p:spPr bwMode="auto">
            <a:xfrm>
              <a:off x="2880" y="1933"/>
              <a:ext cx="590" cy="1768"/>
            </a:xfrm>
            <a:prstGeom prst="rtTriangle">
              <a:avLst/>
            </a:prstGeom>
            <a:solidFill>
              <a:schemeClr val="bg2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pic>
        <p:nvPicPr>
          <p:cNvPr id="19465" name="Picture 59" descr="http://www.symphonious.net/wp-content/bob_the_builde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2708275"/>
            <a:ext cx="1466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529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87425" y="682625"/>
            <a:ext cx="776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 </a:t>
            </a:r>
            <a:r>
              <a:rPr lang="en-US">
                <a:latin typeface="Trebuchet MS" pitchFamily="34" charset="0"/>
              </a:rPr>
              <a:t>3. </a:t>
            </a:r>
            <a:r>
              <a:rPr lang="ru-RU">
                <a:latin typeface="Trebuchet MS" pitchFamily="34" charset="0"/>
              </a:rPr>
              <a:t>Найдите площадь треугольника АВС.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827088" y="1196975"/>
            <a:ext cx="5614987" cy="5616575"/>
            <a:chOff x="975" y="1207"/>
            <a:chExt cx="2177" cy="2178"/>
          </a:xfrm>
        </p:grpSpPr>
        <p:grpSp>
          <p:nvGrpSpPr>
            <p:cNvPr id="20489" name="Group 4"/>
            <p:cNvGrpSpPr>
              <a:grpSpLocks/>
            </p:cNvGrpSpPr>
            <p:nvPr/>
          </p:nvGrpSpPr>
          <p:grpSpPr bwMode="auto">
            <a:xfrm>
              <a:off x="975" y="1207"/>
              <a:ext cx="2177" cy="363"/>
              <a:chOff x="975" y="1207"/>
              <a:chExt cx="2177" cy="363"/>
            </a:xfrm>
          </p:grpSpPr>
          <p:sp>
            <p:nvSpPr>
              <p:cNvPr id="20525" name="Rectangle 5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26" name="Rectangle 6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27" name="Rectangle 7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28" name="Rectangle 8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29" name="Rectangle 9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30" name="Rectangle 10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0490" name="Group 11"/>
            <p:cNvGrpSpPr>
              <a:grpSpLocks/>
            </p:cNvGrpSpPr>
            <p:nvPr/>
          </p:nvGrpSpPr>
          <p:grpSpPr bwMode="auto">
            <a:xfrm>
              <a:off x="975" y="1570"/>
              <a:ext cx="2177" cy="363"/>
              <a:chOff x="975" y="1207"/>
              <a:chExt cx="2177" cy="363"/>
            </a:xfrm>
          </p:grpSpPr>
          <p:sp>
            <p:nvSpPr>
              <p:cNvPr id="20519" name="Rectangle 12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20" name="Rectangle 13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21" name="Rectangle 14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22" name="Rectangle 15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23" name="Rectangle 16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24" name="Rectangle 17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0491" name="Group 18"/>
            <p:cNvGrpSpPr>
              <a:grpSpLocks/>
            </p:cNvGrpSpPr>
            <p:nvPr/>
          </p:nvGrpSpPr>
          <p:grpSpPr bwMode="auto">
            <a:xfrm>
              <a:off x="975" y="1933"/>
              <a:ext cx="2177" cy="363"/>
              <a:chOff x="975" y="1207"/>
              <a:chExt cx="2177" cy="363"/>
            </a:xfrm>
          </p:grpSpPr>
          <p:sp>
            <p:nvSpPr>
              <p:cNvPr id="20513" name="Rectangle 19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14" name="Rectangle 20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15" name="Rectangle 21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16" name="Rectangle 22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17" name="Rectangle 23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18" name="Rectangle 24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0492" name="Group 25"/>
            <p:cNvGrpSpPr>
              <a:grpSpLocks/>
            </p:cNvGrpSpPr>
            <p:nvPr/>
          </p:nvGrpSpPr>
          <p:grpSpPr bwMode="auto">
            <a:xfrm>
              <a:off x="975" y="2296"/>
              <a:ext cx="2177" cy="363"/>
              <a:chOff x="975" y="1207"/>
              <a:chExt cx="2177" cy="363"/>
            </a:xfrm>
          </p:grpSpPr>
          <p:sp>
            <p:nvSpPr>
              <p:cNvPr id="20507" name="Rectangle 26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08" name="Rectangle 27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09" name="Rectangle 28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10" name="Rectangle 29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11" name="Rectangle 30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12" name="Rectangle 31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0493" name="Group 32"/>
            <p:cNvGrpSpPr>
              <a:grpSpLocks/>
            </p:cNvGrpSpPr>
            <p:nvPr/>
          </p:nvGrpSpPr>
          <p:grpSpPr bwMode="auto">
            <a:xfrm>
              <a:off x="975" y="2659"/>
              <a:ext cx="2177" cy="363"/>
              <a:chOff x="975" y="1207"/>
              <a:chExt cx="2177" cy="363"/>
            </a:xfrm>
          </p:grpSpPr>
          <p:sp>
            <p:nvSpPr>
              <p:cNvPr id="20501" name="Rectangle 33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02" name="Rectangle 34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03" name="Rectangle 35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04" name="Rectangle 36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05" name="Rectangle 37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06" name="Rectangle 38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0494" name="Group 39"/>
            <p:cNvGrpSpPr>
              <a:grpSpLocks/>
            </p:cNvGrpSpPr>
            <p:nvPr/>
          </p:nvGrpSpPr>
          <p:grpSpPr bwMode="auto">
            <a:xfrm>
              <a:off x="975" y="3022"/>
              <a:ext cx="2177" cy="363"/>
              <a:chOff x="975" y="1207"/>
              <a:chExt cx="2177" cy="363"/>
            </a:xfrm>
          </p:grpSpPr>
          <p:sp>
            <p:nvSpPr>
              <p:cNvPr id="20495" name="Rectangle 40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496" name="Rectangle 41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497" name="Rectangle 42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498" name="Rectangle 43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499" name="Rectangle 44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0500" name="Rectangle 45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</p:grpSp>
      <p:sp>
        <p:nvSpPr>
          <p:cNvPr id="20484" name="Text Box 46"/>
          <p:cNvSpPr txBox="1">
            <a:spLocks noChangeArrowheads="1"/>
          </p:cNvSpPr>
          <p:nvPr/>
        </p:nvSpPr>
        <p:spPr bwMode="auto">
          <a:xfrm>
            <a:off x="1474788" y="55165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А</a:t>
            </a:r>
          </a:p>
        </p:txBody>
      </p:sp>
      <p:sp>
        <p:nvSpPr>
          <p:cNvPr id="20485" name="Text Box 47"/>
          <p:cNvSpPr txBox="1">
            <a:spLocks noChangeArrowheads="1"/>
          </p:cNvSpPr>
          <p:nvPr/>
        </p:nvSpPr>
        <p:spPr bwMode="auto">
          <a:xfrm>
            <a:off x="5219700" y="19161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В</a:t>
            </a:r>
          </a:p>
        </p:txBody>
      </p:sp>
      <p:sp>
        <p:nvSpPr>
          <p:cNvPr id="20486" name="Text Box 48"/>
          <p:cNvSpPr txBox="1">
            <a:spLocks noChangeArrowheads="1"/>
          </p:cNvSpPr>
          <p:nvPr/>
        </p:nvSpPr>
        <p:spPr bwMode="auto">
          <a:xfrm>
            <a:off x="4572000" y="55895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С</a:t>
            </a:r>
          </a:p>
        </p:txBody>
      </p:sp>
      <p:sp>
        <p:nvSpPr>
          <p:cNvPr id="20487" name="AutoShape 50"/>
          <p:cNvSpPr>
            <a:spLocks noChangeArrowheads="1"/>
          </p:cNvSpPr>
          <p:nvPr/>
        </p:nvSpPr>
        <p:spPr bwMode="auto">
          <a:xfrm rot="8110228">
            <a:off x="1687513" y="3725863"/>
            <a:ext cx="5273675" cy="1954212"/>
          </a:xfrm>
          <a:prstGeom prst="triangle">
            <a:avLst>
              <a:gd name="adj" fmla="val 62583"/>
            </a:avLst>
          </a:prstGeom>
          <a:solidFill>
            <a:schemeClr val="bg2">
              <a:alpha val="59999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0488" name="Picture 51" descr="http://www.symphonious.net/wp-content/bob_the_builde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412875"/>
            <a:ext cx="1466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529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87425" y="682625"/>
            <a:ext cx="776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4. </a:t>
            </a:r>
            <a:r>
              <a:rPr lang="ru-RU">
                <a:latin typeface="Trebuchet MS" pitchFamily="34" charset="0"/>
              </a:rPr>
              <a:t> Найдите площадь треугольника АВС.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827088" y="1196975"/>
            <a:ext cx="5614987" cy="5616575"/>
            <a:chOff x="975" y="1207"/>
            <a:chExt cx="2177" cy="2178"/>
          </a:xfrm>
        </p:grpSpPr>
        <p:grpSp>
          <p:nvGrpSpPr>
            <p:cNvPr id="21513" name="Group 4"/>
            <p:cNvGrpSpPr>
              <a:grpSpLocks/>
            </p:cNvGrpSpPr>
            <p:nvPr/>
          </p:nvGrpSpPr>
          <p:grpSpPr bwMode="auto">
            <a:xfrm>
              <a:off x="975" y="1207"/>
              <a:ext cx="2177" cy="363"/>
              <a:chOff x="975" y="1207"/>
              <a:chExt cx="2177" cy="363"/>
            </a:xfrm>
          </p:grpSpPr>
          <p:sp>
            <p:nvSpPr>
              <p:cNvPr id="21549" name="Rectangle 5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50" name="Rectangle 6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51" name="Rectangle 7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52" name="Rectangle 8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53" name="Rectangle 9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54" name="Rectangle 10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1514" name="Group 11"/>
            <p:cNvGrpSpPr>
              <a:grpSpLocks/>
            </p:cNvGrpSpPr>
            <p:nvPr/>
          </p:nvGrpSpPr>
          <p:grpSpPr bwMode="auto">
            <a:xfrm>
              <a:off x="975" y="1570"/>
              <a:ext cx="2177" cy="363"/>
              <a:chOff x="975" y="1207"/>
              <a:chExt cx="2177" cy="363"/>
            </a:xfrm>
          </p:grpSpPr>
          <p:sp>
            <p:nvSpPr>
              <p:cNvPr id="21543" name="Rectangle 12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44" name="Rectangle 13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45" name="Rectangle 14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46" name="Rectangle 15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47" name="Rectangle 16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48" name="Rectangle 17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1515" name="Group 18"/>
            <p:cNvGrpSpPr>
              <a:grpSpLocks/>
            </p:cNvGrpSpPr>
            <p:nvPr/>
          </p:nvGrpSpPr>
          <p:grpSpPr bwMode="auto">
            <a:xfrm>
              <a:off x="975" y="1933"/>
              <a:ext cx="2177" cy="363"/>
              <a:chOff x="975" y="1207"/>
              <a:chExt cx="2177" cy="363"/>
            </a:xfrm>
          </p:grpSpPr>
          <p:sp>
            <p:nvSpPr>
              <p:cNvPr id="21537" name="Rectangle 19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38" name="Rectangle 20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39" name="Rectangle 21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40" name="Rectangle 22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41" name="Rectangle 23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42" name="Rectangle 24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1516" name="Group 25"/>
            <p:cNvGrpSpPr>
              <a:grpSpLocks/>
            </p:cNvGrpSpPr>
            <p:nvPr/>
          </p:nvGrpSpPr>
          <p:grpSpPr bwMode="auto">
            <a:xfrm>
              <a:off x="975" y="2296"/>
              <a:ext cx="2177" cy="363"/>
              <a:chOff x="975" y="1207"/>
              <a:chExt cx="2177" cy="363"/>
            </a:xfrm>
          </p:grpSpPr>
          <p:sp>
            <p:nvSpPr>
              <p:cNvPr id="21531" name="Rectangle 26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32" name="Rectangle 27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33" name="Rectangle 28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34" name="Rectangle 29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35" name="Rectangle 30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36" name="Rectangle 31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1517" name="Group 32"/>
            <p:cNvGrpSpPr>
              <a:grpSpLocks/>
            </p:cNvGrpSpPr>
            <p:nvPr/>
          </p:nvGrpSpPr>
          <p:grpSpPr bwMode="auto">
            <a:xfrm>
              <a:off x="975" y="2659"/>
              <a:ext cx="2177" cy="363"/>
              <a:chOff x="975" y="1207"/>
              <a:chExt cx="2177" cy="363"/>
            </a:xfrm>
          </p:grpSpPr>
          <p:sp>
            <p:nvSpPr>
              <p:cNvPr id="21525" name="Rectangle 33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26" name="Rectangle 34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27" name="Rectangle 35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28" name="Rectangle 36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29" name="Rectangle 37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30" name="Rectangle 38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1518" name="Group 39"/>
            <p:cNvGrpSpPr>
              <a:grpSpLocks/>
            </p:cNvGrpSpPr>
            <p:nvPr/>
          </p:nvGrpSpPr>
          <p:grpSpPr bwMode="auto">
            <a:xfrm>
              <a:off x="975" y="3022"/>
              <a:ext cx="2177" cy="363"/>
              <a:chOff x="975" y="1207"/>
              <a:chExt cx="2177" cy="363"/>
            </a:xfrm>
          </p:grpSpPr>
          <p:sp>
            <p:nvSpPr>
              <p:cNvPr id="21519" name="Rectangle 40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20" name="Rectangle 41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21" name="Rectangle 42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22" name="Rectangle 43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23" name="Rectangle 44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524" name="Rectangle 45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</p:grpSp>
      <p:sp>
        <p:nvSpPr>
          <p:cNvPr id="21508" name="Text Box 46"/>
          <p:cNvSpPr txBox="1">
            <a:spLocks noChangeArrowheads="1"/>
          </p:cNvSpPr>
          <p:nvPr/>
        </p:nvSpPr>
        <p:spPr bwMode="auto">
          <a:xfrm>
            <a:off x="1474788" y="55165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А</a:t>
            </a:r>
          </a:p>
        </p:txBody>
      </p:sp>
      <p:sp>
        <p:nvSpPr>
          <p:cNvPr id="21509" name="Text Box 47"/>
          <p:cNvSpPr txBox="1">
            <a:spLocks noChangeArrowheads="1"/>
          </p:cNvSpPr>
          <p:nvPr/>
        </p:nvSpPr>
        <p:spPr bwMode="auto">
          <a:xfrm>
            <a:off x="5651500" y="11969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В</a:t>
            </a:r>
          </a:p>
        </p:txBody>
      </p:sp>
      <p:sp>
        <p:nvSpPr>
          <p:cNvPr id="21510" name="Text Box 48"/>
          <p:cNvSpPr txBox="1">
            <a:spLocks noChangeArrowheads="1"/>
          </p:cNvSpPr>
          <p:nvPr/>
        </p:nvSpPr>
        <p:spPr bwMode="auto">
          <a:xfrm>
            <a:off x="5508625" y="49418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С</a:t>
            </a:r>
          </a:p>
        </p:txBody>
      </p:sp>
      <p:sp>
        <p:nvSpPr>
          <p:cNvPr id="21511" name="AutoShape 50"/>
          <p:cNvSpPr>
            <a:spLocks noChangeArrowheads="1"/>
          </p:cNvSpPr>
          <p:nvPr/>
        </p:nvSpPr>
        <p:spPr bwMode="auto">
          <a:xfrm rot="8078927">
            <a:off x="1517651" y="3244850"/>
            <a:ext cx="6596062" cy="1976437"/>
          </a:xfrm>
          <a:prstGeom prst="triangle">
            <a:avLst>
              <a:gd name="adj" fmla="val 49861"/>
            </a:avLst>
          </a:prstGeom>
          <a:solidFill>
            <a:schemeClr val="bg2">
              <a:alpha val="59999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1512" name="Picture 51" descr="http://www.symphonious.net/wp-content/bob_the_builde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2636838"/>
            <a:ext cx="1466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529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87425" y="682625"/>
            <a:ext cx="776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rebuchet MS" pitchFamily="34" charset="0"/>
              </a:rPr>
              <a:t>6.  </a:t>
            </a:r>
            <a:r>
              <a:rPr lang="ru-RU">
                <a:latin typeface="Trebuchet MS" pitchFamily="34" charset="0"/>
              </a:rPr>
              <a:t>Найдите площадь параллелограмма  АВС</a:t>
            </a:r>
            <a:r>
              <a:rPr lang="en-US">
                <a:latin typeface="Trebuchet MS" pitchFamily="34" charset="0"/>
              </a:rPr>
              <a:t>D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827088" y="1196975"/>
            <a:ext cx="5614987" cy="5616575"/>
            <a:chOff x="975" y="1207"/>
            <a:chExt cx="2177" cy="2178"/>
          </a:xfrm>
        </p:grpSpPr>
        <p:grpSp>
          <p:nvGrpSpPr>
            <p:cNvPr id="23562" name="Group 4"/>
            <p:cNvGrpSpPr>
              <a:grpSpLocks/>
            </p:cNvGrpSpPr>
            <p:nvPr/>
          </p:nvGrpSpPr>
          <p:grpSpPr bwMode="auto">
            <a:xfrm>
              <a:off x="975" y="1207"/>
              <a:ext cx="2177" cy="363"/>
              <a:chOff x="975" y="1207"/>
              <a:chExt cx="2177" cy="363"/>
            </a:xfrm>
          </p:grpSpPr>
          <p:sp>
            <p:nvSpPr>
              <p:cNvPr id="23598" name="Rectangle 5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99" name="Rectangle 6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600" name="Rectangle 7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601" name="Rectangle 8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602" name="Rectangle 9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603" name="Rectangle 10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975" y="1570"/>
              <a:ext cx="2177" cy="363"/>
              <a:chOff x="975" y="1207"/>
              <a:chExt cx="2177" cy="363"/>
            </a:xfrm>
          </p:grpSpPr>
          <p:sp>
            <p:nvSpPr>
              <p:cNvPr id="23592" name="Rectangle 12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93" name="Rectangle 13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94" name="Rectangle 14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95" name="Rectangle 15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96" name="Rectangle 16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97" name="Rectangle 17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3564" name="Group 18"/>
            <p:cNvGrpSpPr>
              <a:grpSpLocks/>
            </p:cNvGrpSpPr>
            <p:nvPr/>
          </p:nvGrpSpPr>
          <p:grpSpPr bwMode="auto">
            <a:xfrm>
              <a:off x="975" y="1933"/>
              <a:ext cx="2177" cy="363"/>
              <a:chOff x="975" y="1207"/>
              <a:chExt cx="2177" cy="363"/>
            </a:xfrm>
          </p:grpSpPr>
          <p:sp>
            <p:nvSpPr>
              <p:cNvPr id="23586" name="Rectangle 19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87" name="Rectangle 20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88" name="Rectangle 21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89" name="Rectangle 22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90" name="Rectangle 23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91" name="Rectangle 24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3565" name="Group 25"/>
            <p:cNvGrpSpPr>
              <a:grpSpLocks/>
            </p:cNvGrpSpPr>
            <p:nvPr/>
          </p:nvGrpSpPr>
          <p:grpSpPr bwMode="auto">
            <a:xfrm>
              <a:off x="975" y="2296"/>
              <a:ext cx="2177" cy="363"/>
              <a:chOff x="975" y="1207"/>
              <a:chExt cx="2177" cy="363"/>
            </a:xfrm>
          </p:grpSpPr>
          <p:sp>
            <p:nvSpPr>
              <p:cNvPr id="23580" name="Rectangle 26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81" name="Rectangle 27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82" name="Rectangle 28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83" name="Rectangle 29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84" name="Rectangle 30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85" name="Rectangle 31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3566" name="Group 32"/>
            <p:cNvGrpSpPr>
              <a:grpSpLocks/>
            </p:cNvGrpSpPr>
            <p:nvPr/>
          </p:nvGrpSpPr>
          <p:grpSpPr bwMode="auto">
            <a:xfrm>
              <a:off x="975" y="2659"/>
              <a:ext cx="2177" cy="363"/>
              <a:chOff x="975" y="1207"/>
              <a:chExt cx="2177" cy="363"/>
            </a:xfrm>
          </p:grpSpPr>
          <p:sp>
            <p:nvSpPr>
              <p:cNvPr id="23574" name="Rectangle 33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75" name="Rectangle 34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76" name="Rectangle 35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77" name="Rectangle 36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78" name="Rectangle 37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79" name="Rectangle 38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3567" name="Group 39"/>
            <p:cNvGrpSpPr>
              <a:grpSpLocks/>
            </p:cNvGrpSpPr>
            <p:nvPr/>
          </p:nvGrpSpPr>
          <p:grpSpPr bwMode="auto">
            <a:xfrm>
              <a:off x="975" y="3022"/>
              <a:ext cx="2177" cy="363"/>
              <a:chOff x="975" y="1207"/>
              <a:chExt cx="2177" cy="363"/>
            </a:xfrm>
          </p:grpSpPr>
          <p:sp>
            <p:nvSpPr>
              <p:cNvPr id="23568" name="Rectangle 40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69" name="Rectangle 41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70" name="Rectangle 42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71" name="Rectangle 43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72" name="Rectangle 44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3573" name="Rectangle 45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</p:grpSp>
      <p:sp>
        <p:nvSpPr>
          <p:cNvPr id="23556" name="Text Box 46"/>
          <p:cNvSpPr txBox="1">
            <a:spLocks noChangeArrowheads="1"/>
          </p:cNvSpPr>
          <p:nvPr/>
        </p:nvSpPr>
        <p:spPr bwMode="auto">
          <a:xfrm>
            <a:off x="1403350" y="27860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А</a:t>
            </a:r>
          </a:p>
        </p:txBody>
      </p:sp>
      <p:sp>
        <p:nvSpPr>
          <p:cNvPr id="23557" name="Text Box 47"/>
          <p:cNvSpPr txBox="1">
            <a:spLocks noChangeArrowheads="1"/>
          </p:cNvSpPr>
          <p:nvPr/>
        </p:nvSpPr>
        <p:spPr bwMode="auto">
          <a:xfrm>
            <a:off x="4365625" y="27019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В</a:t>
            </a:r>
          </a:p>
        </p:txBody>
      </p:sp>
      <p:sp>
        <p:nvSpPr>
          <p:cNvPr id="23558" name="Text Box 48"/>
          <p:cNvSpPr txBox="1">
            <a:spLocks noChangeArrowheads="1"/>
          </p:cNvSpPr>
          <p:nvPr/>
        </p:nvSpPr>
        <p:spPr bwMode="auto">
          <a:xfrm>
            <a:off x="6084888" y="49672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С</a:t>
            </a:r>
          </a:p>
        </p:txBody>
      </p:sp>
      <p:sp>
        <p:nvSpPr>
          <p:cNvPr id="23559" name="AutoShape 97"/>
          <p:cNvSpPr>
            <a:spLocks noChangeArrowheads="1"/>
          </p:cNvSpPr>
          <p:nvPr/>
        </p:nvSpPr>
        <p:spPr bwMode="auto">
          <a:xfrm rot="10800000" flipV="1">
            <a:off x="1733550" y="3081338"/>
            <a:ext cx="4678363" cy="1871662"/>
          </a:xfrm>
          <a:prstGeom prst="parallelogram">
            <a:avLst>
              <a:gd name="adj" fmla="val 97472"/>
            </a:avLst>
          </a:prstGeom>
          <a:solidFill>
            <a:schemeClr val="bg2">
              <a:alpha val="59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3311525" y="4953000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D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23561" name="Picture 52" descr="http://www.symphonious.net/wp-content/bob_the_builde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076700"/>
            <a:ext cx="1466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51"/>
          <p:cNvSpPr>
            <a:spLocks noChangeArrowheads="1"/>
          </p:cNvSpPr>
          <p:nvPr/>
        </p:nvSpPr>
        <p:spPr bwMode="auto">
          <a:xfrm>
            <a:off x="-3175" y="0"/>
            <a:ext cx="9144000" cy="6858000"/>
          </a:xfrm>
          <a:prstGeom prst="foldedCorner">
            <a:avLst>
              <a:gd name="adj" fmla="val 25296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87425" y="682625"/>
            <a:ext cx="776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7</a:t>
            </a:r>
            <a:r>
              <a:rPr lang="en-US">
                <a:latin typeface="Trebuchet MS" pitchFamily="34" charset="0"/>
              </a:rPr>
              <a:t>.  </a:t>
            </a:r>
            <a:r>
              <a:rPr lang="ru-RU">
                <a:latin typeface="Trebuchet MS" pitchFamily="34" charset="0"/>
              </a:rPr>
              <a:t>Найдите площадь ромба АВС</a:t>
            </a:r>
            <a:r>
              <a:rPr lang="en-US">
                <a:latin typeface="Trebuchet MS" pitchFamily="34" charset="0"/>
              </a:rPr>
              <a:t>D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827088" y="1196975"/>
            <a:ext cx="5614987" cy="5616575"/>
            <a:chOff x="975" y="1207"/>
            <a:chExt cx="2177" cy="2178"/>
          </a:xfrm>
        </p:grpSpPr>
        <p:grpSp>
          <p:nvGrpSpPr>
            <p:cNvPr id="24586" name="Group 4"/>
            <p:cNvGrpSpPr>
              <a:grpSpLocks/>
            </p:cNvGrpSpPr>
            <p:nvPr/>
          </p:nvGrpSpPr>
          <p:grpSpPr bwMode="auto">
            <a:xfrm>
              <a:off x="975" y="1207"/>
              <a:ext cx="2177" cy="363"/>
              <a:chOff x="975" y="1207"/>
              <a:chExt cx="2177" cy="363"/>
            </a:xfrm>
          </p:grpSpPr>
          <p:sp>
            <p:nvSpPr>
              <p:cNvPr id="24622" name="Rectangle 5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23" name="Rectangle 6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24" name="Rectangle 7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25" name="Rectangle 8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26" name="Rectangle 9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27" name="Rectangle 10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4587" name="Group 11"/>
            <p:cNvGrpSpPr>
              <a:grpSpLocks/>
            </p:cNvGrpSpPr>
            <p:nvPr/>
          </p:nvGrpSpPr>
          <p:grpSpPr bwMode="auto">
            <a:xfrm>
              <a:off x="975" y="1570"/>
              <a:ext cx="2177" cy="363"/>
              <a:chOff x="975" y="1207"/>
              <a:chExt cx="2177" cy="363"/>
            </a:xfrm>
          </p:grpSpPr>
          <p:sp>
            <p:nvSpPr>
              <p:cNvPr id="24616" name="Rectangle 12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17" name="Rectangle 13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18" name="Rectangle 14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19" name="Rectangle 15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20" name="Rectangle 16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21" name="Rectangle 17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4588" name="Group 18"/>
            <p:cNvGrpSpPr>
              <a:grpSpLocks/>
            </p:cNvGrpSpPr>
            <p:nvPr/>
          </p:nvGrpSpPr>
          <p:grpSpPr bwMode="auto">
            <a:xfrm>
              <a:off x="975" y="1933"/>
              <a:ext cx="2177" cy="363"/>
              <a:chOff x="975" y="1207"/>
              <a:chExt cx="2177" cy="363"/>
            </a:xfrm>
          </p:grpSpPr>
          <p:sp>
            <p:nvSpPr>
              <p:cNvPr id="24610" name="Rectangle 19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11" name="Rectangle 20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12" name="Rectangle 21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13" name="Rectangle 22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14" name="Rectangle 23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15" name="Rectangle 24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4589" name="Group 25"/>
            <p:cNvGrpSpPr>
              <a:grpSpLocks/>
            </p:cNvGrpSpPr>
            <p:nvPr/>
          </p:nvGrpSpPr>
          <p:grpSpPr bwMode="auto">
            <a:xfrm>
              <a:off x="975" y="2296"/>
              <a:ext cx="2177" cy="363"/>
              <a:chOff x="975" y="1207"/>
              <a:chExt cx="2177" cy="363"/>
            </a:xfrm>
          </p:grpSpPr>
          <p:sp>
            <p:nvSpPr>
              <p:cNvPr id="24604" name="Rectangle 26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05" name="Rectangle 27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06" name="Rectangle 28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07" name="Rectangle 29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08" name="Rectangle 30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09" name="Rectangle 31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4590" name="Group 32"/>
            <p:cNvGrpSpPr>
              <a:grpSpLocks/>
            </p:cNvGrpSpPr>
            <p:nvPr/>
          </p:nvGrpSpPr>
          <p:grpSpPr bwMode="auto">
            <a:xfrm>
              <a:off x="975" y="2659"/>
              <a:ext cx="2177" cy="363"/>
              <a:chOff x="975" y="1207"/>
              <a:chExt cx="2177" cy="363"/>
            </a:xfrm>
          </p:grpSpPr>
          <p:sp>
            <p:nvSpPr>
              <p:cNvPr id="24598" name="Rectangle 33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599" name="Rectangle 34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00" name="Rectangle 35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01" name="Rectangle 36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02" name="Rectangle 37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603" name="Rectangle 38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  <p:grpSp>
          <p:nvGrpSpPr>
            <p:cNvPr id="24591" name="Group 39"/>
            <p:cNvGrpSpPr>
              <a:grpSpLocks/>
            </p:cNvGrpSpPr>
            <p:nvPr/>
          </p:nvGrpSpPr>
          <p:grpSpPr bwMode="auto">
            <a:xfrm>
              <a:off x="975" y="3022"/>
              <a:ext cx="2177" cy="363"/>
              <a:chOff x="975" y="1207"/>
              <a:chExt cx="2177" cy="363"/>
            </a:xfrm>
          </p:grpSpPr>
          <p:sp>
            <p:nvSpPr>
              <p:cNvPr id="24592" name="Rectangle 40"/>
              <p:cNvSpPr>
                <a:spLocks noChangeArrowheads="1"/>
              </p:cNvSpPr>
              <p:nvPr/>
            </p:nvSpPr>
            <p:spPr bwMode="auto">
              <a:xfrm>
                <a:off x="975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593" name="Rectangle 41"/>
              <p:cNvSpPr>
                <a:spLocks noChangeArrowheads="1"/>
              </p:cNvSpPr>
              <p:nvPr/>
            </p:nvSpPr>
            <p:spPr bwMode="auto">
              <a:xfrm>
                <a:off x="1338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594" name="Rectangle 42"/>
              <p:cNvSpPr>
                <a:spLocks noChangeArrowheads="1"/>
              </p:cNvSpPr>
              <p:nvPr/>
            </p:nvSpPr>
            <p:spPr bwMode="auto">
              <a:xfrm>
                <a:off x="1701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595" name="Rectangle 43"/>
              <p:cNvSpPr>
                <a:spLocks noChangeArrowheads="1"/>
              </p:cNvSpPr>
              <p:nvPr/>
            </p:nvSpPr>
            <p:spPr bwMode="auto">
              <a:xfrm>
                <a:off x="2064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596" name="Rectangle 44"/>
              <p:cNvSpPr>
                <a:spLocks noChangeArrowheads="1"/>
              </p:cNvSpPr>
              <p:nvPr/>
            </p:nvSpPr>
            <p:spPr bwMode="auto">
              <a:xfrm>
                <a:off x="2426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4597" name="Rectangle 45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363" cy="3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Trebuchet MS" pitchFamily="34" charset="0"/>
                </a:endParaRPr>
              </a:p>
            </p:txBody>
          </p:sp>
        </p:grpSp>
      </p:grpSp>
      <p:sp>
        <p:nvSpPr>
          <p:cNvPr id="24580" name="Text Box 46"/>
          <p:cNvSpPr txBox="1">
            <a:spLocks noChangeArrowheads="1"/>
          </p:cNvSpPr>
          <p:nvPr/>
        </p:nvSpPr>
        <p:spPr bwMode="auto">
          <a:xfrm>
            <a:off x="1403350" y="38433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А</a:t>
            </a:r>
          </a:p>
        </p:txBody>
      </p:sp>
      <p:sp>
        <p:nvSpPr>
          <p:cNvPr id="24581" name="Text Box 47"/>
          <p:cNvSpPr txBox="1">
            <a:spLocks noChangeArrowheads="1"/>
          </p:cNvSpPr>
          <p:nvPr/>
        </p:nvSpPr>
        <p:spPr bwMode="auto">
          <a:xfrm>
            <a:off x="3487738" y="18129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В</a:t>
            </a:r>
          </a:p>
        </p:txBody>
      </p:sp>
      <p:sp>
        <p:nvSpPr>
          <p:cNvPr id="24582" name="Text Box 48"/>
          <p:cNvSpPr txBox="1">
            <a:spLocks noChangeArrowheads="1"/>
          </p:cNvSpPr>
          <p:nvPr/>
        </p:nvSpPr>
        <p:spPr bwMode="auto">
          <a:xfrm>
            <a:off x="5470525" y="384333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С</a:t>
            </a:r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3560763" y="5892800"/>
            <a:ext cx="21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D</a:t>
            </a:r>
            <a:endParaRPr lang="ru-RU">
              <a:latin typeface="Trebuchet MS" pitchFamily="34" charset="0"/>
            </a:endParaRPr>
          </a:p>
        </p:txBody>
      </p:sp>
      <p:sp>
        <p:nvSpPr>
          <p:cNvPr id="24584" name="AutoShape 101"/>
          <p:cNvSpPr>
            <a:spLocks noChangeArrowheads="1"/>
          </p:cNvSpPr>
          <p:nvPr/>
        </p:nvSpPr>
        <p:spPr bwMode="auto">
          <a:xfrm rot="8070408" flipV="1">
            <a:off x="2270919" y="2704307"/>
            <a:ext cx="2730500" cy="2684462"/>
          </a:xfrm>
          <a:prstGeom prst="parallelogram">
            <a:avLst>
              <a:gd name="adj" fmla="val 0"/>
            </a:avLst>
          </a:prstGeom>
          <a:solidFill>
            <a:schemeClr val="bg2">
              <a:alpha val="59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24585" name="Picture 52" descr="http://www.symphonious.net/wp-content/bob_the_builde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1341438"/>
            <a:ext cx="1466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690</Words>
  <Application>Microsoft Office PowerPoint</Application>
  <PresentationFormat>Экран (4:3)</PresentationFormat>
  <Paragraphs>121</Paragraphs>
  <Slides>23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 «Площади плоских фигур»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ПАРКЕТЫ</vt:lpstr>
      <vt:lpstr>Правильные паркеты</vt:lpstr>
      <vt:lpstr>Мозаики Пенроуза</vt:lpstr>
      <vt:lpstr>Картины М. Эшера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Проверка творческого домашнего задания (декоративное панно) </vt:lpstr>
      <vt:lpstr>Домашнее задание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Учитель</cp:lastModifiedBy>
  <cp:revision>100</cp:revision>
  <dcterms:created xsi:type="dcterms:W3CDTF">2013-02-06T13:06:32Z</dcterms:created>
  <dcterms:modified xsi:type="dcterms:W3CDTF">2013-04-10T07:39:19Z</dcterms:modified>
</cp:coreProperties>
</file>