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9" r:id="rId3"/>
    <p:sldId id="261" r:id="rId4"/>
    <p:sldId id="272" r:id="rId5"/>
    <p:sldId id="262" r:id="rId6"/>
    <p:sldId id="279" r:id="rId7"/>
    <p:sldId id="270" r:id="rId8"/>
    <p:sldId id="278" r:id="rId9"/>
    <p:sldId id="280" r:id="rId10"/>
    <p:sldId id="264" r:id="rId11"/>
    <p:sldId id="277" r:id="rId12"/>
    <p:sldId id="263" r:id="rId13"/>
    <p:sldId id="276" r:id="rId14"/>
    <p:sldId id="267" r:id="rId15"/>
    <p:sldId id="281" r:id="rId16"/>
    <p:sldId id="28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80" d="100"/>
          <a:sy n="80" d="100"/>
        </p:scale>
        <p:origin x="-146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8A661-8D41-4208-809C-D77CE85C5CC5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7D327-1F96-437C-81C8-8EF1B8910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95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01D4-EDEC-4AC4-BAF3-106A51ECCD97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E2CC-FD0E-4245-A1F1-7B11B0D6A4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01D4-EDEC-4AC4-BAF3-106A51ECCD97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E2CC-FD0E-4245-A1F1-7B11B0D6A4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01D4-EDEC-4AC4-BAF3-106A51ECCD97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E2CC-FD0E-4245-A1F1-7B11B0D6A4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01D4-EDEC-4AC4-BAF3-106A51ECCD97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E2CC-FD0E-4245-A1F1-7B11B0D6A4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01D4-EDEC-4AC4-BAF3-106A51ECCD97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E2CC-FD0E-4245-A1F1-7B11B0D6A4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01D4-EDEC-4AC4-BAF3-106A51ECCD97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E2CC-FD0E-4245-A1F1-7B11B0D6A4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01D4-EDEC-4AC4-BAF3-106A51ECCD97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E2CC-FD0E-4245-A1F1-7B11B0D6A4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01D4-EDEC-4AC4-BAF3-106A51ECCD97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E2CC-FD0E-4245-A1F1-7B11B0D6A4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01D4-EDEC-4AC4-BAF3-106A51ECCD97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E2CC-FD0E-4245-A1F1-7B11B0D6A4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01D4-EDEC-4AC4-BAF3-106A51ECCD97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E2CC-FD0E-4245-A1F1-7B11B0D6A4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01D4-EDEC-4AC4-BAF3-106A51ECCD97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E2CC-FD0E-4245-A1F1-7B11B0D6A4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901D4-EDEC-4AC4-BAF3-106A51ECCD97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BE2CC-FD0E-4245-A1F1-7B11B0D6A4E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9.wdp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11.wdp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4.jpeg"/><Relationship Id="rId5" Type="http://schemas.microsoft.com/office/2007/relationships/hdphoto" Target="../media/hdphoto13.wdp"/><Relationship Id="rId10" Type="http://schemas.openxmlformats.org/officeDocument/2006/relationships/image" Target="../media/image33.jpeg"/><Relationship Id="rId4" Type="http://schemas.openxmlformats.org/officeDocument/2006/relationships/image" Target="../media/image30.jpeg"/><Relationship Id="rId9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18.wdp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microsoft.com/office/2007/relationships/hdphoto" Target="../media/hdphoto5.wdp"/><Relationship Id="rId4" Type="http://schemas.openxmlformats.org/officeDocument/2006/relationships/image" Target="../media/image8.jpe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87824" y="4797152"/>
            <a:ext cx="51125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1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pPr algn="r"/>
            <a:r>
              <a:rPr lang="ru-RU" sz="1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Давыдова </a:t>
            </a:r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О.Н.</a:t>
            </a:r>
          </a:p>
          <a:p>
            <a:pPr algn="r"/>
            <a:r>
              <a:rPr lang="ru-RU" sz="1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16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ru-RU" sz="1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2019 год</a:t>
            </a:r>
          </a:p>
          <a:p>
            <a:pPr algn="r"/>
            <a:endParaRPr lang="ru-RU" sz="16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ru-RU" sz="16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ru-RU" sz="1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71538" y="214290"/>
            <a:ext cx="75724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«ЯСЛИ – САД  №27 КОМБИНИРОВАННОГО ТИПА ГОРОДА МАКЕЕВКИ»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728" y="1500174"/>
            <a:ext cx="600079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Развивающий центр по художественно-эстетическому воспитанию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дошкольном учреждении</a:t>
            </a:r>
            <a:endParaRPr lang="ru-RU" sz="24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речевая группа №9</a:t>
            </a:r>
          </a:p>
          <a:p>
            <a:pPr algn="ctr"/>
            <a:endParaRPr lang="ru-RU" sz="24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0" b="100000" l="1879" r="95616">
                        <a14:backgroundMark x1="11065" y1="14560" x2="11065" y2="14560"/>
                        <a14:backgroundMark x1="30063" y1="17440" x2="30063" y2="17440"/>
                        <a14:backgroundMark x1="23800" y1="10400" x2="23800" y2="10400"/>
                        <a14:backgroundMark x1="47182" y1="11680" x2="50313" y2="14080"/>
                        <a14:backgroundMark x1="51566" y1="28640" x2="51566" y2="28640"/>
                        <a14:backgroundMark x1="58246" y1="13120" x2="60125" y2="12640"/>
                        <a14:backgroundMark x1="67432" y1="8960" x2="67432" y2="8960"/>
                        <a14:backgroundMark x1="88935" y1="16000" x2="88935" y2="16000"/>
                        <a14:backgroundMark x1="88309" y1="77120" x2="90814" y2="77120"/>
                        <a14:backgroundMark x1="92484" y1="91680" x2="92484" y2="91680"/>
                        <a14:backgroundMark x1="50313" y1="94080" x2="50313" y2="94080"/>
                        <a14:backgroundMark x1="37996" y1="94880" x2="35491" y2="94880"/>
                        <a14:backgroundMark x1="17119" y1="94400" x2="17119" y2="94400"/>
                        <a14:backgroundMark x1="6681" y1="87840" x2="6681" y2="87840"/>
                        <a14:backgroundMark x1="7933" y1="79040" x2="7933" y2="77600"/>
                        <a14:backgroundMark x1="7307" y1="70080" x2="7307" y2="70080"/>
                        <a14:backgroundMark x1="11065" y1="53600" x2="11065" y2="53600"/>
                        <a14:backgroundMark x1="9812" y1="26400" x2="9812" y2="264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645024"/>
            <a:ext cx="2166131" cy="2826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0"/>
            <a:ext cx="75778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00100" y="285728"/>
            <a:ext cx="6929486" cy="1608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Дидактический материал </a:t>
            </a:r>
          </a:p>
          <a:p>
            <a:pPr algn="just">
              <a:lnSpc>
                <a:spcPct val="114000"/>
              </a:lnSpc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развития изобразительных умений и навыков  (на работу  с цветом, работу с линией, на развитие композиционных умений)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73" y="1894244"/>
            <a:ext cx="7060613" cy="458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57" y="697321"/>
            <a:ext cx="3268763" cy="2081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7322" y="697322"/>
            <a:ext cx="3700353" cy="2081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394559"/>
            <a:ext cx="2980140" cy="209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7323" y="2297286"/>
            <a:ext cx="2947004" cy="2183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914" y="4464880"/>
            <a:ext cx="3700354" cy="2132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15" y="4509121"/>
            <a:ext cx="3422756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123728" y="260648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57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1214422"/>
            <a:ext cx="75778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71538" y="285728"/>
            <a:ext cx="7429552" cy="415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2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23823" y="3068960"/>
            <a:ext cx="3592347" cy="1811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9989" y="4761171"/>
            <a:ext cx="3335583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324" y="4867831"/>
            <a:ext cx="2584237" cy="158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791" y="3077300"/>
            <a:ext cx="2448272" cy="158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15572" y="-1049149"/>
            <a:ext cx="40855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79988" y="285728"/>
            <a:ext cx="7421102" cy="2871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buFont typeface="Arial" pitchFamily="34" charset="0"/>
              <a:buChar char="•"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различной техники изобразительного творчества (образцы,  альбомы с образцами, алгоритмами, моделями и схемами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buFont typeface="Arial" pitchFamily="34" charset="0"/>
              <a:buChar char="•"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Книжки-раскраски, репродукции картин (различных видов изобразительного искусства  –  живопись (пейзаж, натюрморт, портретная живопись), графика, декоративно-прикладное искусство, скульптура, архитектура, декоративно-прикладное искусство, альбомы, энциклопедии и пр.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500"/>
          <a:stretch/>
        </p:blipFill>
        <p:spPr>
          <a:xfrm rot="5400000">
            <a:off x="2922971" y="3119049"/>
            <a:ext cx="3082030" cy="1981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802"/>
          <a:stretch/>
        </p:blipFill>
        <p:spPr>
          <a:xfrm rot="5400000">
            <a:off x="4935377" y="2607004"/>
            <a:ext cx="3967189" cy="2861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Горизонтальный свиток 1"/>
          <p:cNvSpPr/>
          <p:nvPr/>
        </p:nvSpPr>
        <p:spPr>
          <a:xfrm>
            <a:off x="2339752" y="404664"/>
            <a:ext cx="4248471" cy="144016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54100"/>
            <a:ext cx="2878137" cy="396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99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620688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" name="Горизонтальный свиток 1"/>
          <p:cNvSpPr/>
          <p:nvPr/>
        </p:nvSpPr>
        <p:spPr>
          <a:xfrm>
            <a:off x="2038467" y="116632"/>
            <a:ext cx="5832648" cy="1539552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ДЕТЕЙ В НЕТРАДИЦИОННОЙ ТЕХНИКЕ РИСОВАНИЯ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908" y="1761297"/>
            <a:ext cx="2016224" cy="2174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52" y="1714307"/>
            <a:ext cx="2573954" cy="2174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306159"/>
            <a:ext cx="2691419" cy="2160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761297"/>
            <a:ext cx="2808312" cy="2080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12148" y="4329635"/>
            <a:ext cx="2520281" cy="18725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28331" y="4068166"/>
            <a:ext cx="2043037" cy="2636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15567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548680"/>
            <a:ext cx="74888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нашем художественно-эстетическом центре «Акварелька »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оформляются выставки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 детских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рисунков, а также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совместных работ детей и родителей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разную тематику.</a:t>
            </a:r>
          </a:p>
        </p:txBody>
      </p:sp>
      <p:pic>
        <p:nvPicPr>
          <p:cNvPr id="1026" name="Picture 2" descr="C:\Users\user\Desktop\щщ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691680" y="2420888"/>
            <a:ext cx="5904656" cy="4057759"/>
          </a:xfrm>
          <a:prstGeom prst="rect">
            <a:avLst/>
          </a:prstGeom>
          <a:noFill/>
          <a:scene3d>
            <a:camera prst="orthographicFront">
              <a:rot lat="21299999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09350"/>
            <a:ext cx="1072504" cy="784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user\Desktop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996952"/>
            <a:ext cx="1216228" cy="782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9151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764704"/>
            <a:ext cx="6840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«Акварелька» способствует у детей самостоятельно творить, фантазировать и развивать свой художественно – эстетический вкус. 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12" y="2636912"/>
            <a:ext cx="5868144" cy="36248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48453"/>
            <a:ext cx="516718" cy="36858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60" y="3323341"/>
            <a:ext cx="564450" cy="39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2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7272808" cy="4824536"/>
          </a:xfrm>
        </p:spPr>
        <p:txBody>
          <a:bodyPr>
            <a:noAutofit/>
          </a:bodyPr>
          <a:lstStyle/>
          <a:p>
            <a:pPr algn="just"/>
            <a:r>
              <a:rPr lang="ru-RU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</a:t>
            </a:r>
            <a:br>
              <a:rPr lang="ru-RU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Изобразительная деятельность, включающая рисование, лепку и аппликацию, является едва ли не самым интересным видом деятельности детей дошкольного возраста. Она позволяет ребенку отразить в изобразительных образах свои впечатления об окружающем, выразить свое отношение к ним. Поэтому нами  созданы благоприятные условия для развития эстетического и эмоционального восприятия у дошкольников.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376" y="5211842"/>
            <a:ext cx="1971111" cy="1422895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>
            <a:off x="3047008" y="332656"/>
            <a:ext cx="3541216" cy="1224136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19256" cy="236544"/>
          </a:xfrm>
        </p:spPr>
        <p:txBody>
          <a:bodyPr>
            <a:noAutofit/>
          </a:bodyPr>
          <a:lstStyle/>
          <a:p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412776"/>
            <a:ext cx="7488832" cy="3168352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ru-RU" sz="2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творческого потенциала детей, развитие интереса к 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изодеятельности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формирование эстетического восприятия, воображения, художественно-творческих способностей, самостоятельности, активности.</a:t>
            </a: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2631728" y="324159"/>
            <a:ext cx="3744416" cy="1296144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6408711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endParaRPr lang="ru-RU" sz="4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4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6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желание самостоятельно экспериментировать с цветом (смешение цветов, получение оттенков, материалом (пластилин, глина, тесто).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6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sz="6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мелкую </a:t>
            </a:r>
            <a:r>
              <a:rPr lang="ru-RU" sz="6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моторику </a:t>
            </a:r>
            <a:r>
              <a:rPr lang="ru-RU" sz="6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пальцев рук (работа с пластилином, глиной, трафаретами, обводками</a:t>
            </a:r>
            <a:r>
              <a:rPr lang="ru-RU" sz="6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6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6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творческие способности и стремление к самовыражению в различных видах художественной деятельности.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6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представления о безопасном поведении при действии с карандашами, кисточками и т. д.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6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бережное отношение к инструментам, материалам, использовать их по назначению, убирать на место.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6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6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эмоциональное отношение к процессу художественно-изобразительной деятельности, желание создавать яркие выразительные образы.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6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2051720" y="116632"/>
            <a:ext cx="4896544" cy="1368152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10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1214422"/>
            <a:ext cx="75778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491162" y="141735"/>
            <a:ext cx="5904656" cy="1811351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 – ЭСТЕТИЧЕСКИЙ ЦЕНТР</a:t>
            </a:r>
            <a:endParaRPr lang="ru-RU" sz="28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2204865"/>
            <a:ext cx="78488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Эстетичный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Полифункциональный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Вариативный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Безопасный и доступный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Соблюден гендерный  принцип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Соответствует особенностям данной группы, а также требованиям Типовой образовательной программе «Растим личность» и  ГОС  ДО.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80" t="3680" r="13967" b="-3680"/>
          <a:stretch/>
        </p:blipFill>
        <p:spPr>
          <a:xfrm rot="5400000">
            <a:off x="2168964" y="1413902"/>
            <a:ext cx="4418133" cy="5660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1680" y="548680"/>
            <a:ext cx="6408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РАЗВИВАЮЩИЙ ТЕМАТИЧЕСКИЙ ЦЕНТР ХУДОЖЕСТВЕННО-ЭСТЕТИЧЕСКОГО ВОСПИТАНИЯ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«АКВАРЕЛЬКА»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C:\Users\user\Desktop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92896"/>
            <a:ext cx="856188" cy="550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3" descr="C:\Users\user\Desktop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2520858"/>
            <a:ext cx="792088" cy="579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3723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1214422"/>
            <a:ext cx="75778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1933185"/>
            <a:ext cx="7488831" cy="4625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картоном (разного цвета, размера и формы),  бумагой глянцевой, с тиснением, гофрированной, прозрачной, блестящей, ватманом, наклейками, нитками, самоклеющейся пленкой, восковыми и акварельными красками, мелками, гуашью, восковыми мелками, фломастерами разной толщины, цветными карандашами, графитными карандашами, наборами шариковых ручек, угольными карандашами, сангиной, глиной, пластилином, тестом, наборами для детского творчества  (например «Гипсовый барельеф»).</a:t>
            </a:r>
          </a:p>
          <a:p>
            <a:pPr algn="just">
              <a:lnSpc>
                <a:spcPct val="114000"/>
              </a:lnSpc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Наличием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инструментов: кисти различные (круглые, беличьи, щетинистые), ножницы, палитра, доски для лепки, печатки,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штампы,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валик, палочки,  поролон, клише, трафареты, клей.</a:t>
            </a: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2339752" y="188640"/>
            <a:ext cx="4896544" cy="1764446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Художественно-эстетический центр оснащен: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0629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91" y="1020096"/>
            <a:ext cx="370657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430" y="3761908"/>
            <a:ext cx="4177623" cy="2581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134" y="1052736"/>
            <a:ext cx="4243437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9" r="9622"/>
          <a:stretch/>
        </p:blipFill>
        <p:spPr>
          <a:xfrm flipV="1">
            <a:off x="585949" y="3685487"/>
            <a:ext cx="3726110" cy="2734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115617" y="404664"/>
            <a:ext cx="7476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 для  </a:t>
            </a:r>
            <a:r>
              <a:rPr lang="ru-RU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изодеятельности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90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692696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лепки и аппликации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1111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389" y="-12196736"/>
            <a:ext cx="19202133" cy="108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14" y="1376567"/>
            <a:ext cx="3303909" cy="2089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376567"/>
            <a:ext cx="3816243" cy="2165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198146" y="3653018"/>
            <a:ext cx="4459676" cy="2508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66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0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66092"/>
      </a:hlink>
      <a:folHlink>
        <a:srgbClr val="24406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416</Words>
  <Application>Microsoft Office PowerPoint</Application>
  <PresentationFormat>Экран (4:3)</PresentationFormat>
  <Paragraphs>57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    Изобразительная деятельность, включающая рисование, лепку и аппликацию, является едва ли не самым интересным видом деятельности детей дошкольного возраста. Она позволяет ребенку отразить в изобразительных образах свои впечатления об окружающем, выразить свое отношение к ним. Поэтому нами  созданы благоприятные условия для развития эстетического и эмоционального восприятия у дошкольников.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Компьютер</cp:lastModifiedBy>
  <cp:revision>108</cp:revision>
  <dcterms:created xsi:type="dcterms:W3CDTF">2014-07-03T07:22:26Z</dcterms:created>
  <dcterms:modified xsi:type="dcterms:W3CDTF">2020-09-03T08:33:30Z</dcterms:modified>
</cp:coreProperties>
</file>