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12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51C0CF-9AAB-4166-A2BB-B49809A93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732FA3E-6C6A-456F-80BD-421C9D4F9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67742D-D491-4CC6-A0F8-AC5671F78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7077-3620-4B4C-A10A-BBF8055C292B}" type="datetimeFigureOut">
              <a:rPr lang="ru-RU" smtClean="0"/>
              <a:t>11.07.2018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95CEE7-BF99-4507-963E-D92541EB2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F1A1D4-75B5-45C7-ADB3-EC05A636C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804C-F3C1-444B-949D-746B057FC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23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5CF060-4F70-4AB0-A462-26E3CA21F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7D9E48F-77DF-4B60-BE79-BB48EC1B26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0E1437-EBB7-43C8-A698-B6438DB5B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7077-3620-4B4C-A10A-BBF8055C292B}" type="datetimeFigureOut">
              <a:rPr lang="ru-RU" smtClean="0"/>
              <a:t>11.07.2018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1EDD62-50F1-4BA4-94BA-132A7C22A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00DB12-869A-4EF6-8D5E-D9B7057E9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804C-F3C1-444B-949D-746B057FC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84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C8BE6D4-5544-412A-8BE2-3BD96FF3F4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E98DC74-E8FC-4F6D-AC6E-04CF79C9F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AE2C1B-8E6A-41B0-92D4-38D447BC0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7077-3620-4B4C-A10A-BBF8055C292B}" type="datetimeFigureOut">
              <a:rPr lang="ru-RU" smtClean="0"/>
              <a:t>11.07.2018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047D2A-6C1E-44BA-8904-C2F5845CC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4A110A-1398-47F8-9EB0-7CC380F87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804C-F3C1-444B-949D-746B057FC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4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BC6BD8-F0DC-4D93-83F9-72E114F7F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4E0B26-8585-419C-8D01-D4C680E5B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7F65CE-E0E4-4DAD-B2E3-9C7B1E88C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7077-3620-4B4C-A10A-BBF8055C292B}" type="datetimeFigureOut">
              <a:rPr lang="ru-RU" smtClean="0"/>
              <a:t>11.07.2018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B61EB9-CF83-421D-91A6-2726E0A25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A92DBA-7000-4546-9889-7FAC6CDD2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804C-F3C1-444B-949D-746B057FC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45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41FA14-73D5-4CC5-9D4B-7A63559D4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8BC415-2F9A-4BBD-B8F5-B1F168034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FC1F64-922B-430B-959F-E46268182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7077-3620-4B4C-A10A-BBF8055C292B}" type="datetimeFigureOut">
              <a:rPr lang="ru-RU" smtClean="0"/>
              <a:t>11.07.2018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608CA2-4135-411D-BD5B-6B173E492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EE6CA5-4CEA-4D99-BF7F-6CF8669E8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804C-F3C1-444B-949D-746B057FC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59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ABCB5D-ED80-4C08-BBE2-932CB59C2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FE91DB-BBB6-4EE6-B6CB-1A0517129B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0D41B0-6A5A-4F54-B732-490ED5EEF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C1B9D6-5EBC-4131-8E84-F9121E8F6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7077-3620-4B4C-A10A-BBF8055C292B}" type="datetimeFigureOut">
              <a:rPr lang="ru-RU" smtClean="0"/>
              <a:t>11.07.2018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445E8B-9B36-4852-84F2-2919AEFC2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BF0FD4-4982-411A-BA52-1684F17AE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804C-F3C1-444B-949D-746B057FC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28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47CE56-B8CA-4F65-A0FE-BFDA829F8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BDC7BE-65C4-43EF-89D4-AFF6296EA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660BCA2-5118-4E20-9AD0-947040727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2E0BA81-4989-468B-875E-3D7634CEEF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961937C-CE31-4B00-8BC7-56DE11B457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B48A1A3-A945-4DF6-93AA-8D3F20221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7077-3620-4B4C-A10A-BBF8055C292B}" type="datetimeFigureOut">
              <a:rPr lang="ru-RU" smtClean="0"/>
              <a:t>11.07.2018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E0477CC-B2F5-47F2-B0F1-20C030D22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3ABDCA2-850B-43C4-8210-2BB82BF58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804C-F3C1-444B-949D-746B057FC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64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C986AB-033B-4E21-9463-F8D160A46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04DE78A-D985-4490-9D2B-83FD62B39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7077-3620-4B4C-A10A-BBF8055C292B}" type="datetimeFigureOut">
              <a:rPr lang="ru-RU" smtClean="0"/>
              <a:t>11.07.2018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87A1013-CC1E-4AD5-9B40-651CCADE0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9D455B7-37E5-4001-B37E-27406F585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804C-F3C1-444B-949D-746B057FC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57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BF3DB62-BE26-47E3-8983-93FA90BAC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7077-3620-4B4C-A10A-BBF8055C292B}" type="datetimeFigureOut">
              <a:rPr lang="ru-RU" smtClean="0"/>
              <a:t>11.07.2018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877B15C-3B43-48CB-8C5E-E1034A084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809C8F-3223-4A91-8902-E2F2C0CF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804C-F3C1-444B-949D-746B057FC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70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F476A9-1665-4531-B8E9-CAA492159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BF9CF2-C21A-499A-B95D-96FC28194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2970A71-2356-4BB4-9E5E-1F8971F9FD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E6F0FF-DE81-47DD-A300-158C9A41D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7077-3620-4B4C-A10A-BBF8055C292B}" type="datetimeFigureOut">
              <a:rPr lang="ru-RU" smtClean="0"/>
              <a:t>11.07.2018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F1AAEA-9DE9-4F10-8DF2-5289958D1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6FE7DB-29C7-4C14-987E-A744182BA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804C-F3C1-444B-949D-746B057FC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573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727A93-61C0-42B6-BACE-0963F27AB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3AB4E00-ED55-49AB-9CD1-4D1F492BBD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A50A9C0-E871-4BE5-BE23-D722D9AAE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719138-6B32-41F7-BC96-FAEC3863C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7077-3620-4B4C-A10A-BBF8055C292B}" type="datetimeFigureOut">
              <a:rPr lang="ru-RU" smtClean="0"/>
              <a:t>11.07.2018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BFF4AFC-FC76-4C19-AF18-71B208EF3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E7EDEC7-E777-49C6-B33F-3AAD7A890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804C-F3C1-444B-949D-746B057FC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5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0F8BB7-30BA-4377-A4F8-1D99502ED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11CDE5-7C6A-4036-A1AA-2478B98F3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784A0C-C0BE-41EF-AEAB-0A7FC1231B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E7077-3620-4B4C-A10A-BBF8055C292B}" type="datetimeFigureOut">
              <a:rPr lang="ru-RU" smtClean="0"/>
              <a:t>11.07.2018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614C77-7C9A-432A-AFC3-F6B332DD36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FA52C4-18D2-4390-9F71-F8FBE9CC69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0804C-F3C1-444B-949D-746B057FC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42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7B70BDB-01AC-40A4-AA23-3136939D03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566510"/>
            <a:ext cx="9144793" cy="372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061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0FB7485-FF46-4DC4-B00F-3711E3C71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Group 52">
            <a:extLst>
              <a:ext uri="{FF2B5EF4-FFF2-40B4-BE49-F238E27FC236}">
                <a16:creationId xmlns:a16="http://schemas.microsoft.com/office/drawing/2014/main" id="{90721398-5C9D-42A2-B36B-6CA058F233D4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74171"/>
            <a:ext cx="10994571" cy="6553200"/>
            <a:chOff x="288" y="432"/>
            <a:chExt cx="5170" cy="3600"/>
          </a:xfrm>
        </p:grpSpPr>
        <p:grpSp>
          <p:nvGrpSpPr>
            <p:cNvPr id="5" name="Group 49">
              <a:extLst>
                <a:ext uri="{FF2B5EF4-FFF2-40B4-BE49-F238E27FC236}">
                  <a16:creationId xmlns:a16="http://schemas.microsoft.com/office/drawing/2014/main" id="{8574E88C-3A6B-45C8-B0D9-5AA6F3E09D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432"/>
              <a:ext cx="5170" cy="3600"/>
              <a:chOff x="288" y="432"/>
              <a:chExt cx="5170" cy="3600"/>
            </a:xfrm>
          </p:grpSpPr>
          <p:grpSp>
            <p:nvGrpSpPr>
              <p:cNvPr id="8" name="Group 43">
                <a:extLst>
                  <a:ext uri="{FF2B5EF4-FFF2-40B4-BE49-F238E27FC236}">
                    <a16:creationId xmlns:a16="http://schemas.microsoft.com/office/drawing/2014/main" id="{D5F33143-C11F-4335-9CAB-EBD0F962451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" y="768"/>
                <a:ext cx="5170" cy="3264"/>
                <a:chOff x="295" y="981"/>
                <a:chExt cx="5170" cy="2903"/>
              </a:xfrm>
            </p:grpSpPr>
            <p:pic>
              <p:nvPicPr>
                <p:cNvPr id="12" name="Picture 8" descr="1">
                  <a:extLst>
                    <a:ext uri="{FF2B5EF4-FFF2-40B4-BE49-F238E27FC236}">
                      <a16:creationId xmlns:a16="http://schemas.microsoft.com/office/drawing/2014/main" id="{E031C5D4-1FA9-4C00-8F42-1BAD37C1180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5" y="981"/>
                  <a:ext cx="5170" cy="29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" name="Line 9">
                  <a:extLst>
                    <a:ext uri="{FF2B5EF4-FFF2-40B4-BE49-F238E27FC236}">
                      <a16:creationId xmlns:a16="http://schemas.microsoft.com/office/drawing/2014/main" id="{77A4B9B0-0848-4D54-9DCE-5B022C7BDB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12" y="1344"/>
                  <a:ext cx="318" cy="5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14" name="Line 10">
                  <a:extLst>
                    <a:ext uri="{FF2B5EF4-FFF2-40B4-BE49-F238E27FC236}">
                      <a16:creationId xmlns:a16="http://schemas.microsoft.com/office/drawing/2014/main" id="{47FA9C9B-0348-4962-9C4B-BF9DEA6CE5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202" y="1298"/>
                  <a:ext cx="317" cy="5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15" name="Text Box 11">
                  <a:extLst>
                    <a:ext uri="{FF2B5EF4-FFF2-40B4-BE49-F238E27FC236}">
                      <a16:creationId xmlns:a16="http://schemas.microsoft.com/office/drawing/2014/main" id="{88BB7401-C271-42B2-86CB-84C830CDFC1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7" y="1888"/>
                  <a:ext cx="817" cy="306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ru-RU" altLang="ru-RU" sz="1400" dirty="0">
                      <a:solidFill>
                        <a:srgbClr val="000099"/>
                      </a:solidFill>
                    </a:rPr>
                    <a:t>Панель стандартная</a:t>
                  </a:r>
                  <a:endParaRPr lang="ru-RU" altLang="ru-RU" sz="1400" u="sng" dirty="0">
                    <a:solidFill>
                      <a:srgbClr val="000099"/>
                    </a:solidFill>
                  </a:endParaRPr>
                </a:p>
              </p:txBody>
            </p:sp>
            <p:sp>
              <p:nvSpPr>
                <p:cNvPr id="16" name="Line 13">
                  <a:extLst>
                    <a:ext uri="{FF2B5EF4-FFF2-40B4-BE49-F238E27FC236}">
                      <a16:creationId xmlns:a16="http://schemas.microsoft.com/office/drawing/2014/main" id="{29611BCF-D7AF-456D-A8DA-0F395DFBD2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10" y="1480"/>
                  <a:ext cx="91" cy="5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17" name="Line 14">
                  <a:extLst>
                    <a:ext uri="{FF2B5EF4-FFF2-40B4-BE49-F238E27FC236}">
                      <a16:creationId xmlns:a16="http://schemas.microsoft.com/office/drawing/2014/main" id="{06E9B556-FC89-487A-AEA6-499ED06D76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973" y="1480"/>
                  <a:ext cx="317" cy="5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18" name="Text Box 17">
                  <a:extLst>
                    <a:ext uri="{FF2B5EF4-FFF2-40B4-BE49-F238E27FC236}">
                      <a16:creationId xmlns:a16="http://schemas.microsoft.com/office/drawing/2014/main" id="{93CFD723-B906-411D-B78B-C0F62560385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19" y="2024"/>
                  <a:ext cx="1043" cy="306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ru-RU" altLang="ru-RU" sz="1400" dirty="0">
                      <a:solidFill>
                        <a:srgbClr val="000099"/>
                      </a:solidFill>
                    </a:rPr>
                    <a:t>Панель форматирования</a:t>
                  </a:r>
                </a:p>
              </p:txBody>
            </p:sp>
            <p:sp>
              <p:nvSpPr>
                <p:cNvPr id="19" name="Line 19">
                  <a:extLst>
                    <a:ext uri="{FF2B5EF4-FFF2-40B4-BE49-F238E27FC236}">
                      <a16:creationId xmlns:a16="http://schemas.microsoft.com/office/drawing/2014/main" id="{A98C3A75-B77B-4E5F-8D36-A4DB0D0206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245" y="1207"/>
                  <a:ext cx="590" cy="72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0" name="Line 20">
                  <a:extLst>
                    <a:ext uri="{FF2B5EF4-FFF2-40B4-BE49-F238E27FC236}">
                      <a16:creationId xmlns:a16="http://schemas.microsoft.com/office/drawing/2014/main" id="{3FEB0A58-F21B-4735-B9BF-3700BD6F72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152" y="1207"/>
                  <a:ext cx="544" cy="72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1" name="Text Box 21">
                  <a:extLst>
                    <a:ext uri="{FF2B5EF4-FFF2-40B4-BE49-F238E27FC236}">
                      <a16:creationId xmlns:a16="http://schemas.microsoft.com/office/drawing/2014/main" id="{D158253E-27D9-4BB4-B9D7-ACAFB7AFD72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53" y="1933"/>
                  <a:ext cx="1180" cy="306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ru-RU" altLang="ru-RU" sz="1400" dirty="0">
                      <a:solidFill>
                        <a:srgbClr val="336600"/>
                      </a:solidFill>
                    </a:rPr>
                    <a:t>Строка основного меню</a:t>
                  </a:r>
                </a:p>
              </p:txBody>
            </p:sp>
            <p:sp>
              <p:nvSpPr>
                <p:cNvPr id="22" name="Line 22">
                  <a:extLst>
                    <a:ext uri="{FF2B5EF4-FFF2-40B4-BE49-F238E27FC236}">
                      <a16:creationId xmlns:a16="http://schemas.microsoft.com/office/drawing/2014/main" id="{D3C4AD98-CA63-4186-A1BB-4D8D1F850C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833" y="1706"/>
                  <a:ext cx="182" cy="36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3" name="Line 23">
                  <a:extLst>
                    <a:ext uri="{FF2B5EF4-FFF2-40B4-BE49-F238E27FC236}">
                      <a16:creationId xmlns:a16="http://schemas.microsoft.com/office/drawing/2014/main" id="{CC223906-5480-45C6-9CD9-D3B8CEAED4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241" y="1706"/>
                  <a:ext cx="363" cy="36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4" name="Text Box 24">
                  <a:extLst>
                    <a:ext uri="{FF2B5EF4-FFF2-40B4-BE49-F238E27FC236}">
                      <a16:creationId xmlns:a16="http://schemas.microsoft.com/office/drawing/2014/main" id="{91D7F59B-6D9D-4A47-BD63-B8BE96732C0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78" y="2069"/>
                  <a:ext cx="907" cy="306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ru-RU" altLang="ru-RU" sz="1400" dirty="0"/>
                    <a:t>Заголовки столбцов</a:t>
                  </a:r>
                </a:p>
              </p:txBody>
            </p:sp>
            <p:sp>
              <p:nvSpPr>
                <p:cNvPr id="25" name="Text Box 27">
                  <a:extLst>
                    <a:ext uri="{FF2B5EF4-FFF2-40B4-BE49-F238E27FC236}">
                      <a16:creationId xmlns:a16="http://schemas.microsoft.com/office/drawing/2014/main" id="{E766190A-0EC0-426B-8BC6-E9FC0A432DB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156" y="2568"/>
                  <a:ext cx="1044" cy="186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ru-RU" altLang="ru-RU" sz="1400" dirty="0"/>
                    <a:t>Заголовки строк</a:t>
                  </a:r>
                </a:p>
              </p:txBody>
            </p:sp>
            <p:sp>
              <p:nvSpPr>
                <p:cNvPr id="26" name="Line 28">
                  <a:extLst>
                    <a:ext uri="{FF2B5EF4-FFF2-40B4-BE49-F238E27FC236}">
                      <a16:creationId xmlns:a16="http://schemas.microsoft.com/office/drawing/2014/main" id="{1F81BA69-88B8-4588-9DF9-D9933FCE54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48" y="3203"/>
                  <a:ext cx="1769" cy="5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7" name="Line 29">
                  <a:extLst>
                    <a:ext uri="{FF2B5EF4-FFF2-40B4-BE49-F238E27FC236}">
                      <a16:creationId xmlns:a16="http://schemas.microsoft.com/office/drawing/2014/main" id="{EDD97C37-73A0-45DE-BAD3-8921C71F0A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2835" y="3203"/>
                  <a:ext cx="1451" cy="5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8" name="Text Box 30">
                  <a:extLst>
                    <a:ext uri="{FF2B5EF4-FFF2-40B4-BE49-F238E27FC236}">
                      <a16:creationId xmlns:a16="http://schemas.microsoft.com/office/drawing/2014/main" id="{4FD3DF3A-9A7F-49BF-8AFD-F98BFA10100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36" y="2840"/>
                  <a:ext cx="952" cy="306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ru-RU" altLang="ru-RU" sz="1400" dirty="0">
                      <a:solidFill>
                        <a:srgbClr val="336600"/>
                      </a:solidFill>
                    </a:rPr>
                    <a:t>Строка состояния</a:t>
                  </a:r>
                </a:p>
              </p:txBody>
            </p:sp>
            <p:sp>
              <p:nvSpPr>
                <p:cNvPr id="29" name="Line 31">
                  <a:extLst>
                    <a:ext uri="{FF2B5EF4-FFF2-40B4-BE49-F238E27FC236}">
                      <a16:creationId xmlns:a16="http://schemas.microsoft.com/office/drawing/2014/main" id="{4F6B1DF7-8F4B-4BB2-BDFC-9E27895D83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014" y="3158"/>
                  <a:ext cx="272" cy="5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0" name="Line 32">
                  <a:extLst>
                    <a:ext uri="{FF2B5EF4-FFF2-40B4-BE49-F238E27FC236}">
                      <a16:creationId xmlns:a16="http://schemas.microsoft.com/office/drawing/2014/main" id="{6CA626FA-6F44-408E-85BB-1696536093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241" y="2795"/>
                  <a:ext cx="1134" cy="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1" name="Text Box 37">
                  <a:extLst>
                    <a:ext uri="{FF2B5EF4-FFF2-40B4-BE49-F238E27FC236}">
                      <a16:creationId xmlns:a16="http://schemas.microsoft.com/office/drawing/2014/main" id="{ED5B6B87-79F9-4EA8-A81D-BFEE0CAB933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424" y="2795"/>
                  <a:ext cx="817" cy="306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ru-RU" altLang="ru-RU" sz="1400" dirty="0"/>
                    <a:t>Полосы прокрутки</a:t>
                  </a:r>
                </a:p>
              </p:txBody>
            </p:sp>
            <p:sp>
              <p:nvSpPr>
                <p:cNvPr id="32" name="Line 38">
                  <a:extLst>
                    <a:ext uri="{FF2B5EF4-FFF2-40B4-BE49-F238E27FC236}">
                      <a16:creationId xmlns:a16="http://schemas.microsoft.com/office/drawing/2014/main" id="{EEAB5FD3-FC05-495A-B43A-5C7751E341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41" y="3113"/>
                  <a:ext cx="952" cy="58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3" name="Line 39">
                  <a:extLst>
                    <a:ext uri="{FF2B5EF4-FFF2-40B4-BE49-F238E27FC236}">
                      <a16:creationId xmlns:a16="http://schemas.microsoft.com/office/drawing/2014/main" id="{0A357EC6-D7F0-44CD-80F9-DE3B656038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41" y="2976"/>
                  <a:ext cx="1134" cy="6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  <p:grpSp>
            <p:nvGrpSpPr>
              <p:cNvPr id="9" name="Group 48">
                <a:extLst>
                  <a:ext uri="{FF2B5EF4-FFF2-40B4-BE49-F238E27FC236}">
                    <a16:creationId xmlns:a16="http://schemas.microsoft.com/office/drawing/2014/main" id="{78CEBDDD-1D07-471B-96F6-509D08E4309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6" y="432"/>
                <a:ext cx="1680" cy="480"/>
                <a:chOff x="336" y="432"/>
                <a:chExt cx="1680" cy="480"/>
              </a:xfrm>
            </p:grpSpPr>
            <p:sp>
              <p:nvSpPr>
                <p:cNvPr id="10" name="Rectangle 45">
                  <a:extLst>
                    <a:ext uri="{FF2B5EF4-FFF2-40B4-BE49-F238E27FC236}">
                      <a16:creationId xmlns:a16="http://schemas.microsoft.com/office/drawing/2014/main" id="{E164031F-15EA-497A-93A5-72017F7F17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6" y="432"/>
                  <a:ext cx="1296" cy="28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ru-RU" altLang="ru-RU" sz="1600" dirty="0"/>
                    <a:t>Строка заголовка</a:t>
                  </a:r>
                </a:p>
              </p:txBody>
            </p:sp>
            <p:sp>
              <p:nvSpPr>
                <p:cNvPr id="11" name="Line 47">
                  <a:extLst>
                    <a:ext uri="{FF2B5EF4-FFF2-40B4-BE49-F238E27FC236}">
                      <a16:creationId xmlns:a16="http://schemas.microsoft.com/office/drawing/2014/main" id="{0E2EF7CD-2586-45F2-A02F-A99613E2D4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84" y="624"/>
                  <a:ext cx="432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  <p:sp>
          <p:nvSpPr>
            <p:cNvPr id="6" name="Line 50">
              <a:extLst>
                <a:ext uri="{FF2B5EF4-FFF2-40B4-BE49-F238E27FC236}">
                  <a16:creationId xmlns:a16="http://schemas.microsoft.com/office/drawing/2014/main" id="{508FD7E8-F1CE-4DD6-9B73-F4BA4ACBA8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2784"/>
              <a:ext cx="67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7" name="Line 51">
              <a:extLst>
                <a:ext uri="{FF2B5EF4-FFF2-40B4-BE49-F238E27FC236}">
                  <a16:creationId xmlns:a16="http://schemas.microsoft.com/office/drawing/2014/main" id="{02C55C3B-A4DA-4F69-9098-E0938DB3E7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2" y="2304"/>
              <a:ext cx="81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691089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5A43917-7D4A-42A5-ACFF-347459B0E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474A2AA-BBB4-4CEA-B817-13B2EC675B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09116"/>
            <a:ext cx="10515600" cy="544513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ru-RU" altLang="ru-RU" sz="3600" b="1" dirty="0">
                <a:solidFill>
                  <a:srgbClr val="0000FF"/>
                </a:solidFill>
              </a:rPr>
              <a:t>Экран </a:t>
            </a:r>
            <a:r>
              <a:rPr lang="en-US" altLang="ru-RU" sz="3600" b="1" dirty="0">
                <a:solidFill>
                  <a:srgbClr val="0000FF"/>
                </a:solidFill>
              </a:rPr>
              <a:t>MS Excel</a:t>
            </a:r>
            <a:endParaRPr lang="ru-RU" altLang="ru-RU" sz="3600" b="1" dirty="0">
              <a:solidFill>
                <a:srgbClr val="0000FF"/>
              </a:solidFill>
            </a:endParaRPr>
          </a:p>
        </p:txBody>
      </p:sp>
      <p:grpSp>
        <p:nvGrpSpPr>
          <p:cNvPr id="5" name="Group 36">
            <a:extLst>
              <a:ext uri="{FF2B5EF4-FFF2-40B4-BE49-F238E27FC236}">
                <a16:creationId xmlns:a16="http://schemas.microsoft.com/office/drawing/2014/main" id="{1E3FCA6C-9123-4A27-A521-69A8B5E0F300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566056"/>
            <a:ext cx="11222944" cy="6182827"/>
            <a:chOff x="295" y="720"/>
            <a:chExt cx="5170" cy="3264"/>
          </a:xfrm>
        </p:grpSpPr>
        <p:pic>
          <p:nvPicPr>
            <p:cNvPr id="6" name="Picture 5" descr="1">
              <a:extLst>
                <a:ext uri="{FF2B5EF4-FFF2-40B4-BE49-F238E27FC236}">
                  <a16:creationId xmlns:a16="http://schemas.microsoft.com/office/drawing/2014/main" id="{13EFD9A9-2325-4106-8F45-C2491128F1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720"/>
              <a:ext cx="5170" cy="3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Line 6">
              <a:extLst>
                <a:ext uri="{FF2B5EF4-FFF2-40B4-BE49-F238E27FC236}">
                  <a16:creationId xmlns:a16="http://schemas.microsoft.com/office/drawing/2014/main" id="{099EBDE6-4D55-4DBB-8C1D-8D37FF1290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1440"/>
              <a:ext cx="181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8" name="Text Box 8">
              <a:extLst>
                <a:ext uri="{FF2B5EF4-FFF2-40B4-BE49-F238E27FC236}">
                  <a16:creationId xmlns:a16="http://schemas.microsoft.com/office/drawing/2014/main" id="{15E829C3-596A-4A9F-AAA7-7FCE88558B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776"/>
              <a:ext cx="817" cy="2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400" dirty="0"/>
                <a:t>Поле имени</a:t>
              </a:r>
            </a:p>
          </p:txBody>
        </p:sp>
        <p:sp>
          <p:nvSpPr>
            <p:cNvPr id="9" name="Line 9">
              <a:extLst>
                <a:ext uri="{FF2B5EF4-FFF2-40B4-BE49-F238E27FC236}">
                  <a16:creationId xmlns:a16="http://schemas.microsoft.com/office/drawing/2014/main" id="{CFB5501D-BC6E-4BED-9026-8AE29BE686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1440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" name="Line 10">
              <a:extLst>
                <a:ext uri="{FF2B5EF4-FFF2-40B4-BE49-F238E27FC236}">
                  <a16:creationId xmlns:a16="http://schemas.microsoft.com/office/drawing/2014/main" id="{B7F7512E-477A-4C58-B1BF-B588BECF52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440"/>
              <a:ext cx="362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1" name="Line 11">
              <a:extLst>
                <a:ext uri="{FF2B5EF4-FFF2-40B4-BE49-F238E27FC236}">
                  <a16:creationId xmlns:a16="http://schemas.microsoft.com/office/drawing/2014/main" id="{00066BE6-8EA7-4DE7-B85C-2A8243AC40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440"/>
              <a:ext cx="408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2" name="Line 13">
              <a:extLst>
                <a:ext uri="{FF2B5EF4-FFF2-40B4-BE49-F238E27FC236}">
                  <a16:creationId xmlns:a16="http://schemas.microsoft.com/office/drawing/2014/main" id="{D8F2CB23-5A5C-4188-9A5E-F18F128A16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440"/>
              <a:ext cx="1088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3" name="Text Box 16">
              <a:extLst>
                <a:ext uri="{FF2B5EF4-FFF2-40B4-BE49-F238E27FC236}">
                  <a16:creationId xmlns:a16="http://schemas.microsoft.com/office/drawing/2014/main" id="{A84A7DA0-DA48-4D4A-91F8-A1D44BBC17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1776"/>
              <a:ext cx="998" cy="2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1400" dirty="0"/>
                <a:t>Строка формул</a:t>
              </a:r>
            </a:p>
          </p:txBody>
        </p:sp>
        <p:grpSp>
          <p:nvGrpSpPr>
            <p:cNvPr id="14" name="Group 29">
              <a:extLst>
                <a:ext uri="{FF2B5EF4-FFF2-40B4-BE49-F238E27FC236}">
                  <a16:creationId xmlns:a16="http://schemas.microsoft.com/office/drawing/2014/main" id="{D57D0606-AB12-462D-8F59-16FDE1F1FE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" y="3072"/>
              <a:ext cx="1316" cy="681"/>
              <a:chOff x="385" y="2931"/>
              <a:chExt cx="1316" cy="681"/>
            </a:xfrm>
          </p:grpSpPr>
          <p:sp>
            <p:nvSpPr>
              <p:cNvPr id="22" name="Line 17">
                <a:extLst>
                  <a:ext uri="{FF2B5EF4-FFF2-40B4-BE49-F238E27FC236}">
                    <a16:creationId xmlns:a16="http://schemas.microsoft.com/office/drawing/2014/main" id="{41370B46-A0FA-46C1-A244-4264C0CFF3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" y="3294"/>
                <a:ext cx="272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3" name="Line 18">
                <a:extLst>
                  <a:ext uri="{FF2B5EF4-FFF2-40B4-BE49-F238E27FC236}">
                    <a16:creationId xmlns:a16="http://schemas.microsoft.com/office/drawing/2014/main" id="{23733F61-4FC9-4F71-BEA1-F664C6BDB4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1" y="3294"/>
                <a:ext cx="227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4" name="Line 19">
                <a:extLst>
                  <a:ext uri="{FF2B5EF4-FFF2-40B4-BE49-F238E27FC236}">
                    <a16:creationId xmlns:a16="http://schemas.microsoft.com/office/drawing/2014/main" id="{27A96F78-866E-4FF2-8B0E-FB53CEC34C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57" y="3294"/>
                <a:ext cx="182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5" name="Line 20">
                <a:extLst>
                  <a:ext uri="{FF2B5EF4-FFF2-40B4-BE49-F238E27FC236}">
                    <a16:creationId xmlns:a16="http://schemas.microsoft.com/office/drawing/2014/main" id="{1BF86B5B-F71B-4134-95EE-2499C53D44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48" y="3294"/>
                <a:ext cx="182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6" name="Text Box 21">
                <a:extLst>
                  <a:ext uri="{FF2B5EF4-FFF2-40B4-BE49-F238E27FC236}">
                    <a16:creationId xmlns:a16="http://schemas.microsoft.com/office/drawing/2014/main" id="{8946247E-77E9-470A-AF2B-2EB4850CC3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2" y="2931"/>
                <a:ext cx="1089" cy="34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ru-RU" altLang="ru-RU" sz="1400" dirty="0"/>
                  <a:t>Кнопки прокрутки ярлычков</a:t>
                </a:r>
              </a:p>
            </p:txBody>
          </p:sp>
        </p:grpSp>
        <p:sp>
          <p:nvSpPr>
            <p:cNvPr id="15" name="Line 22">
              <a:extLst>
                <a:ext uri="{FF2B5EF4-FFF2-40B4-BE49-F238E27FC236}">
                  <a16:creationId xmlns:a16="http://schemas.microsoft.com/office/drawing/2014/main" id="{4C201489-5FF8-4D2A-8414-1B4BCA5110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52" y="3067"/>
              <a:ext cx="957" cy="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6" name="Line 23">
              <a:extLst>
                <a:ext uri="{FF2B5EF4-FFF2-40B4-BE49-F238E27FC236}">
                  <a16:creationId xmlns:a16="http://schemas.microsoft.com/office/drawing/2014/main" id="{50D35B2F-F8AC-484F-BD66-88AF160235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0" y="3067"/>
              <a:ext cx="805" cy="6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7" name="Line 24">
              <a:extLst>
                <a:ext uri="{FF2B5EF4-FFF2-40B4-BE49-F238E27FC236}">
                  <a16:creationId xmlns:a16="http://schemas.microsoft.com/office/drawing/2014/main" id="{C3AEFB77-2245-4EA9-BC70-33D16494FD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72" y="3067"/>
              <a:ext cx="554" cy="6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8" name="Text Box 25">
              <a:extLst>
                <a:ext uri="{FF2B5EF4-FFF2-40B4-BE49-F238E27FC236}">
                  <a16:creationId xmlns:a16="http://schemas.microsoft.com/office/drawing/2014/main" id="{0A76B78B-D786-401F-8F6E-0FF1F3AF9A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7" y="2840"/>
              <a:ext cx="998" cy="2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400" dirty="0"/>
                <a:t>Ярлычок листа</a:t>
              </a:r>
            </a:p>
          </p:txBody>
        </p:sp>
        <p:sp>
          <p:nvSpPr>
            <p:cNvPr id="19" name="Line 26">
              <a:extLst>
                <a:ext uri="{FF2B5EF4-FFF2-40B4-BE49-F238E27FC236}">
                  <a16:creationId xmlns:a16="http://schemas.microsoft.com/office/drawing/2014/main" id="{EDA8A393-92AC-4BD9-80CF-2F9A2120B1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2" y="3408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0" name="Text Box 27">
              <a:extLst>
                <a:ext uri="{FF2B5EF4-FFF2-40B4-BE49-F238E27FC236}">
                  <a16:creationId xmlns:a16="http://schemas.microsoft.com/office/drawing/2014/main" id="{E26D04EE-3D1C-461E-9924-9AE5F0255A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2928"/>
              <a:ext cx="862" cy="47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1400" dirty="0"/>
                <a:t>Маркер разбиения ярлычков</a:t>
              </a:r>
            </a:p>
          </p:txBody>
        </p:sp>
        <p:sp>
          <p:nvSpPr>
            <p:cNvPr id="21" name="Rectangle 35">
              <a:extLst>
                <a:ext uri="{FF2B5EF4-FFF2-40B4-BE49-F238E27FC236}">
                  <a16:creationId xmlns:a16="http://schemas.microsoft.com/office/drawing/2014/main" id="{96D25CC9-98AC-486E-B93B-1F683C462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728"/>
              <a:ext cx="1104" cy="4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dirty="0"/>
                <a:t>Кнопки ввода, </a:t>
              </a:r>
            </a:p>
            <a:p>
              <a:pPr algn="ctr" eaLnBrk="1" hangingPunct="1"/>
              <a:r>
                <a:rPr lang="ru-RU" altLang="ru-RU" sz="1200" dirty="0"/>
                <a:t>отмены и </a:t>
              </a:r>
            </a:p>
            <a:p>
              <a:pPr algn="ctr" eaLnBrk="1" hangingPunct="1"/>
              <a:r>
                <a:rPr lang="ru-RU" altLang="ru-RU" sz="1200" dirty="0"/>
                <a:t>мастера функций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6469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BB5B05C-43F2-46EA-AC43-D2804F2DEE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rgbClr val="0000FF"/>
                </a:solidFill>
              </a:rPr>
              <a:t>Панели инструментов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B62E5D0-E84F-432D-A945-87671376B5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95421" y="1690688"/>
            <a:ext cx="11549575" cy="4802187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800" dirty="0">
                <a:solidFill>
                  <a:srgbClr val="336600"/>
                </a:solidFill>
              </a:rPr>
              <a:t>   </a:t>
            </a:r>
            <a:r>
              <a:rPr lang="ru-RU" altLang="ru-RU" sz="3600" dirty="0">
                <a:solidFill>
                  <a:srgbClr val="6600CC"/>
                </a:solidFill>
              </a:rPr>
              <a:t>Панели инструментов можно расположить друг за другом в одной строке. Например, при первом запуске приложения </a:t>
            </a:r>
            <a:r>
              <a:rPr lang="ru-RU" altLang="ru-RU" sz="3600" dirty="0" err="1">
                <a:solidFill>
                  <a:srgbClr val="6600CC"/>
                </a:solidFill>
              </a:rPr>
              <a:t>Microsoft</a:t>
            </a:r>
            <a:r>
              <a:rPr lang="ru-RU" altLang="ru-RU" sz="3600" dirty="0">
                <a:solidFill>
                  <a:srgbClr val="6600CC"/>
                </a:solidFill>
              </a:rPr>
              <a:t> </a:t>
            </a:r>
            <a:r>
              <a:rPr lang="ru-RU" altLang="ru-RU" sz="3600" dirty="0" err="1">
                <a:solidFill>
                  <a:srgbClr val="6600CC"/>
                </a:solidFill>
              </a:rPr>
              <a:t>Office</a:t>
            </a:r>
            <a:r>
              <a:rPr lang="ru-RU" altLang="ru-RU" sz="3600" dirty="0">
                <a:solidFill>
                  <a:srgbClr val="6600CC"/>
                </a:solidFill>
              </a:rPr>
              <a:t> панель инструментов </a:t>
            </a:r>
            <a:r>
              <a:rPr lang="ru-RU" altLang="ru-RU" sz="3600" b="1" dirty="0"/>
              <a:t>Стандартная</a:t>
            </a:r>
            <a:r>
              <a:rPr lang="ru-RU" altLang="ru-RU" sz="3600" dirty="0"/>
              <a:t> </a:t>
            </a:r>
            <a:r>
              <a:rPr lang="ru-RU" altLang="ru-RU" sz="3600" dirty="0">
                <a:solidFill>
                  <a:srgbClr val="6600CC"/>
                </a:solidFill>
              </a:rPr>
              <a:t>располагается рядом с панелью инструментов </a:t>
            </a:r>
            <a:r>
              <a:rPr lang="ru-RU" altLang="ru-RU" sz="3600" b="1" dirty="0"/>
              <a:t>Форматирования</a:t>
            </a:r>
            <a:r>
              <a:rPr lang="ru-RU" altLang="ru-RU" sz="3600" dirty="0"/>
              <a:t>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3600" dirty="0">
                <a:solidFill>
                  <a:srgbClr val="6600CC"/>
                </a:solidFill>
              </a:rPr>
              <a:t>   При размещении в одной строке нескольких панелей инструментов может не хватать места для отображения всех кнопок. В этом случае отображаются наиболее часто используемые кнопки.</a:t>
            </a:r>
          </a:p>
        </p:txBody>
      </p:sp>
    </p:spTree>
    <p:extLst>
      <p:ext uri="{BB962C8B-B14F-4D97-AF65-F5344CB8AC3E}">
        <p14:creationId xmlns:p14="http://schemas.microsoft.com/office/powerpoint/2010/main" val="351487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0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5">
                                            <p:txEl>
                                              <p:charRg st="0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9" end="4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3000"/>
                                        <p:tgtEl>
                                          <p:spTgt spid="5">
                                            <p:txEl>
                                              <p:charRg st="49" end="4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>
            <a:extLst>
              <a:ext uri="{FF2B5EF4-FFF2-40B4-BE49-F238E27FC236}">
                <a16:creationId xmlns:a16="http://schemas.microsoft.com/office/drawing/2014/main" id="{C6E35EAA-5E08-4FD3-AADF-503E5DF6767F}"/>
              </a:ext>
            </a:extLst>
          </p:cNvPr>
          <p:cNvGrpSpPr>
            <a:grpSpLocks/>
          </p:cNvGrpSpPr>
          <p:nvPr/>
        </p:nvGrpSpPr>
        <p:grpSpPr bwMode="auto">
          <a:xfrm>
            <a:off x="1136467" y="681037"/>
            <a:ext cx="9723791" cy="2467288"/>
            <a:chOff x="739" y="623"/>
            <a:chExt cx="4711" cy="135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322845-A35B-46C0-B495-CBF5FFCDA5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" y="623"/>
              <a:ext cx="4581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Line 5">
              <a:extLst>
                <a:ext uri="{FF2B5EF4-FFF2-40B4-BE49-F238E27FC236}">
                  <a16:creationId xmlns:a16="http://schemas.microsoft.com/office/drawing/2014/main" id="{D117B071-9196-4078-9E7F-59CA4C1E06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768"/>
              <a:ext cx="384" cy="7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6">
              <a:extLst>
                <a:ext uri="{FF2B5EF4-FFF2-40B4-BE49-F238E27FC236}">
                  <a16:creationId xmlns:a16="http://schemas.microsoft.com/office/drawing/2014/main" id="{D4567872-701A-4492-BE90-8E9BB5CA23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1008"/>
              <a:ext cx="272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Text Box 10">
              <a:extLst>
                <a:ext uri="{FF2B5EF4-FFF2-40B4-BE49-F238E27FC236}">
                  <a16:creationId xmlns:a16="http://schemas.microsoft.com/office/drawing/2014/main" id="{78A509CF-98F9-4C03-AB4F-07C1E574E5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" y="1558"/>
              <a:ext cx="1497" cy="4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/>
                <a:t>Стандартная панель</a:t>
              </a:r>
            </a:p>
          </p:txBody>
        </p:sp>
        <p:sp>
          <p:nvSpPr>
            <p:cNvPr id="9" name="Text Box 11">
              <a:extLst>
                <a:ext uri="{FF2B5EF4-FFF2-40B4-BE49-F238E27FC236}">
                  <a16:creationId xmlns:a16="http://schemas.microsoft.com/office/drawing/2014/main" id="{7DB70939-7060-4AD5-A82A-0655F58750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9" y="1536"/>
              <a:ext cx="1815" cy="4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/>
                <a:t>Панель Форматирования</a:t>
              </a:r>
            </a:p>
          </p:txBody>
        </p:sp>
      </p:grpSp>
      <p:sp>
        <p:nvSpPr>
          <p:cNvPr id="10" name="Rectangle 3">
            <a:extLst>
              <a:ext uri="{FF2B5EF4-FFF2-40B4-BE49-F238E27FC236}">
                <a16:creationId xmlns:a16="http://schemas.microsoft.com/office/drawing/2014/main" id="{7CAFCF71-6E17-4940-9AFA-2F96A9B40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451" y="3943643"/>
            <a:ext cx="4106594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</a:t>
            </a: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Стандартная панель</a:t>
            </a: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служит для выполнение таких операций как: сохранение, открытие, создание нового документа и т.д</a:t>
            </a: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342900" marR="0" lvl="0" indent="-342900" algn="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1200" cap="none" spc="0" normalizeH="0" baseline="0" noProof="0" dirty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altLang="ru-RU" sz="2000" b="0" i="0" u="none" strike="noStrike" kern="1200" cap="none" spc="0" normalizeH="0" baseline="0" noProof="0" dirty="0">
              <a:ln>
                <a:noFill/>
              </a:ln>
              <a:solidFill>
                <a:srgbClr val="6600C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Rectangle 14">
            <a:extLst>
              <a:ext uri="{FF2B5EF4-FFF2-40B4-BE49-F238E27FC236}">
                <a16:creationId xmlns:a16="http://schemas.microsoft.com/office/drawing/2014/main" id="{F0AEA30A-4737-4384-A87A-5CFF71CF9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7331" y="3943643"/>
            <a:ext cx="381623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Панель форматирования</a:t>
            </a: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служит для работы с текстом например выравнивание по центру, по правому и по левому краю, для изменения шрифта и стиля написания текста.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 dirty="0">
              <a:ln>
                <a:noFill/>
              </a:ln>
              <a:solidFill>
                <a:srgbClr val="6600C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altLang="ru-RU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628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917543C-9993-4C43-962E-4B45324564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pPr eaLnBrk="1" hangingPunct="1"/>
            <a:r>
              <a:rPr lang="ru-RU" altLang="ru-RU" sz="4000" b="1" dirty="0">
                <a:solidFill>
                  <a:srgbClr val="0000FF"/>
                </a:solidFill>
              </a:rPr>
              <a:t>Строка основного меню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773F95-013D-47AF-84A9-B37A0BF7D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43000"/>
            <a:ext cx="75628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FC58B802-683E-4C8D-A585-A042EA7B75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2369" y="1825625"/>
            <a:ext cx="11211951" cy="466725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ru-RU" altLang="ru-RU" sz="2400" dirty="0">
                <a:solidFill>
                  <a:srgbClr val="336600"/>
                </a:solidFill>
              </a:rPr>
              <a:t>     </a:t>
            </a:r>
            <a:r>
              <a:rPr lang="ru-RU" altLang="ru-RU" sz="2400" i="1" dirty="0">
                <a:solidFill>
                  <a:srgbClr val="336600"/>
                </a:solidFill>
              </a:rPr>
              <a:t>Она включает в себя несколько пунктов меню:</a:t>
            </a:r>
          </a:p>
          <a:p>
            <a:pPr algn="just" eaLnBrk="1" hangingPunct="1">
              <a:buFontTx/>
              <a:buNone/>
            </a:pPr>
            <a:r>
              <a:rPr lang="ru-RU" altLang="ru-RU" sz="2400" b="1" dirty="0"/>
              <a:t>файл</a:t>
            </a:r>
            <a:r>
              <a:rPr lang="ru-RU" altLang="ru-RU" sz="2400" dirty="0">
                <a:solidFill>
                  <a:srgbClr val="336600"/>
                </a:solidFill>
              </a:rPr>
              <a:t> – для открытия, сохранения, закрытия, печати документов и т.д.;</a:t>
            </a:r>
          </a:p>
          <a:p>
            <a:pPr algn="just" eaLnBrk="1" hangingPunct="1">
              <a:buFontTx/>
              <a:buNone/>
            </a:pPr>
            <a:r>
              <a:rPr lang="ru-RU" altLang="ru-RU" sz="2400" b="1" dirty="0"/>
              <a:t>правка</a:t>
            </a:r>
            <a:r>
              <a:rPr lang="ru-RU" altLang="ru-RU" sz="2400" dirty="0">
                <a:solidFill>
                  <a:srgbClr val="336600"/>
                </a:solidFill>
              </a:rPr>
              <a:t> – служит для отмены ввода, повторного ввода, вырезания копирования документов или отдельных предложений;</a:t>
            </a:r>
          </a:p>
          <a:p>
            <a:pPr algn="just" eaLnBrk="1" hangingPunct="1">
              <a:buFontTx/>
              <a:buNone/>
            </a:pPr>
            <a:r>
              <a:rPr lang="ru-RU" altLang="ru-RU" sz="2400" dirty="0">
                <a:solidFill>
                  <a:srgbClr val="336600"/>
                </a:solidFill>
              </a:rPr>
              <a:t> </a:t>
            </a:r>
            <a:r>
              <a:rPr lang="ru-RU" altLang="ru-RU" sz="2400" b="1" dirty="0"/>
              <a:t>вид</a:t>
            </a:r>
            <a:r>
              <a:rPr lang="ru-RU" altLang="ru-RU" sz="2400" dirty="0">
                <a:solidFill>
                  <a:srgbClr val="336600"/>
                </a:solidFill>
              </a:rPr>
              <a:t> – служит для вывода на экран разных панелей, а так же разметки страниц, вывода области задач и т.д.; </a:t>
            </a:r>
          </a:p>
          <a:p>
            <a:pPr algn="just" eaLnBrk="1" hangingPunct="1">
              <a:buFontTx/>
              <a:buNone/>
            </a:pPr>
            <a:r>
              <a:rPr lang="ru-RU" altLang="ru-RU" sz="2400" b="1" dirty="0"/>
              <a:t>вставка</a:t>
            </a:r>
            <a:r>
              <a:rPr lang="ru-RU" altLang="ru-RU" sz="2400" dirty="0">
                <a:solidFill>
                  <a:srgbClr val="336600"/>
                </a:solidFill>
              </a:rPr>
              <a:t> – служит для вставки столбцов, строк , диаграмм и т.д.; </a:t>
            </a:r>
          </a:p>
          <a:p>
            <a:pPr algn="just" eaLnBrk="1" hangingPunct="1">
              <a:buFontTx/>
              <a:buNone/>
            </a:pPr>
            <a:r>
              <a:rPr lang="ru-RU" altLang="ru-RU" sz="2400" b="1" dirty="0"/>
              <a:t>формат</a:t>
            </a:r>
            <a:r>
              <a:rPr lang="ru-RU" altLang="ru-RU" sz="2400" dirty="0">
                <a:solidFill>
                  <a:srgbClr val="336600"/>
                </a:solidFill>
              </a:rPr>
              <a:t> – служит для форматирования текста; </a:t>
            </a:r>
          </a:p>
          <a:p>
            <a:pPr algn="just" eaLnBrk="1" hangingPunct="1">
              <a:buFontTx/>
              <a:buNone/>
            </a:pPr>
            <a:r>
              <a:rPr lang="ru-RU" altLang="ru-RU" sz="2400" b="1" dirty="0"/>
              <a:t>сервис</a:t>
            </a:r>
            <a:r>
              <a:rPr lang="ru-RU" altLang="ru-RU" sz="2400" dirty="0">
                <a:solidFill>
                  <a:srgbClr val="336600"/>
                </a:solidFill>
              </a:rPr>
              <a:t> – служит для проверки орфографии, защиты, настроек и т.д.;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400" b="1" dirty="0"/>
              <a:t>данные </a:t>
            </a:r>
            <a:r>
              <a:rPr lang="ru-RU" altLang="ru-RU" sz="2400" dirty="0">
                <a:solidFill>
                  <a:srgbClr val="336600"/>
                </a:solidFill>
              </a:rPr>
              <a:t>– служит для сортировки, фильтра, проверки данных и т.д.;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400" b="1" dirty="0"/>
              <a:t>окно</a:t>
            </a:r>
            <a:r>
              <a:rPr lang="ru-RU" altLang="ru-RU" sz="2400" dirty="0">
                <a:solidFill>
                  <a:srgbClr val="336600"/>
                </a:solidFill>
              </a:rPr>
              <a:t> – служит для работы с окном; справка для показа справки о документе или самой программе.</a:t>
            </a:r>
          </a:p>
          <a:p>
            <a:pPr eaLnBrk="1" hangingPunct="1">
              <a:buFontTx/>
              <a:buNone/>
            </a:pPr>
            <a:endParaRPr lang="ru-RU" altLang="ru-RU" sz="2000" dirty="0">
              <a:solidFill>
                <a:srgbClr val="33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76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3">
            <a:extLst>
              <a:ext uri="{FF2B5EF4-FFF2-40B4-BE49-F238E27FC236}">
                <a16:creationId xmlns:a16="http://schemas.microsoft.com/office/drawing/2014/main" id="{C1D55F15-53E3-4D5E-95F9-05A9215F053F}"/>
              </a:ext>
            </a:extLst>
          </p:cNvPr>
          <p:cNvGrpSpPr>
            <a:grpSpLocks/>
          </p:cNvGrpSpPr>
          <p:nvPr/>
        </p:nvGrpSpPr>
        <p:grpSpPr bwMode="auto">
          <a:xfrm>
            <a:off x="2700997" y="228600"/>
            <a:ext cx="7666892" cy="4033911"/>
            <a:chOff x="384" y="0"/>
            <a:chExt cx="5122" cy="2496"/>
          </a:xfrm>
        </p:grpSpPr>
        <p:pic>
          <p:nvPicPr>
            <p:cNvPr id="5" name="Picture 7" descr="1">
              <a:extLst>
                <a:ext uri="{FF2B5EF4-FFF2-40B4-BE49-F238E27FC236}">
                  <a16:creationId xmlns:a16="http://schemas.microsoft.com/office/drawing/2014/main" id="{9EB9B52D-3527-48C1-ACA5-5E29B91426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0"/>
              <a:ext cx="5122" cy="2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Line 8">
              <a:extLst>
                <a:ext uri="{FF2B5EF4-FFF2-40B4-BE49-F238E27FC236}">
                  <a16:creationId xmlns:a16="http://schemas.microsoft.com/office/drawing/2014/main" id="{41A4B957-4DE3-4B42-91D3-FED8790FC5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864"/>
              <a:ext cx="315" cy="4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7" name="Line 11">
              <a:extLst>
                <a:ext uri="{FF2B5EF4-FFF2-40B4-BE49-F238E27FC236}">
                  <a16:creationId xmlns:a16="http://schemas.microsoft.com/office/drawing/2014/main" id="{5C9F5034-3021-4455-B3EB-551BF08A22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6" y="1392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8" name="Line 17">
              <a:extLst>
                <a:ext uri="{FF2B5EF4-FFF2-40B4-BE49-F238E27FC236}">
                  <a16:creationId xmlns:a16="http://schemas.microsoft.com/office/drawing/2014/main" id="{7CEC5498-72E7-4BEA-946F-30D23A7375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0" y="672"/>
              <a:ext cx="180" cy="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9" name="Line 18">
              <a:extLst>
                <a:ext uri="{FF2B5EF4-FFF2-40B4-BE49-F238E27FC236}">
                  <a16:creationId xmlns:a16="http://schemas.microsoft.com/office/drawing/2014/main" id="{4A553E37-0B94-41C1-86ED-0499B51B9F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2" y="672"/>
              <a:ext cx="360" cy="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0" name="Text Box 19">
              <a:extLst>
                <a:ext uri="{FF2B5EF4-FFF2-40B4-BE49-F238E27FC236}">
                  <a16:creationId xmlns:a16="http://schemas.microsoft.com/office/drawing/2014/main" id="{49117AB1-D53D-432A-BBFF-13D08F8F15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960"/>
              <a:ext cx="898" cy="32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1400"/>
                <a:t>Заголовки столбцов</a:t>
              </a:r>
            </a:p>
          </p:txBody>
        </p:sp>
        <p:sp>
          <p:nvSpPr>
            <p:cNvPr id="11" name="Text Box 20">
              <a:extLst>
                <a:ext uri="{FF2B5EF4-FFF2-40B4-BE49-F238E27FC236}">
                  <a16:creationId xmlns:a16="http://schemas.microsoft.com/office/drawing/2014/main" id="{A02AE6EF-AFFE-4C1A-99D0-C2EF349F0A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0" y="1199"/>
              <a:ext cx="1034" cy="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1400" dirty="0"/>
                <a:t>Заголовки строк</a:t>
              </a:r>
            </a:p>
          </p:txBody>
        </p:sp>
        <p:sp>
          <p:nvSpPr>
            <p:cNvPr id="12" name="Line 21">
              <a:extLst>
                <a:ext uri="{FF2B5EF4-FFF2-40B4-BE49-F238E27FC236}">
                  <a16:creationId xmlns:a16="http://schemas.microsoft.com/office/drawing/2014/main" id="{B82FB1B6-E807-47DE-8475-B9BA3DEAA4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60" y="1968"/>
              <a:ext cx="1752" cy="4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3" name="Line 22">
              <a:extLst>
                <a:ext uri="{FF2B5EF4-FFF2-40B4-BE49-F238E27FC236}">
                  <a16:creationId xmlns:a16="http://schemas.microsoft.com/office/drawing/2014/main" id="{13B9B7FA-1AA5-4EAB-8B18-3AE379A942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80" y="1968"/>
              <a:ext cx="1438" cy="4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4" name="Text Box 23">
              <a:extLst>
                <a:ext uri="{FF2B5EF4-FFF2-40B4-BE49-F238E27FC236}">
                  <a16:creationId xmlns:a16="http://schemas.microsoft.com/office/drawing/2014/main" id="{72699F42-4793-45E9-99D9-5444AB6666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0" y="1629"/>
              <a:ext cx="943" cy="32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1400" dirty="0">
                  <a:solidFill>
                    <a:srgbClr val="336600"/>
                  </a:solidFill>
                </a:rPr>
                <a:t>Строка состояния</a:t>
              </a:r>
            </a:p>
          </p:txBody>
        </p:sp>
        <p:sp>
          <p:nvSpPr>
            <p:cNvPr id="15" name="Line 24">
              <a:extLst>
                <a:ext uri="{FF2B5EF4-FFF2-40B4-BE49-F238E27FC236}">
                  <a16:creationId xmlns:a16="http://schemas.microsoft.com/office/drawing/2014/main" id="{7494E274-61A1-4C9C-92C0-950A02DB43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72" y="1920"/>
              <a:ext cx="270" cy="4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6" name="Line 25">
              <a:extLst>
                <a:ext uri="{FF2B5EF4-FFF2-40B4-BE49-F238E27FC236}">
                  <a16:creationId xmlns:a16="http://schemas.microsoft.com/office/drawing/2014/main" id="{EABDFEFE-724E-4CCE-A97E-7881AB5594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93" y="1572"/>
              <a:ext cx="112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" name="Text Box 26">
              <a:extLst>
                <a:ext uri="{FF2B5EF4-FFF2-40B4-BE49-F238E27FC236}">
                  <a16:creationId xmlns:a16="http://schemas.microsoft.com/office/drawing/2014/main" id="{47FE6432-E881-446B-8105-2DF46D3C7D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4" y="1572"/>
              <a:ext cx="809" cy="32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1400" dirty="0"/>
                <a:t>Полосы прокрутки</a:t>
              </a:r>
            </a:p>
          </p:txBody>
        </p:sp>
        <p:sp>
          <p:nvSpPr>
            <p:cNvPr id="18" name="Line 27">
              <a:extLst>
                <a:ext uri="{FF2B5EF4-FFF2-40B4-BE49-F238E27FC236}">
                  <a16:creationId xmlns:a16="http://schemas.microsoft.com/office/drawing/2014/main" id="{B066EAD5-53CA-4D1F-88B9-7BFAD1B385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72" y="1872"/>
              <a:ext cx="944" cy="4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9" name="Line 28">
              <a:extLst>
                <a:ext uri="{FF2B5EF4-FFF2-40B4-BE49-F238E27FC236}">
                  <a16:creationId xmlns:a16="http://schemas.microsoft.com/office/drawing/2014/main" id="{CFE6C81C-940A-4DF8-9B1D-0B4C3012BF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93" y="1709"/>
              <a:ext cx="1124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</p:grpSp>
      <p:sp>
        <p:nvSpPr>
          <p:cNvPr id="20" name="Rectangle 3">
            <a:extLst>
              <a:ext uri="{FF2B5EF4-FFF2-40B4-BE49-F238E27FC236}">
                <a16:creationId xmlns:a16="http://schemas.microsoft.com/office/drawing/2014/main" id="{1140A771-4040-49D2-8357-F2D84ACCF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495800"/>
            <a:ext cx="83058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Заголовки строк</a:t>
            </a: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и столбцов</a:t>
            </a: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необходимы для поиска нужной ячейки.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1200" cap="none" spc="0" normalizeH="0" baseline="0" noProof="0" dirty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Строка состояния</a:t>
            </a: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показывает состояния документа.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1200" cap="none" spc="0" normalizeH="0" baseline="0" noProof="0" dirty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Полосы прокрутки</a:t>
            </a: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служат для прокрутки документа вверх – вниз, вправо – влево.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59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charRg st="0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">
                                            <p:txEl>
                                              <p:charRg st="0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">
                                            <p:txEl>
                                              <p:charRg st="0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charRg st="163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0">
                                            <p:txEl>
                                              <p:charRg st="163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0">
                                            <p:txEl>
                                              <p:charRg st="163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charRg st="194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0">
                                            <p:txEl>
                                              <p:charRg st="194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0">
                                            <p:txEl>
                                              <p:charRg st="194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charRg st="194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0">
                                            <p:txEl>
                                              <p:charRg st="194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0">
                                            <p:txEl>
                                              <p:charRg st="194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charRg st="194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20">
                                            <p:txEl>
                                              <p:charRg st="194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20">
                                            <p:txEl>
                                              <p:charRg st="194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0"/>
                            </p:stCondLst>
                            <p:childTnLst>
                              <p:par>
                                <p:cTn id="3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charRg st="194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0">
                                            <p:txEl>
                                              <p:charRg st="194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20">
                                            <p:txEl>
                                              <p:charRg st="194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0"/>
                            </p:stCondLst>
                            <p:childTnLst>
                              <p:par>
                                <p:cTn id="3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charRg st="194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0">
                                            <p:txEl>
                                              <p:charRg st="194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20">
                                            <p:txEl>
                                              <p:charRg st="194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5530295F-139D-4D7C-AEE5-3F1F921059B4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44462"/>
            <a:ext cx="7772400" cy="4497876"/>
            <a:chOff x="295" y="720"/>
            <a:chExt cx="5170" cy="3264"/>
          </a:xfrm>
        </p:grpSpPr>
        <p:pic>
          <p:nvPicPr>
            <p:cNvPr id="5" name="Picture 8" descr="1">
              <a:extLst>
                <a:ext uri="{FF2B5EF4-FFF2-40B4-BE49-F238E27FC236}">
                  <a16:creationId xmlns:a16="http://schemas.microsoft.com/office/drawing/2014/main" id="{B9C89D3D-7BC1-47C6-8DF5-588FB07194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720"/>
              <a:ext cx="5170" cy="3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Line 9">
              <a:extLst>
                <a:ext uri="{FF2B5EF4-FFF2-40B4-BE49-F238E27FC236}">
                  <a16:creationId xmlns:a16="http://schemas.microsoft.com/office/drawing/2014/main" id="{414D262F-C537-453B-B2A0-98FA2B3B20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1440"/>
              <a:ext cx="181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Text Box 10">
              <a:extLst>
                <a:ext uri="{FF2B5EF4-FFF2-40B4-BE49-F238E27FC236}">
                  <a16:creationId xmlns:a16="http://schemas.microsoft.com/office/drawing/2014/main" id="{D192D9A1-85A8-4250-8836-E6A8C9BEE8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776"/>
              <a:ext cx="817" cy="24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400"/>
                <a:t>Поле имени</a:t>
              </a:r>
            </a:p>
          </p:txBody>
        </p:sp>
        <p:sp>
          <p:nvSpPr>
            <p:cNvPr id="8" name="Line 11">
              <a:extLst>
                <a:ext uri="{FF2B5EF4-FFF2-40B4-BE49-F238E27FC236}">
                  <a16:creationId xmlns:a16="http://schemas.microsoft.com/office/drawing/2014/main" id="{EAC84C19-CB3A-4187-B8AB-C2D0281DA3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1440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12">
              <a:extLst>
                <a:ext uri="{FF2B5EF4-FFF2-40B4-BE49-F238E27FC236}">
                  <a16:creationId xmlns:a16="http://schemas.microsoft.com/office/drawing/2014/main" id="{353B14F0-4D49-4E10-B286-2D705EF727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440"/>
              <a:ext cx="362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13">
              <a:extLst>
                <a:ext uri="{FF2B5EF4-FFF2-40B4-BE49-F238E27FC236}">
                  <a16:creationId xmlns:a16="http://schemas.microsoft.com/office/drawing/2014/main" id="{F796B630-E408-456D-977C-361DDDB862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440"/>
              <a:ext cx="408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14">
              <a:extLst>
                <a:ext uri="{FF2B5EF4-FFF2-40B4-BE49-F238E27FC236}">
                  <a16:creationId xmlns:a16="http://schemas.microsoft.com/office/drawing/2014/main" id="{F8002630-6A16-4905-AB0E-AA0B56F9B9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440"/>
              <a:ext cx="1088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Text Box 15">
              <a:extLst>
                <a:ext uri="{FF2B5EF4-FFF2-40B4-BE49-F238E27FC236}">
                  <a16:creationId xmlns:a16="http://schemas.microsoft.com/office/drawing/2014/main" id="{521BB8C2-0C5F-4163-8689-33F1A70BCA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1776"/>
              <a:ext cx="998" cy="24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1400"/>
                <a:t>Строка формул</a:t>
              </a:r>
            </a:p>
          </p:txBody>
        </p:sp>
        <p:grpSp>
          <p:nvGrpSpPr>
            <p:cNvPr id="13" name="Group 16">
              <a:extLst>
                <a:ext uri="{FF2B5EF4-FFF2-40B4-BE49-F238E27FC236}">
                  <a16:creationId xmlns:a16="http://schemas.microsoft.com/office/drawing/2014/main" id="{CBDD522F-6EAD-4B03-9A19-A17536912C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" y="3072"/>
              <a:ext cx="1316" cy="681"/>
              <a:chOff x="385" y="2931"/>
              <a:chExt cx="1316" cy="681"/>
            </a:xfrm>
          </p:grpSpPr>
          <p:sp>
            <p:nvSpPr>
              <p:cNvPr id="21" name="Line 17">
                <a:extLst>
                  <a:ext uri="{FF2B5EF4-FFF2-40B4-BE49-F238E27FC236}">
                    <a16:creationId xmlns:a16="http://schemas.microsoft.com/office/drawing/2014/main" id="{AC0488D7-237D-428A-9E55-D7D3BF5A7D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" y="3294"/>
                <a:ext cx="272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Line 18">
                <a:extLst>
                  <a:ext uri="{FF2B5EF4-FFF2-40B4-BE49-F238E27FC236}">
                    <a16:creationId xmlns:a16="http://schemas.microsoft.com/office/drawing/2014/main" id="{4160A622-E584-4704-9665-CCB374C27E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1" y="3294"/>
                <a:ext cx="227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Line 19">
                <a:extLst>
                  <a:ext uri="{FF2B5EF4-FFF2-40B4-BE49-F238E27FC236}">
                    <a16:creationId xmlns:a16="http://schemas.microsoft.com/office/drawing/2014/main" id="{4ACDAE44-9C0F-4002-A882-19692D7938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57" y="3294"/>
                <a:ext cx="182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20">
                <a:extLst>
                  <a:ext uri="{FF2B5EF4-FFF2-40B4-BE49-F238E27FC236}">
                    <a16:creationId xmlns:a16="http://schemas.microsoft.com/office/drawing/2014/main" id="{03FD380D-E591-4E83-9AAC-3A3DF140DA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48" y="3294"/>
                <a:ext cx="182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Text Box 21">
                <a:extLst>
                  <a:ext uri="{FF2B5EF4-FFF2-40B4-BE49-F238E27FC236}">
                    <a16:creationId xmlns:a16="http://schemas.microsoft.com/office/drawing/2014/main" id="{87406968-AE25-42E3-8675-F0B69F99BC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2" y="2931"/>
                <a:ext cx="1089" cy="39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ru-RU" altLang="ru-RU" sz="1400"/>
                  <a:t>Кнопки прокрутки ярлычков</a:t>
                </a:r>
              </a:p>
            </p:txBody>
          </p:sp>
        </p:grpSp>
        <p:sp>
          <p:nvSpPr>
            <p:cNvPr id="14" name="Line 22">
              <a:extLst>
                <a:ext uri="{FF2B5EF4-FFF2-40B4-BE49-F238E27FC236}">
                  <a16:creationId xmlns:a16="http://schemas.microsoft.com/office/drawing/2014/main" id="{35E6E914-9346-445F-AB51-240098D77C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52" y="3067"/>
              <a:ext cx="957" cy="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23">
              <a:extLst>
                <a:ext uri="{FF2B5EF4-FFF2-40B4-BE49-F238E27FC236}">
                  <a16:creationId xmlns:a16="http://schemas.microsoft.com/office/drawing/2014/main" id="{76EF4580-E4CB-45BA-8085-0995FD2671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0" y="3067"/>
              <a:ext cx="805" cy="6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24">
              <a:extLst>
                <a:ext uri="{FF2B5EF4-FFF2-40B4-BE49-F238E27FC236}">
                  <a16:creationId xmlns:a16="http://schemas.microsoft.com/office/drawing/2014/main" id="{C5A1C25B-EFB6-4BD6-979F-C70B0AF163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72" y="3067"/>
              <a:ext cx="554" cy="6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Text Box 25">
              <a:extLst>
                <a:ext uri="{FF2B5EF4-FFF2-40B4-BE49-F238E27FC236}">
                  <a16:creationId xmlns:a16="http://schemas.microsoft.com/office/drawing/2014/main" id="{2FC44354-CCD8-4533-9125-BACF2A31B1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7" y="2840"/>
              <a:ext cx="998" cy="24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400"/>
                <a:t>Ярлычок листа</a:t>
              </a:r>
            </a:p>
          </p:txBody>
        </p:sp>
        <p:sp>
          <p:nvSpPr>
            <p:cNvPr id="18" name="Line 26">
              <a:extLst>
                <a:ext uri="{FF2B5EF4-FFF2-40B4-BE49-F238E27FC236}">
                  <a16:creationId xmlns:a16="http://schemas.microsoft.com/office/drawing/2014/main" id="{76627579-0347-4067-BE06-F85120BBD5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2" y="3408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Text Box 27">
              <a:extLst>
                <a:ext uri="{FF2B5EF4-FFF2-40B4-BE49-F238E27FC236}">
                  <a16:creationId xmlns:a16="http://schemas.microsoft.com/office/drawing/2014/main" id="{B24D99A4-6B96-4BE0-8135-432387AD2F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2928"/>
              <a:ext cx="862" cy="55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1400"/>
                <a:t>Маркер разбиения ярлычков</a:t>
              </a:r>
            </a:p>
          </p:txBody>
        </p:sp>
        <p:sp>
          <p:nvSpPr>
            <p:cNvPr id="20" name="Rectangle 28">
              <a:extLst>
                <a:ext uri="{FF2B5EF4-FFF2-40B4-BE49-F238E27FC236}">
                  <a16:creationId xmlns:a16="http://schemas.microsoft.com/office/drawing/2014/main" id="{10FA97FE-1FE0-418A-905B-F6C3A457E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728"/>
              <a:ext cx="1104" cy="4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/>
                <a:t>Кнопки ввода, </a:t>
              </a:r>
            </a:p>
            <a:p>
              <a:pPr algn="ctr" eaLnBrk="1" hangingPunct="1"/>
              <a:r>
                <a:rPr lang="ru-RU" altLang="ru-RU" sz="1200"/>
                <a:t>отмены и </a:t>
              </a:r>
            </a:p>
            <a:p>
              <a:pPr algn="ctr" eaLnBrk="1" hangingPunct="1"/>
              <a:r>
                <a:rPr lang="ru-RU" altLang="ru-RU" sz="1200"/>
                <a:t>мастера функций</a:t>
              </a:r>
            </a:p>
          </p:txBody>
        </p:sp>
      </p:grpSp>
      <p:sp>
        <p:nvSpPr>
          <p:cNvPr id="26" name="Rectangle 5">
            <a:extLst>
              <a:ext uri="{FF2B5EF4-FFF2-40B4-BE49-F238E27FC236}">
                <a16:creationId xmlns:a16="http://schemas.microsoft.com/office/drawing/2014/main" id="{FBE9730B-6B4E-4407-845E-9AE14E20D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322763"/>
            <a:ext cx="8153400" cy="305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0" cap="none" spc="0" normalizeH="0" baseline="0" noProof="0" dirty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Строка формул</a:t>
            </a:r>
            <a:r>
              <a:rPr kumimoji="0" lang="ru-RU" alt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Arial" panose="020B0604020202020204" pitchFamily="34" charset="0"/>
              </a:rPr>
              <a:t> используется для ввода и редактирования значений или формул в ячейках или диаграммах.</a:t>
            </a:r>
          </a:p>
          <a:p>
            <a:pPr marL="0" marR="0" lvl="0" indent="0" defTabSz="914400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Поле имени</a:t>
            </a:r>
            <a:r>
              <a:rPr kumimoji="0" lang="ru-RU" alt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ru-RU" alt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Arial" panose="020B0604020202020204" pitchFamily="34" charset="0"/>
              </a:rPr>
              <a:t>– это окно слева от строки формул, в котором выводится имя ячейки или интервала ячеек.</a:t>
            </a:r>
          </a:p>
          <a:p>
            <a:pPr marL="0" marR="0" lvl="0" indent="0" defTabSz="914400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Кнопки прокрутки ярлычков</a:t>
            </a:r>
            <a:r>
              <a:rPr kumimoji="0" lang="ru-RU" alt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ru-RU" alt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Arial" panose="020B0604020202020204" pitchFamily="34" charset="0"/>
              </a:rPr>
              <a:t>осуществляют прокрутку ярлычков рабочей книги.</a:t>
            </a:r>
            <a:endParaRPr kumimoji="0" lang="ru-RU" altLang="ru-RU" sz="2000" b="1" i="0" u="none" strike="noStrike" kern="0" cap="none" spc="0" normalizeH="0" baseline="0" noProof="0" dirty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1" i="0" u="none" strike="noStrike" kern="0" cap="none" spc="0" normalizeH="0" baseline="0" noProof="0" dirty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0" cap="none" spc="0" normalizeH="0" baseline="0" noProof="0" dirty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033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A615FCB-AA2C-4471-9955-3A27110A61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eaLnBrk="1" hangingPunct="1"/>
            <a:r>
              <a:rPr lang="ru-RU" altLang="ru-RU" sz="3200" dirty="0"/>
              <a:t> </a:t>
            </a:r>
            <a:r>
              <a:rPr lang="ru-RU" altLang="ru-RU" sz="3600" dirty="0">
                <a:solidFill>
                  <a:srgbClr val="0000FF"/>
                </a:solidFill>
              </a:rPr>
              <a:t>Работа с листами и книгами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2F4BFCB-CBF0-46FF-93CE-66309C6413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8302" y="1420837"/>
            <a:ext cx="11324492" cy="5072038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600" dirty="0">
                <a:solidFill>
                  <a:srgbClr val="336600"/>
                </a:solidFill>
              </a:rPr>
              <a:t>Создание новой рабочей книги (меню файл – создать или через кнопку на стандартной панели инструментов ).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600" dirty="0">
                <a:solidFill>
                  <a:srgbClr val="336600"/>
                </a:solidFill>
              </a:rPr>
              <a:t>Сохранение рабочей книги (меню файл – сохранить).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600" dirty="0">
                <a:solidFill>
                  <a:srgbClr val="336600"/>
                </a:solidFill>
              </a:rPr>
              <a:t>Открытие имеющейся книги (меню файл – открыть).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600" dirty="0">
                <a:solidFill>
                  <a:srgbClr val="336600"/>
                </a:solidFill>
              </a:rPr>
              <a:t>Защита книги (листа) паролем (команда «защита» из меню сервис).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600" dirty="0">
                <a:solidFill>
                  <a:srgbClr val="336600"/>
                </a:solidFill>
              </a:rPr>
              <a:t>Переименование листа (двойной щелчок по названию листа).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600" dirty="0">
                <a:solidFill>
                  <a:srgbClr val="336600"/>
                </a:solidFill>
              </a:rPr>
              <a:t>Задание цвета ярлыка листа.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600" dirty="0">
                <a:solidFill>
                  <a:srgbClr val="336600"/>
                </a:solidFill>
              </a:rPr>
              <a:t>Сортировка листов (меню данные – сортировка).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600" dirty="0">
                <a:solidFill>
                  <a:srgbClr val="336600"/>
                </a:solidFill>
              </a:rPr>
              <a:t>Вставка новых листов (вставка – лист)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600" dirty="0">
                <a:solidFill>
                  <a:srgbClr val="336600"/>
                </a:solidFill>
              </a:rPr>
              <a:t>Вставка новых строк (выделить строку и щелкнуть правой кнопкой – добавить).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600" dirty="0">
                <a:solidFill>
                  <a:srgbClr val="336600"/>
                </a:solidFill>
              </a:rPr>
              <a:t>Изменение количества листов в книге (меню «сервис», команда «параметры», установить переключатель в поле «листов в новой книге»).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ru-RU" altLang="ru-RU" sz="2000" dirty="0">
              <a:solidFill>
                <a:srgbClr val="33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92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3E9443E5-D142-4EB5-A367-06786EAF63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rgbClr val="0000FF"/>
                </a:solidFill>
              </a:rPr>
              <a:t>Основы работы с табличным процессором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CC5DE4-29C9-46BA-9EBD-2833ED9342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609600" indent="-609600" eaLnBrk="1" hangingPunct="1"/>
            <a:r>
              <a:rPr lang="ru-RU" altLang="ru-RU" sz="2400" dirty="0">
                <a:solidFill>
                  <a:srgbClr val="003300"/>
                </a:solidFill>
              </a:rPr>
              <a:t>Назначение и области применения табличных процессоров</a:t>
            </a:r>
          </a:p>
          <a:p>
            <a:pPr marL="609600" indent="-609600" eaLnBrk="1" hangingPunct="1"/>
            <a:r>
              <a:rPr lang="ru-RU" altLang="ru-RU" sz="2400" dirty="0">
                <a:solidFill>
                  <a:srgbClr val="003300"/>
                </a:solidFill>
              </a:rPr>
              <a:t>История и тенденции развития</a:t>
            </a:r>
          </a:p>
          <a:p>
            <a:pPr marL="609600" indent="-609600" eaLnBrk="1" hangingPunct="1"/>
            <a:r>
              <a:rPr lang="ru-RU" altLang="ru-RU" sz="2400" dirty="0">
                <a:solidFill>
                  <a:srgbClr val="003300"/>
                </a:solidFill>
              </a:rPr>
              <a:t>Основные понятия</a:t>
            </a:r>
          </a:p>
          <a:p>
            <a:pPr marL="609600" indent="-609600" eaLnBrk="1" hangingPunct="1"/>
            <a:r>
              <a:rPr lang="ru-RU" altLang="ru-RU" sz="2400" dirty="0">
                <a:solidFill>
                  <a:srgbClr val="003300"/>
                </a:solidFill>
              </a:rPr>
              <a:t>Знакомство с табличным процессором </a:t>
            </a:r>
            <a:r>
              <a:rPr lang="en-US" altLang="ru-RU" sz="2400" dirty="0">
                <a:solidFill>
                  <a:srgbClr val="003300"/>
                </a:solidFill>
              </a:rPr>
              <a:t>        MS Excel</a:t>
            </a:r>
          </a:p>
          <a:p>
            <a:pPr marL="609600" indent="-609600" eaLnBrk="1" hangingPunct="1"/>
            <a:r>
              <a:rPr lang="ru-RU" altLang="ru-RU" sz="2400" dirty="0">
                <a:solidFill>
                  <a:srgbClr val="003300"/>
                </a:solidFill>
              </a:rPr>
              <a:t>Запуск </a:t>
            </a:r>
            <a:r>
              <a:rPr lang="en-US" altLang="ru-RU" sz="2400" dirty="0">
                <a:solidFill>
                  <a:srgbClr val="003300"/>
                </a:solidFill>
              </a:rPr>
              <a:t>MS Excel</a:t>
            </a:r>
            <a:endParaRPr lang="ru-RU" altLang="ru-RU" sz="2400" dirty="0">
              <a:solidFill>
                <a:srgbClr val="003300"/>
              </a:solidFill>
            </a:endParaRPr>
          </a:p>
          <a:p>
            <a:pPr marL="609600" indent="-609600" eaLnBrk="1" hangingPunct="1"/>
            <a:r>
              <a:rPr lang="ru-RU" altLang="ru-RU" sz="2400" dirty="0">
                <a:solidFill>
                  <a:srgbClr val="003300"/>
                </a:solidFill>
              </a:rPr>
              <a:t>Знакомство с экраном </a:t>
            </a:r>
            <a:r>
              <a:rPr lang="en-US" altLang="ru-RU" sz="2400" dirty="0">
                <a:solidFill>
                  <a:srgbClr val="003300"/>
                </a:solidFill>
              </a:rPr>
              <a:t>MS Excel</a:t>
            </a:r>
          </a:p>
          <a:p>
            <a:pPr marL="609600" indent="-609600" eaLnBrk="1" hangingPunct="1"/>
            <a:r>
              <a:rPr lang="ru-RU" altLang="ru-RU" sz="2400" dirty="0">
                <a:solidFill>
                  <a:srgbClr val="003300"/>
                </a:solidFill>
              </a:rPr>
              <a:t>Стандартная панель и панель форматирования</a:t>
            </a:r>
            <a:endParaRPr lang="en-US" altLang="ru-RU" sz="2400" dirty="0">
              <a:solidFill>
                <a:srgbClr val="003300"/>
              </a:solidFill>
            </a:endParaRPr>
          </a:p>
          <a:p>
            <a:pPr marL="609600" indent="-609600" eaLnBrk="1" hangingPunct="1"/>
            <a:r>
              <a:rPr lang="ru-RU" altLang="ru-RU" sz="2400" dirty="0">
                <a:solidFill>
                  <a:srgbClr val="003300"/>
                </a:solidFill>
              </a:rPr>
              <a:t>Другие элементы окна </a:t>
            </a:r>
            <a:r>
              <a:rPr lang="en-US" altLang="ru-RU" sz="2400" dirty="0">
                <a:solidFill>
                  <a:srgbClr val="003300"/>
                </a:solidFill>
              </a:rPr>
              <a:t>Microsoft Excel</a:t>
            </a:r>
            <a:r>
              <a:rPr lang="ru-RU" altLang="ru-RU" sz="2400" dirty="0">
                <a:solidFill>
                  <a:srgbClr val="003300"/>
                </a:solidFill>
              </a:rPr>
              <a:t>  </a:t>
            </a:r>
          </a:p>
          <a:p>
            <a:pPr marL="609600" indent="-609600" eaLnBrk="1" hangingPunct="1"/>
            <a:r>
              <a:rPr lang="ru-RU" altLang="ru-RU" sz="2400" dirty="0">
                <a:solidFill>
                  <a:srgbClr val="003300"/>
                </a:solidFill>
              </a:rPr>
              <a:t>Работа с листами и книгами</a:t>
            </a:r>
          </a:p>
          <a:p>
            <a:pPr marL="609600" indent="-609600" eaLnBrk="1" hangingPunct="1"/>
            <a:endParaRPr lang="ru-RU" altLang="ru-RU" sz="2400" dirty="0">
              <a:solidFill>
                <a:srgbClr val="003300"/>
              </a:solidFill>
            </a:endParaRPr>
          </a:p>
          <a:p>
            <a:pPr marL="609600" indent="-609600" eaLnBrk="1" hangingPunct="1"/>
            <a:endParaRPr lang="ru-RU" altLang="ru-RU" sz="2800" dirty="0"/>
          </a:p>
          <a:p>
            <a:pPr marL="609600" indent="-609600" eaLnBrk="1" hangingPunct="1"/>
            <a:endParaRPr lang="ru-RU" altLang="ru-RU" sz="2800" dirty="0"/>
          </a:p>
          <a:p>
            <a:pPr marL="609600" indent="-609600" eaLnBrk="1" hangingPunct="1"/>
            <a:endParaRPr lang="ru-RU" altLang="ru-RU" dirty="0"/>
          </a:p>
          <a:p>
            <a:pPr marL="609600" indent="-609600" eaLnBrk="1" hangingPunct="1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70052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01D773B-2F7D-4500-BB3A-D57553FB13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eaLnBrk="1" hangingPunct="1"/>
            <a:r>
              <a:rPr lang="ru-RU" altLang="ru-RU" sz="3200" dirty="0"/>
              <a:t> </a:t>
            </a:r>
            <a:r>
              <a:rPr lang="ru-RU" altLang="ru-RU" sz="3600" b="1" dirty="0">
                <a:solidFill>
                  <a:srgbClr val="0000FF"/>
                </a:solidFill>
              </a:rPr>
              <a:t>Назначение и области применения табличных процессоров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7A53903-1B8E-42CC-A273-8E50A2804D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3600" dirty="0">
                <a:solidFill>
                  <a:srgbClr val="000099"/>
                </a:solidFill>
              </a:rPr>
              <a:t>Практически в любой области деятельности человека, особенно при решении планово-экономических задач, бухгалтерском и банковском учете и т.п. возникает необходимость представлять данные в виде таблиц.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altLang="ru-RU" sz="3600" dirty="0">
              <a:solidFill>
                <a:srgbClr val="000099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3600" dirty="0">
                <a:solidFill>
                  <a:srgbClr val="000099"/>
                </a:solidFill>
              </a:rPr>
              <a:t>Электронные таблицы предназначены для хранения и обработки информации, представленной в табличной форме.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3600" dirty="0">
                <a:solidFill>
                  <a:srgbClr val="000099"/>
                </a:solidFill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67467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00" end="3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3000"/>
                                        <p:tgtEl>
                                          <p:spTgt spid="5">
                                            <p:txEl>
                                              <p:charRg st="200" end="3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305" end="3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3000"/>
                                        <p:tgtEl>
                                          <p:spTgt spid="5">
                                            <p:txEl>
                                              <p:charRg st="305" end="3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311" end="3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3000"/>
                                        <p:tgtEl>
                                          <p:spTgt spid="5">
                                            <p:txEl>
                                              <p:charRg st="311" end="3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311" end="3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3000"/>
                                        <p:tgtEl>
                                          <p:spTgt spid="5">
                                            <p:txEl>
                                              <p:charRg st="311" end="3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311" end="3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3000"/>
                                        <p:tgtEl>
                                          <p:spTgt spid="5">
                                            <p:txEl>
                                              <p:charRg st="311" end="3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E39F580-2BA9-4CFD-83B5-A044F03884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6571" y="598714"/>
            <a:ext cx="11549742" cy="5682342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3600" dirty="0">
                <a:solidFill>
                  <a:srgbClr val="000099"/>
                </a:solidFill>
              </a:rPr>
              <a:t>Табличные процессоры обеспечивают: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3600" dirty="0">
                <a:solidFill>
                  <a:srgbClr val="000099"/>
                </a:solidFill>
              </a:rPr>
              <a:t> ввод, хранение и корректировка данных;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3600" dirty="0">
                <a:solidFill>
                  <a:srgbClr val="000099"/>
                </a:solidFill>
              </a:rPr>
              <a:t> оформление и печать электронных таблиц;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3600" dirty="0">
                <a:solidFill>
                  <a:srgbClr val="000099"/>
                </a:solidFill>
              </a:rPr>
              <a:t> дружественный интерфейс и т.д.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altLang="ru-RU" sz="3600" dirty="0">
              <a:solidFill>
                <a:srgbClr val="000099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altLang="ru-RU" sz="3600" dirty="0">
              <a:solidFill>
                <a:srgbClr val="000099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3600" dirty="0">
                <a:solidFill>
                  <a:srgbClr val="000099"/>
                </a:solidFill>
              </a:rPr>
              <a:t>Современные табличные процессоры реализуют целый ряд   дополнительных функций: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3600" dirty="0">
                <a:solidFill>
                  <a:srgbClr val="000099"/>
                </a:solidFill>
              </a:rPr>
              <a:t> возможность работы в локальной сети;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3600" dirty="0">
                <a:solidFill>
                  <a:srgbClr val="000099"/>
                </a:solidFill>
              </a:rPr>
              <a:t> возможность работы с трехмерной организацией электронных таблиц;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3600" dirty="0">
                <a:solidFill>
                  <a:srgbClr val="000099"/>
                </a:solidFill>
              </a:rPr>
              <a:t> разработку макрокоманд, настройку среды под потребности  пользователя и т.д.</a:t>
            </a:r>
          </a:p>
          <a:p>
            <a:pPr eaLnBrk="1" hangingPunct="1">
              <a:lnSpc>
                <a:spcPct val="80000"/>
              </a:lnSpc>
            </a:pPr>
            <a:endParaRPr lang="ru-RU" altLang="ru-RU" sz="2400" dirty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5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charRg st="0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79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3000"/>
                                        <p:tgtEl>
                                          <p:spTgt spid="4">
                                            <p:txEl>
                                              <p:charRg st="79" end="1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117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3000"/>
                                        <p:tgtEl>
                                          <p:spTgt spid="4">
                                            <p:txEl>
                                              <p:charRg st="117" end="1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183" end="2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3000"/>
                                        <p:tgtEl>
                                          <p:spTgt spid="4">
                                            <p:txEl>
                                              <p:charRg st="183" end="2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DAFAC6A-C8D9-45CA-BBFA-8229D90BA4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200" dirty="0"/>
              <a:t> </a:t>
            </a:r>
            <a:r>
              <a:rPr lang="ru-RU" altLang="ru-RU" sz="3600" b="1" dirty="0">
                <a:solidFill>
                  <a:srgbClr val="0000FF"/>
                </a:solidFill>
              </a:rPr>
              <a:t>Основные понятия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AFB7849-E554-47F7-893B-53C3A4A7FA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199" y="1690688"/>
            <a:ext cx="11244943" cy="4601254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b="1" dirty="0"/>
              <a:t>Электронная таблица</a:t>
            </a:r>
            <a:r>
              <a:rPr lang="ru-RU" altLang="ru-RU" dirty="0">
                <a:solidFill>
                  <a:srgbClr val="336600"/>
                </a:solidFill>
              </a:rPr>
              <a:t> – </a:t>
            </a:r>
            <a:r>
              <a:rPr lang="ru-RU" altLang="ru-RU" dirty="0">
                <a:solidFill>
                  <a:srgbClr val="000099"/>
                </a:solidFill>
              </a:rPr>
              <a:t>автоматизированный эквивалент обычной таблицы, в ячейках которой находятся либо данные, либо результаты расчета по формулам.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ru-RU" altLang="ru-RU" dirty="0">
              <a:solidFill>
                <a:srgbClr val="000099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b="1" dirty="0"/>
              <a:t>Рабочая область</a:t>
            </a:r>
            <a:r>
              <a:rPr lang="ru-RU" altLang="ru-RU" dirty="0">
                <a:solidFill>
                  <a:srgbClr val="336600"/>
                </a:solidFill>
              </a:rPr>
              <a:t> </a:t>
            </a:r>
            <a:r>
              <a:rPr lang="ru-RU" altLang="ru-RU" dirty="0">
                <a:solidFill>
                  <a:srgbClr val="000099"/>
                </a:solidFill>
              </a:rPr>
              <a:t>электронной таблицы состоит из строк и столбцов, имеющих свои имена. Имена строк – это их номера. Имена столбцов – это буквы латинского алфавита.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ru-RU" altLang="ru-RU" dirty="0">
              <a:solidFill>
                <a:srgbClr val="000099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b="1" dirty="0"/>
              <a:t>Ячейка</a:t>
            </a:r>
            <a:r>
              <a:rPr lang="ru-RU" altLang="ru-RU" dirty="0">
                <a:solidFill>
                  <a:srgbClr val="336600"/>
                </a:solidFill>
              </a:rPr>
              <a:t> </a:t>
            </a:r>
            <a:r>
              <a:rPr lang="ru-RU" altLang="ru-RU" dirty="0">
                <a:solidFill>
                  <a:srgbClr val="000099"/>
                </a:solidFill>
              </a:rPr>
              <a:t>– область, определяемая пересечением столбца и строки электронной таблицы, имеющая свой уникальный адрес.</a:t>
            </a:r>
          </a:p>
        </p:txBody>
      </p:sp>
    </p:spTree>
    <p:extLst>
      <p:ext uri="{BB962C8B-B14F-4D97-AF65-F5344CB8AC3E}">
        <p14:creationId xmlns:p14="http://schemas.microsoft.com/office/powerpoint/2010/main" val="292603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47" end="3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">
                                            <p:txEl>
                                              <p:charRg st="147" end="30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">
                                            <p:txEl>
                                              <p:charRg st="147" end="30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0"/>
                                        <p:tgtEl>
                                          <p:spTgt spid="5">
                                            <p:txEl>
                                              <p:charRg st="147" end="3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309" end="4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">
                                            <p:txEl>
                                              <p:charRg st="309" end="4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5">
                                            <p:txEl>
                                              <p:charRg st="309" end="4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0"/>
                                        <p:tgtEl>
                                          <p:spTgt spid="5">
                                            <p:txEl>
                                              <p:charRg st="309" end="4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701D15-C4B1-424F-994D-DA567D57D1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743" y="718457"/>
            <a:ext cx="11223171" cy="5627914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b="1" dirty="0"/>
              <a:t>Адрес ячейки</a:t>
            </a:r>
            <a:r>
              <a:rPr lang="ru-RU" altLang="ru-RU" dirty="0">
                <a:solidFill>
                  <a:srgbClr val="336600"/>
                </a:solidFill>
              </a:rPr>
              <a:t> </a:t>
            </a:r>
            <a:r>
              <a:rPr lang="ru-RU" altLang="ru-RU" dirty="0">
                <a:solidFill>
                  <a:srgbClr val="000099"/>
                </a:solidFill>
              </a:rPr>
              <a:t>определяется именем (номером) столбца и именем (номером) строки, на пересечении которых находится ячейка.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altLang="ru-RU" dirty="0">
              <a:solidFill>
                <a:srgbClr val="000099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b="1" dirty="0"/>
              <a:t>Ссылка</a:t>
            </a:r>
            <a:r>
              <a:rPr lang="ru-RU" altLang="ru-RU" dirty="0">
                <a:solidFill>
                  <a:srgbClr val="336600"/>
                </a:solidFill>
              </a:rPr>
              <a:t> </a:t>
            </a:r>
            <a:r>
              <a:rPr lang="ru-RU" altLang="ru-RU" dirty="0">
                <a:solidFill>
                  <a:srgbClr val="000099"/>
                </a:solidFill>
              </a:rPr>
              <a:t>– указание адреса ячейки.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altLang="ru-RU" dirty="0">
              <a:solidFill>
                <a:srgbClr val="000099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b="1" dirty="0"/>
              <a:t>Блок ячеек</a:t>
            </a:r>
            <a:r>
              <a:rPr lang="ru-RU" altLang="ru-RU" dirty="0">
                <a:solidFill>
                  <a:srgbClr val="336600"/>
                </a:solidFill>
              </a:rPr>
              <a:t> </a:t>
            </a:r>
            <a:r>
              <a:rPr lang="ru-RU" altLang="ru-RU" dirty="0">
                <a:solidFill>
                  <a:srgbClr val="000099"/>
                </a:solidFill>
              </a:rPr>
              <a:t>– группа смежных ячеек, определяемая с помощью адреса. Блок ячеек может состоять из одной ячейки, строки, столбца, а также последовательности строк и столбцов.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altLang="ru-RU" dirty="0">
              <a:solidFill>
                <a:srgbClr val="000099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b="1" dirty="0"/>
              <a:t>Адрес блока</a:t>
            </a:r>
            <a:r>
              <a:rPr lang="ru-RU" altLang="ru-RU" dirty="0"/>
              <a:t> </a:t>
            </a:r>
            <a:r>
              <a:rPr lang="ru-RU" altLang="ru-RU" b="1" dirty="0"/>
              <a:t>ячеек</a:t>
            </a:r>
            <a:r>
              <a:rPr lang="ru-RU" altLang="ru-RU" dirty="0">
                <a:solidFill>
                  <a:srgbClr val="336600"/>
                </a:solidFill>
              </a:rPr>
              <a:t> </a:t>
            </a:r>
            <a:r>
              <a:rPr lang="ru-RU" altLang="ru-RU" dirty="0">
                <a:solidFill>
                  <a:srgbClr val="000099"/>
                </a:solidFill>
              </a:rPr>
              <a:t>задается указанием ссылок первой и последней его ячеек, между которыми ставится разделительный символ – двоеточие или две точки подряд. </a:t>
            </a:r>
          </a:p>
          <a:p>
            <a:pPr eaLnBrk="1" hangingPunct="1">
              <a:lnSpc>
                <a:spcPct val="80000"/>
              </a:lnSpc>
            </a:pPr>
            <a:endParaRPr lang="ru-RU" altLang="ru-RU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26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119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charRg st="119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charRg st="119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0"/>
                                        <p:tgtEl>
                                          <p:spTgt spid="4">
                                            <p:txEl>
                                              <p:charRg st="119" end="1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152" end="3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charRg st="152" end="3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4">
                                            <p:txEl>
                                              <p:charRg st="152" end="3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0"/>
                                        <p:tgtEl>
                                          <p:spTgt spid="4">
                                            <p:txEl>
                                              <p:charRg st="152" end="3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323" end="4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4">
                                            <p:txEl>
                                              <p:charRg st="323" end="47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4">
                                            <p:txEl>
                                              <p:charRg st="323" end="47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0"/>
                                        <p:tgtEl>
                                          <p:spTgt spid="4">
                                            <p:txEl>
                                              <p:charRg st="323" end="4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11BBA0B-01A2-4C7C-8A72-8BD2B61670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rgbClr val="0000FF"/>
                </a:solidFill>
              </a:rPr>
              <a:t>Знакомство с табличным процессором </a:t>
            </a:r>
            <a:r>
              <a:rPr lang="en-US" altLang="ru-RU" sz="3600" b="1" dirty="0">
                <a:solidFill>
                  <a:srgbClr val="0000FF"/>
                </a:solidFill>
              </a:rPr>
              <a:t>MS Excel</a:t>
            </a:r>
            <a:r>
              <a:rPr lang="ru-RU" altLang="ru-RU" sz="3200" dirty="0"/>
              <a:t>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0E02B19-9014-402F-BDED-652AD81BD5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515600" cy="454251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400" i="1" dirty="0">
                <a:solidFill>
                  <a:srgbClr val="0000FF"/>
                </a:solidFill>
              </a:rPr>
              <a:t>Табличный процессор </a:t>
            </a:r>
            <a:r>
              <a:rPr lang="en-US" altLang="ru-RU" sz="2400" i="1" dirty="0">
                <a:solidFill>
                  <a:srgbClr val="0000FF"/>
                </a:solidFill>
              </a:rPr>
              <a:t>MS Excel</a:t>
            </a:r>
            <a:r>
              <a:rPr lang="ru-RU" altLang="ru-RU" sz="2400" i="1" dirty="0">
                <a:solidFill>
                  <a:srgbClr val="0000FF"/>
                </a:solidFill>
              </a:rPr>
              <a:t> используется для обработки данных.</a:t>
            </a:r>
          </a:p>
          <a:p>
            <a:pPr eaLnBrk="1" hangingPunct="1">
              <a:buFontTx/>
              <a:buNone/>
            </a:pPr>
            <a:endParaRPr lang="ru-RU" altLang="ru-RU" sz="2400" i="1" dirty="0">
              <a:solidFill>
                <a:srgbClr val="0000FF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altLang="ru-RU" sz="2800" i="1" dirty="0">
                <a:solidFill>
                  <a:srgbClr val="000099"/>
                </a:solidFill>
              </a:rPr>
              <a:t>Обработка включает в себя:</a:t>
            </a:r>
            <a:r>
              <a:rPr lang="ru-RU" altLang="ru-RU" sz="2800" dirty="0">
                <a:solidFill>
                  <a:srgbClr val="000099"/>
                </a:solidFill>
              </a:rPr>
              <a:t> </a:t>
            </a:r>
          </a:p>
          <a:p>
            <a:pPr eaLnBrk="1" hangingPunct="1"/>
            <a:r>
              <a:rPr lang="ru-RU" altLang="ru-RU" sz="2000" dirty="0">
                <a:solidFill>
                  <a:srgbClr val="000099"/>
                </a:solidFill>
              </a:rPr>
              <a:t>проведение различных вычислений с использованием мощного аппарата функции и формул;</a:t>
            </a:r>
          </a:p>
          <a:p>
            <a:pPr eaLnBrk="1" hangingPunct="1"/>
            <a:r>
              <a:rPr lang="ru-RU" altLang="ru-RU" sz="2000" dirty="0">
                <a:solidFill>
                  <a:srgbClr val="000099"/>
                </a:solidFill>
              </a:rPr>
              <a:t>исследование влияния различных факторов на данные;</a:t>
            </a:r>
          </a:p>
          <a:p>
            <a:pPr eaLnBrk="1" hangingPunct="1"/>
            <a:r>
              <a:rPr lang="ru-RU" altLang="ru-RU" sz="2000" dirty="0">
                <a:solidFill>
                  <a:srgbClr val="000099"/>
                </a:solidFill>
              </a:rPr>
              <a:t>решение задач оптимизации;</a:t>
            </a:r>
          </a:p>
          <a:p>
            <a:pPr eaLnBrk="1" hangingPunct="1"/>
            <a:r>
              <a:rPr lang="ru-RU" altLang="ru-RU" sz="2000" dirty="0">
                <a:solidFill>
                  <a:srgbClr val="000099"/>
                </a:solidFill>
              </a:rPr>
              <a:t>получение выборки данных, удовлетворяющих определенным критериям;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>
                <a:solidFill>
                  <a:srgbClr val="000099"/>
                </a:solidFill>
              </a:rPr>
              <a:t>построение графиков и диаграмм;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>
                <a:solidFill>
                  <a:srgbClr val="000099"/>
                </a:solidFill>
              </a:rPr>
              <a:t>статистический анализ данных.</a:t>
            </a:r>
            <a:endParaRPr lang="ru-RU" altLang="ru-RU" sz="28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58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64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>
                                            <p:txEl>
                                              <p:charRg st="64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>
                                            <p:txEl>
                                              <p:charRg st="64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>
                                            <p:txEl>
                                              <p:charRg st="64" end="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92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">
                                            <p:txEl>
                                              <p:charRg st="92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">
                                            <p:txEl>
                                              <p:charRg st="92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5">
                                            <p:txEl>
                                              <p:charRg st="92" end="1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76" end="2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5">
                                            <p:txEl>
                                              <p:charRg st="176" end="22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5">
                                            <p:txEl>
                                              <p:charRg st="176" end="22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5">
                                            <p:txEl>
                                              <p:charRg st="176" end="2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27" end="2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5">
                                            <p:txEl>
                                              <p:charRg st="227" end="25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5">
                                            <p:txEl>
                                              <p:charRg st="227" end="25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5">
                                            <p:txEl>
                                              <p:charRg st="227" end="2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54" end="3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5">
                                            <p:txEl>
                                              <p:charRg st="254" end="3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5">
                                            <p:txEl>
                                              <p:charRg st="254" end="3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5">
                                            <p:txEl>
                                              <p:charRg st="254" end="3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B835867C-7D4F-4326-9DD6-777016E92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b="1" dirty="0">
                <a:solidFill>
                  <a:srgbClr val="0000FF"/>
                </a:solidFill>
              </a:rPr>
              <a:t>Запуск</a:t>
            </a:r>
            <a:r>
              <a:rPr lang="ru-RU" altLang="ru-RU" dirty="0"/>
              <a:t> </a:t>
            </a:r>
            <a:r>
              <a:rPr lang="en-US" altLang="ru-RU" sz="3600" b="1" dirty="0">
                <a:solidFill>
                  <a:srgbClr val="0000FF"/>
                </a:solidFill>
              </a:rPr>
              <a:t>MS Excel</a:t>
            </a:r>
            <a:r>
              <a:rPr lang="ru-RU" altLang="ru-RU" sz="3200" dirty="0"/>
              <a:t> 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0581D5-9678-4B14-9F79-E4BA872BE6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dirty="0"/>
              <a:t>    </a:t>
            </a:r>
            <a:r>
              <a:rPr lang="ru-RU" altLang="ru-RU" dirty="0">
                <a:solidFill>
                  <a:srgbClr val="FF0000"/>
                </a:solidFill>
              </a:rPr>
              <a:t>При запуске </a:t>
            </a:r>
            <a:r>
              <a:rPr lang="en-US" altLang="ru-RU" dirty="0">
                <a:solidFill>
                  <a:srgbClr val="FF0000"/>
                </a:solidFill>
              </a:rPr>
              <a:t>MS Excel</a:t>
            </a:r>
            <a:r>
              <a:rPr lang="ru-RU" altLang="ru-RU" dirty="0">
                <a:solidFill>
                  <a:srgbClr val="FF0000"/>
                </a:solidFill>
              </a:rPr>
              <a:t> на экране появляется рабочая книга «Книга 1» содержащая 16 рабочих листов. </a:t>
            </a:r>
          </a:p>
          <a:p>
            <a:pPr eaLnBrk="1" hangingPunct="1">
              <a:buFontTx/>
              <a:buNone/>
            </a:pPr>
            <a:r>
              <a:rPr lang="ru-RU" altLang="ru-RU" dirty="0">
                <a:solidFill>
                  <a:srgbClr val="FF0000"/>
                </a:solidFill>
              </a:rPr>
              <a:t>    Каждый лист представляет собой таблицу. </a:t>
            </a:r>
          </a:p>
          <a:p>
            <a:pPr eaLnBrk="1" hangingPunct="1">
              <a:buFontTx/>
              <a:buNone/>
            </a:pPr>
            <a:r>
              <a:rPr lang="ru-RU" altLang="ru-RU" dirty="0">
                <a:solidFill>
                  <a:srgbClr val="FF0000"/>
                </a:solidFill>
              </a:rPr>
              <a:t>    В этих таблицах вы можете хранить данные с которыми будете работать.</a:t>
            </a:r>
          </a:p>
        </p:txBody>
      </p:sp>
    </p:spTree>
    <p:extLst>
      <p:ext uri="{BB962C8B-B14F-4D97-AF65-F5344CB8AC3E}">
        <p14:creationId xmlns:p14="http://schemas.microsoft.com/office/powerpoint/2010/main" val="9888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FC982C6-2299-400D-9043-EE9F7B72B8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dirty="0"/>
              <a:t> </a:t>
            </a:r>
            <a:r>
              <a:rPr lang="ru-RU" altLang="ru-RU" sz="3600" b="1" dirty="0">
                <a:solidFill>
                  <a:srgbClr val="0000FF"/>
                </a:solidFill>
              </a:rPr>
              <a:t>Способы</a:t>
            </a:r>
            <a:r>
              <a:rPr lang="ru-RU" altLang="ru-RU" sz="3600" dirty="0">
                <a:solidFill>
                  <a:srgbClr val="0000FF"/>
                </a:solidFill>
              </a:rPr>
              <a:t> з</a:t>
            </a:r>
            <a:r>
              <a:rPr lang="ru-RU" altLang="ru-RU" sz="3600" b="1" dirty="0">
                <a:solidFill>
                  <a:srgbClr val="0000FF"/>
                </a:solidFill>
              </a:rPr>
              <a:t>апуска </a:t>
            </a:r>
            <a:r>
              <a:rPr lang="en-US" altLang="ru-RU" sz="3600" b="1" dirty="0">
                <a:solidFill>
                  <a:srgbClr val="0000FF"/>
                </a:solidFill>
              </a:rPr>
              <a:t>MS Excel</a:t>
            </a:r>
            <a:endParaRPr lang="ru-RU" altLang="ru-RU" sz="3600" b="1" dirty="0">
              <a:solidFill>
                <a:srgbClr val="0000FF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59B00A3-A4E0-4678-9A5A-508C02447F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altLang="ru-RU" sz="2400" dirty="0"/>
              <a:t>1) Пуск - программы – </a:t>
            </a:r>
            <a:r>
              <a:rPr lang="en-US" altLang="ru-RU" sz="2400" dirty="0"/>
              <a:t>Microsoft Office</a:t>
            </a:r>
            <a:r>
              <a:rPr lang="ru-RU" altLang="ru-RU" sz="2400" dirty="0"/>
              <a:t> – </a:t>
            </a:r>
            <a:r>
              <a:rPr lang="en-US" altLang="ru-RU" sz="2400" dirty="0"/>
              <a:t>Microsoft</a:t>
            </a:r>
            <a:r>
              <a:rPr lang="ru-RU" altLang="ru-RU" sz="2400" dirty="0"/>
              <a:t> </a:t>
            </a:r>
            <a:r>
              <a:rPr lang="en-US" altLang="ru-RU" sz="2400" dirty="0"/>
              <a:t>Excel.</a:t>
            </a:r>
            <a:endParaRPr lang="ru-RU" altLang="ru-RU" sz="2400" dirty="0"/>
          </a:p>
          <a:p>
            <a:pPr algn="just" eaLnBrk="1" hangingPunct="1">
              <a:buFontTx/>
              <a:buNone/>
            </a:pPr>
            <a:endParaRPr lang="ru-RU" altLang="ru-RU" sz="2400" dirty="0"/>
          </a:p>
          <a:p>
            <a:pPr algn="just" eaLnBrk="1" hangingPunct="1">
              <a:buFontTx/>
              <a:buNone/>
            </a:pPr>
            <a:r>
              <a:rPr lang="ru-RU" altLang="ru-RU" sz="2400" dirty="0"/>
              <a:t>2) В главном меню нажмите мышью на «Создать документ» </a:t>
            </a:r>
            <a:r>
              <a:rPr lang="en-US" altLang="ru-RU" sz="2400" dirty="0"/>
              <a:t>Microsoft Office</a:t>
            </a:r>
            <a:r>
              <a:rPr lang="ru-RU" altLang="ru-RU" sz="2400" dirty="0"/>
              <a:t>, а на панели </a:t>
            </a:r>
            <a:r>
              <a:rPr lang="en-US" altLang="ru-RU" sz="2400" dirty="0"/>
              <a:t>Microsoft Office</a:t>
            </a:r>
            <a:r>
              <a:rPr lang="ru-RU" altLang="ru-RU" sz="2400" dirty="0"/>
              <a:t> – пиктограмму «Создать документ».</a:t>
            </a:r>
          </a:p>
          <a:p>
            <a:pPr algn="just" eaLnBrk="1" hangingPunct="1">
              <a:buFontTx/>
              <a:buNone/>
            </a:pPr>
            <a:r>
              <a:rPr lang="ru-RU" altLang="ru-RU" sz="2400" dirty="0"/>
              <a:t>   На экране появляется окно диалога «Создание документа». Для запуска </a:t>
            </a:r>
            <a:r>
              <a:rPr lang="en-US" altLang="ru-RU" sz="2400" dirty="0"/>
              <a:t>MS Excel</a:t>
            </a:r>
            <a:r>
              <a:rPr lang="ru-RU" altLang="ru-RU" sz="2400" dirty="0"/>
              <a:t> дважды нажмите мышью пиктограмму «Новая книга»</a:t>
            </a:r>
          </a:p>
          <a:p>
            <a:pPr algn="just" eaLnBrk="1" hangingPunct="1">
              <a:buFontTx/>
              <a:buNone/>
            </a:pPr>
            <a:endParaRPr lang="ru-RU" altLang="ru-RU" sz="2400" dirty="0"/>
          </a:p>
          <a:p>
            <a:pPr algn="just" eaLnBrk="1" hangingPunct="1">
              <a:buFontTx/>
              <a:buNone/>
            </a:pPr>
            <a:r>
              <a:rPr lang="ru-RU" altLang="ru-RU" sz="2400" dirty="0"/>
              <a:t>3) Двойной щелчок левой кнопкой мыши по ярлыку с программой.  </a:t>
            </a:r>
          </a:p>
        </p:txBody>
      </p:sp>
    </p:spTree>
    <p:extLst>
      <p:ext uri="{BB962C8B-B14F-4D97-AF65-F5344CB8AC3E}">
        <p14:creationId xmlns:p14="http://schemas.microsoft.com/office/powerpoint/2010/main" val="144878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0" end="2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charRg st="0" end="2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charRg st="0" end="2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>
                                            <p:txEl>
                                              <p:charRg st="0" end="2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16" end="3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>
                                            <p:txEl>
                                              <p:charRg st="216" end="35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>
                                            <p:txEl>
                                              <p:charRg st="216" end="35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>
                                            <p:txEl>
                                              <p:charRg st="216" end="3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356" end="3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">
                                            <p:txEl>
                                              <p:charRg st="356" end="38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">
                                            <p:txEl>
                                              <p:charRg st="356" end="38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5">
                                            <p:txEl>
                                              <p:charRg st="356" end="3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385" end="3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5">
                                            <p:txEl>
                                              <p:charRg st="385" end="38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5">
                                            <p:txEl>
                                              <p:charRg st="385" end="38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5">
                                            <p:txEl>
                                              <p:charRg st="385" end="3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1012</Words>
  <Application>Microsoft Office PowerPoint</Application>
  <PresentationFormat>Широкоэкранный</PresentationFormat>
  <Paragraphs>132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Тема Office</vt:lpstr>
      <vt:lpstr>Презентация PowerPoint</vt:lpstr>
      <vt:lpstr>Основы работы с табличным процессором</vt:lpstr>
      <vt:lpstr> Назначение и области применения табличных процессоров</vt:lpstr>
      <vt:lpstr>Презентация PowerPoint</vt:lpstr>
      <vt:lpstr> Основные понятия</vt:lpstr>
      <vt:lpstr>Презентация PowerPoint</vt:lpstr>
      <vt:lpstr>Знакомство с табличным процессором MS Excel </vt:lpstr>
      <vt:lpstr>Запуск MS Excel </vt:lpstr>
      <vt:lpstr> Способы запуска MS Excel</vt:lpstr>
      <vt:lpstr>Презентация PowerPoint</vt:lpstr>
      <vt:lpstr>Экран MS Excel</vt:lpstr>
      <vt:lpstr>Панели инструментов</vt:lpstr>
      <vt:lpstr>Презентация PowerPoint</vt:lpstr>
      <vt:lpstr>Строка основного меню</vt:lpstr>
      <vt:lpstr>Презентация PowerPoint</vt:lpstr>
      <vt:lpstr>Презентация PowerPoint</vt:lpstr>
      <vt:lpstr> Работа с листами и книгами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302</dc:creator>
  <cp:lastModifiedBy>302</cp:lastModifiedBy>
  <cp:revision>3</cp:revision>
  <dcterms:created xsi:type="dcterms:W3CDTF">2018-07-11T09:25:53Z</dcterms:created>
  <dcterms:modified xsi:type="dcterms:W3CDTF">2018-07-11T09:45:44Z</dcterms:modified>
</cp:coreProperties>
</file>