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76" r:id="rId4"/>
    <p:sldId id="278" r:id="rId5"/>
    <p:sldId id="277" r:id="rId6"/>
    <p:sldId id="258" r:id="rId7"/>
    <p:sldId id="268" r:id="rId8"/>
    <p:sldId id="27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FFB45-E98E-4DEF-87C6-F8E3E5FE2148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AAE09-D857-4327-BB5C-2BA2B41AA5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440D-9DFD-4490-AE0E-A74A08DB79BD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78F2-5E7F-4012-9AD0-B18C1C2EDF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440D-9DFD-4490-AE0E-A74A08DB79BD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78F2-5E7F-4012-9AD0-B18C1C2EDF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440D-9DFD-4490-AE0E-A74A08DB79BD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78F2-5E7F-4012-9AD0-B18C1C2EDF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440D-9DFD-4490-AE0E-A74A08DB79BD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78F2-5E7F-4012-9AD0-B18C1C2EDF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440D-9DFD-4490-AE0E-A74A08DB79BD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78F2-5E7F-4012-9AD0-B18C1C2EDF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440D-9DFD-4490-AE0E-A74A08DB79BD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78F2-5E7F-4012-9AD0-B18C1C2EDF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440D-9DFD-4490-AE0E-A74A08DB79BD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78F2-5E7F-4012-9AD0-B18C1C2EDF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440D-9DFD-4490-AE0E-A74A08DB79BD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78F2-5E7F-4012-9AD0-B18C1C2EDF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440D-9DFD-4490-AE0E-A74A08DB79BD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78F2-5E7F-4012-9AD0-B18C1C2EDF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440D-9DFD-4490-AE0E-A74A08DB79BD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78F2-5E7F-4012-9AD0-B18C1C2EDF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440D-9DFD-4490-AE0E-A74A08DB79BD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78F2-5E7F-4012-9AD0-B18C1C2EDF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E440D-9DFD-4490-AE0E-A74A08DB79BD}" type="datetimeFigureOut">
              <a:rPr lang="ru-RU" smtClean="0"/>
              <a:pPr/>
              <a:t>23.04.2014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878F2-5E7F-4012-9AD0-B18C1C2EDF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images.yandex.ru/yandsearch?p=20&amp;text=%D0%B0%D0%B4%D0%B0%D0%BF%D1%82%D0%B0%D1%86%D0%B8%D1%8F%20%D1%80%D0%B5%D0%B1%D0%B5%D0%BD%D0%BA%D0%B0%20%D0%B2%20%D0%B4%D0%B5%D1%82%D1%81%D0%BA%D0%BE%D0%BC%20%D1%81%D0%B0%D0%B4%D1%83&amp;fp=20&amp;pos=602&amp;uinfo=ww-1349-wh-673-fw-1124-fh-467-pd-1&amp;rpt=simage&amp;img_url=http://mediasubs.ru/group/uploads/dy/dyihatelnyie-i-energeticheskie-praktiki/image2/tYWRmYi00.pn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images.yandex.ru/yandsearch?p=27&amp;text=%D0%BE%D1%82%D0%BA%D0%B0%D0%B7%20%D0%BE%D1%82%20%D0%B5%D0%B4%D1%8B%20%D1%83%20%D0%B4%D0%B5%D1%82%D0%B5%D0%B9&amp;fp=27&amp;pos=817&amp;uinfo=ww-1349-wh-673-fw-1124-fh-467-pd-1&amp;rpt=simage&amp;img_url=http://www.rastut-goda.ru/images/image/image1/stk204074rke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5&amp;text=%D0%B0%D0%B4%D0%B0%D0%BF%D1%82%D0%B0%D1%86%D0%B8%D1%8F%20%D1%80%D0%B5%D0%B1%D0%B5%D0%BD%D0%BA%D0%B0%20%D0%B2%20%D0%B4%D0%B5%D1%82%D1%81%D0%BA%D0%BE%D0%BC%20%D1%81%D0%B0%D0%B4%D1%83&amp;fp=5&amp;pos=178&amp;uinfo=ww-1349-wh-673-fw-1124-fh-467-pd-1&amp;rpt=simage&amp;img_url=http://img-fotki.yandex.ru/get/4714/102699435.4b3/0_77d5f_fb09c6af_S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5.gif"/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12" Type="http://schemas.openxmlformats.org/officeDocument/2006/relationships/image" Target="../media/image24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gif"/><Relationship Id="rId11" Type="http://schemas.openxmlformats.org/officeDocument/2006/relationships/image" Target="../media/image23.gif"/><Relationship Id="rId5" Type="http://schemas.openxmlformats.org/officeDocument/2006/relationships/image" Target="../media/image17.gif"/><Relationship Id="rId10" Type="http://schemas.openxmlformats.org/officeDocument/2006/relationships/image" Target="../media/image22.gif"/><Relationship Id="rId4" Type="http://schemas.openxmlformats.org/officeDocument/2006/relationships/image" Target="../media/image16.gif"/><Relationship Id="rId9" Type="http://schemas.openxmlformats.org/officeDocument/2006/relationships/image" Target="../media/image21.gif"/><Relationship Id="rId1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9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74813" cy="1684338"/>
          </a:xfrm>
          <a:prstGeom prst="rect">
            <a:avLst/>
          </a:prstGeom>
          <a:noFill/>
        </p:spPr>
      </p:pic>
      <p:pic>
        <p:nvPicPr>
          <p:cNvPr id="5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91680" y="2009164"/>
            <a:ext cx="5572164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Times New Roman" pitchFamily="18" charset="0"/>
              </a:rPr>
              <a:t>детский сад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Times New Roman" pitchFamily="18" charset="0"/>
              </a:rPr>
              <a:t>общеразвивающего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Times New Roman" pitchFamily="18" charset="0"/>
              </a:rPr>
              <a:t> вида № 10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Times New Roman" pitchFamily="18" charset="0"/>
              </a:rPr>
              <a:t>« Ёлочка»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70C0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70C0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70C0"/>
                </a:solidFill>
              </a:rPr>
              <a:t>«Адаптация детей к группе детского сада»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71472" y="357166"/>
            <a:ext cx="75724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Адаптация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Times New Roman" pitchFamily="18" charset="0"/>
              </a:rPr>
              <a:t>- это приспособление организма к изменяющимся внешним условиям. Этот процесс требует больших затрат психической энергии и часто проходит с напряжением.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cs typeface="Arial" pitchFamily="34" charset="0"/>
            </a:endParaRPr>
          </a:p>
        </p:txBody>
      </p:sp>
      <p:pic>
        <p:nvPicPr>
          <p:cNvPr id="15362" name="Picture 2" descr="http://kvels55.ru/uploads/company/-1260106777/2386/.tmb/800x800/90632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88262"/>
            <a:ext cx="3384376" cy="4295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www.mamadaika.ru/abakan/images/articles/editor/ba451d9ccfd75bdf2f41b017588b3f1b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4560981" cy="295978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848872" cy="5040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cs typeface="Aharoni" pitchFamily="2" charset="-79"/>
              </a:rPr>
              <a:t>Негативные последствия адаптации</a:t>
            </a:r>
            <a:endParaRPr lang="ru-RU" sz="2800" b="1" dirty="0">
              <a:cs typeface="Aharoni" pitchFamily="2" charset="-79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4293096"/>
            <a:ext cx="4392488" cy="2016224"/>
          </a:xfrm>
        </p:spPr>
        <p:txBody>
          <a:bodyPr anchor="ctr">
            <a:noAutofit/>
          </a:bodyPr>
          <a:lstStyle/>
          <a:p>
            <a:pPr algn="l"/>
            <a:r>
              <a:rPr lang="ru-RU" sz="2800" b="1" i="1" dirty="0" smtClean="0">
                <a:solidFill>
                  <a:schemeClr val="tx1"/>
                </a:solidFill>
              </a:rPr>
              <a:t>Капризы</a:t>
            </a:r>
          </a:p>
          <a:p>
            <a:pPr algn="l"/>
            <a:r>
              <a:rPr lang="ru-RU" sz="2800" b="1" i="1" dirty="0" smtClean="0">
                <a:solidFill>
                  <a:schemeClr val="tx1"/>
                </a:solidFill>
              </a:rPr>
              <a:t>Страхи</a:t>
            </a:r>
          </a:p>
          <a:p>
            <a:pPr algn="l"/>
            <a:r>
              <a:rPr lang="ru-RU" sz="2800" b="1" i="1" dirty="0" smtClean="0">
                <a:solidFill>
                  <a:schemeClr val="tx1"/>
                </a:solidFill>
              </a:rPr>
              <a:t>отказ от еды</a:t>
            </a:r>
          </a:p>
          <a:p>
            <a:pPr algn="l"/>
            <a:r>
              <a:rPr lang="ru-RU" sz="2800" b="1" i="1" dirty="0" smtClean="0">
                <a:solidFill>
                  <a:schemeClr val="tx1"/>
                </a:solidFill>
              </a:rPr>
              <a:t> частые болезни</a:t>
            </a:r>
          </a:p>
          <a:p>
            <a:pPr algn="l"/>
            <a:r>
              <a:rPr lang="ru-RU" sz="2800" b="1" i="1" dirty="0" smtClean="0">
                <a:solidFill>
                  <a:schemeClr val="tx1"/>
                </a:solidFill>
              </a:rPr>
              <a:t> неадекватное поведение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1752" name="Picture 8" descr="http://i.actualno.com/club.bg/files/2011/12/07/majka-bebe-loshi-roditeli_7443029f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420888"/>
            <a:ext cx="4176464" cy="4176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tat17.privet.ru/lr/0a0d5e31a6bf5fbcc99b03e0f4db2dbb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4664"/>
            <a:ext cx="7848872" cy="6111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564904"/>
            <a:ext cx="6912768" cy="11521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Причины неблагоприятного хода адаптации к детскому саду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5" name="Picture 6" descr="http://img0.liveinternet.ru/images/attach/c/4/80/199/80199302_large_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3960440" cy="2663658"/>
          </a:xfrm>
          <a:prstGeom prst="rect">
            <a:avLst/>
          </a:prstGeom>
          <a:noFill/>
        </p:spPr>
      </p:pic>
      <p:pic>
        <p:nvPicPr>
          <p:cNvPr id="17" name="Picture 4" descr="http://img-fotki.yandex.ru/get/6004/natali73123.29a/0_5148c_d9d60a2b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3816424" cy="2696266"/>
          </a:xfrm>
          <a:prstGeom prst="rect">
            <a:avLst/>
          </a:prstGeom>
          <a:noFill/>
        </p:spPr>
      </p:pic>
      <p:pic>
        <p:nvPicPr>
          <p:cNvPr id="18" name="Picture 10" descr="http://nivuska111.ru/uploads/posts/2011-10/1318228881_screenshot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501008"/>
            <a:ext cx="3816424" cy="3136135"/>
          </a:xfrm>
          <a:prstGeom prst="rect">
            <a:avLst/>
          </a:prstGeom>
          <a:noFill/>
        </p:spPr>
      </p:pic>
      <p:pic>
        <p:nvPicPr>
          <p:cNvPr id="19" name="Picture 22" descr="http://www.edu.cap.ru/home/3701/ped%20sostav/ltn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3645024"/>
            <a:ext cx="4036205" cy="2738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lja_nashikh_ljubimykh_mam_i_p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7"/>
            <a:ext cx="5976664" cy="4224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2" name="Picture 2" descr="&amp;Acy;&amp;ncy;&amp;icy;&amp;mcy;&amp;acy;&amp;shcy;&amp;kcy;&amp;acy; &amp;scy;&amp;iecy;&amp;rcy;&amp;dcy;&amp;tscy;&amp;iecy; &amp;vcy; &amp;kcy;&amp;ocy;&amp;ncy;&amp;vcy;&amp;iecy;&amp;rcy;&amp;t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7784" y="1988840"/>
            <a:ext cx="4086216" cy="4641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53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42844" y="285728"/>
            <a:ext cx="8715436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Я  УЖЕ ДЕТСАДОВЕЦ!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Мы хотим предупредить вас, что адаптация к детскому саду может протекать у нас очень болезненно. Причин много: резкая смена условий, отсутствие близких, присутствие незнакомых взрослых, большое число детей, новый распорядок дня и многое другое. Все это может вызвать у нас бурные эмоции. Не менее тяжело будет моим воспитателям и няням. Но мы знаем, что они хорошие и всегда придут на помощь.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Очень важно, чтобы между вами, мои родители, и сотрудниками детского сада были согласованность и доверие.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Постарайтесь приблизить наш домашний режим к садовскому. Расскажите нам подробно о том, что и как мы будем делать в детском саду. Нас очень пугает неизвестность! А если мы увидим, что все происходит, как вы рассказывали, то будем чувствовать себя увереннее.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Мамы и папы! Приучайте нас к самостоятельности, не делайте за нас то, что мы и сами можем сделать.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 еще, мои дорогие родители, познакомьтесь с меню детского сада. Ведь незнакомые блюда тоже могут вызвать у нас негативную реакцию.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Еще, очень просим, приучите нас к горшку. Ведь мокрые штанишки не сделают нас увереннее.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Знаете, первые дни нам будет немного страшно, иногда мы будем брать с собой любимые игрушки – так нам будет спокойнее.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 еще, самые дорогие мои люди, пожалуйста, не стремитесь, чтобы мы научились чему-то только потому, что соседский Антошка это уже знает. Будьте последовательны и терпеливы.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Мы очень хотим в детский сад! Ведь там мы не будем сидеть без дела. Нас научат строить, лепить, дружить, петь, играть и танцевать. Мы знаем, что нас там ждут и будут рады встрече с нами.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Просим, помогите нам! Ведь от вас во многом зависит, насколько быстро и легко мы признаем детский сад своим вторым домом.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ВАШИ ЛЮБИМЫЕ ДЕТИ.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794" name="Picture 2" descr="&amp;Acy;&amp;ncy;&amp;icy;&amp;mcy;&amp;acy;&amp;tscy;&amp;icy;&amp;yacy; &amp;dcy;&amp;iecy;&amp;tcy;&amp;scy;&amp;kcy;&amp;acy;&amp;ya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026472"/>
            <a:ext cx="2714644" cy="2776342"/>
          </a:xfrm>
          <a:prstGeom prst="rect">
            <a:avLst/>
          </a:prstGeom>
          <a:noFill/>
        </p:spPr>
      </p:pic>
      <p:pic>
        <p:nvPicPr>
          <p:cNvPr id="33796" name="Picture 4" descr="&amp;Acy;&amp;ncy;&amp;icy;&amp;mcy;&amp;acy;&amp;tscy;&amp;icy;&amp;yacy; &amp;Dcy;&amp;iecy;&amp;tcy;&amp;icy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809625" cy="1152526"/>
          </a:xfrm>
          <a:prstGeom prst="rect">
            <a:avLst/>
          </a:prstGeom>
          <a:noFill/>
        </p:spPr>
      </p:pic>
      <p:pic>
        <p:nvPicPr>
          <p:cNvPr id="33798" name="Picture 6" descr="&amp;Acy;&amp;ncy;&amp;icy;&amp;mcy;&amp;acy;&amp;tscy;&amp;icy;&amp;yacy; &amp;Dcy;&amp;iecy;&amp;tcy;&amp;i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0688"/>
            <a:ext cx="914400" cy="1085850"/>
          </a:xfrm>
          <a:prstGeom prst="rect">
            <a:avLst/>
          </a:prstGeom>
          <a:noFill/>
        </p:spPr>
      </p:pic>
      <p:pic>
        <p:nvPicPr>
          <p:cNvPr id="33802" name="Picture 10" descr="&amp;Acy;&amp;ncy;&amp;icy;&amp;mcy;&amp;acy;&amp;tscy;&amp;icy;&amp;yacy; &amp;Dcy;&amp;iecy;&amp;tcy;&amp;icy;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988840"/>
            <a:ext cx="1076325" cy="1114425"/>
          </a:xfrm>
          <a:prstGeom prst="rect">
            <a:avLst/>
          </a:prstGeom>
          <a:noFill/>
        </p:spPr>
      </p:pic>
      <p:pic>
        <p:nvPicPr>
          <p:cNvPr id="33804" name="Picture 12" descr="&amp;Acy;&amp;ncy;&amp;icy;&amp;mcy;&amp;acy;&amp;tscy;&amp;icy;&amp;yacy; &amp;Dcy;&amp;iecy;&amp;tcy;&amp;icy;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204864"/>
            <a:ext cx="1266825" cy="1009650"/>
          </a:xfrm>
          <a:prstGeom prst="rect">
            <a:avLst/>
          </a:prstGeom>
          <a:noFill/>
        </p:spPr>
      </p:pic>
      <p:pic>
        <p:nvPicPr>
          <p:cNvPr id="33810" name="Picture 18" descr="&amp;Acy;&amp;ncy;&amp;icy;&amp;mcy;&amp;acy;&amp;tscy;&amp;icy;&amp;yacy; &amp;Dcy;&amp;iecy;&amp;tcy;&amp;icy;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429000"/>
            <a:ext cx="1285875" cy="1247775"/>
          </a:xfrm>
          <a:prstGeom prst="rect">
            <a:avLst/>
          </a:prstGeom>
          <a:noFill/>
        </p:spPr>
      </p:pic>
      <p:pic>
        <p:nvPicPr>
          <p:cNvPr id="33812" name="Picture 20" descr="&amp;Acy;&amp;ncy;&amp;icy;&amp;mcy;&amp;acy;&amp;tscy;&amp;icy;&amp;yacy; &amp;Dcy;&amp;iecy;&amp;tcy;&amp;icy;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3429000"/>
            <a:ext cx="1181100" cy="1066801"/>
          </a:xfrm>
          <a:prstGeom prst="rect">
            <a:avLst/>
          </a:prstGeom>
          <a:noFill/>
        </p:spPr>
      </p:pic>
      <p:pic>
        <p:nvPicPr>
          <p:cNvPr id="33814" name="Picture 22" descr="&amp;Acy;&amp;ncy;&amp;icy;&amp;mcy;&amp;acy;&amp;tscy;&amp;icy;&amp;yacy; &amp;Dcy;&amp;iecy;&amp;tcy;&amp;icy;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2132856"/>
            <a:ext cx="971550" cy="1447801"/>
          </a:xfrm>
          <a:prstGeom prst="rect">
            <a:avLst/>
          </a:prstGeom>
          <a:noFill/>
        </p:spPr>
      </p:pic>
      <p:pic>
        <p:nvPicPr>
          <p:cNvPr id="33816" name="Picture 24" descr="&amp;Acy;&amp;ncy;&amp;icy;&amp;mcy;&amp;acy;&amp;tscy;&amp;icy;&amp;yacy; &amp;Dcy;&amp;iecy;&amp;tcy;&amp;icy;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5229200"/>
            <a:ext cx="885825" cy="990601"/>
          </a:xfrm>
          <a:prstGeom prst="rect">
            <a:avLst/>
          </a:prstGeom>
          <a:noFill/>
        </p:spPr>
      </p:pic>
      <p:pic>
        <p:nvPicPr>
          <p:cNvPr id="33818" name="Picture 26" descr="&amp;Acy;&amp;ncy;&amp;icy;&amp;mcy;&amp;acy;&amp;tscy;&amp;icy;&amp;yacy; &amp;Dcy;&amp;iecy;&amp;tcy;&amp;icy;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65932" y="1928802"/>
            <a:ext cx="711366" cy="1414462"/>
          </a:xfrm>
          <a:prstGeom prst="rect">
            <a:avLst/>
          </a:prstGeom>
          <a:noFill/>
        </p:spPr>
      </p:pic>
      <p:pic>
        <p:nvPicPr>
          <p:cNvPr id="33820" name="Picture 28" descr="&amp;Acy;&amp;ncy;&amp;icy;&amp;mcy;&amp;acy;&amp;tscy;&amp;icy;&amp;yacy; &amp;Dcy;&amp;iecy;&amp;tcy;&amp;icy;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20272" y="5085184"/>
            <a:ext cx="1238250" cy="1019176"/>
          </a:xfrm>
          <a:prstGeom prst="rect">
            <a:avLst/>
          </a:prstGeom>
          <a:noFill/>
        </p:spPr>
      </p:pic>
      <p:pic>
        <p:nvPicPr>
          <p:cNvPr id="33822" name="Picture 30" descr="&amp;Acy;&amp;ncy;&amp;icy;&amp;mcy;&amp;acy;&amp;tscy;&amp;icy;&amp;yacy; &amp;Dcy;&amp;iecy;&amp;tcy;&amp;icy;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67944" y="2132856"/>
            <a:ext cx="1190625" cy="1447801"/>
          </a:xfrm>
          <a:prstGeom prst="rect">
            <a:avLst/>
          </a:prstGeom>
          <a:noFill/>
        </p:spPr>
      </p:pic>
      <p:pic>
        <p:nvPicPr>
          <p:cNvPr id="33824" name="Picture 32" descr="http://animo2.ucoz.ru/_ph/96/1/582843649.jpg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39752" y="3573016"/>
            <a:ext cx="4286280" cy="3643340"/>
          </a:xfrm>
          <a:prstGeom prst="rect">
            <a:avLst/>
          </a:prstGeom>
          <a:noFill/>
        </p:spPr>
      </p:pic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 anchor="ctr">
            <a:normAutofit/>
          </a:bodyPr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Ждем Вас в нашем детском саду!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68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Негативные последствия адаптации</vt:lpstr>
      <vt:lpstr>Слайд 4</vt:lpstr>
      <vt:lpstr>Слайд 5</vt:lpstr>
      <vt:lpstr>Слайд 6</vt:lpstr>
      <vt:lpstr>Слайд 7</vt:lpstr>
      <vt:lpstr>Ждем Вас в нашем детском саду!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ппрроо</dc:title>
  <dc:creator>Серый</dc:creator>
  <cp:lastModifiedBy>татьяна</cp:lastModifiedBy>
  <cp:revision>33</cp:revision>
  <dcterms:created xsi:type="dcterms:W3CDTF">2013-11-02T14:15:16Z</dcterms:created>
  <dcterms:modified xsi:type="dcterms:W3CDTF">2014-04-23T19:38:14Z</dcterms:modified>
</cp:coreProperties>
</file>