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344816" cy="4464496"/>
          </a:xfrm>
        </p:spPr>
        <p:txBody>
          <a:bodyPr>
            <a:normAutofit/>
          </a:bodyPr>
          <a:lstStyle/>
          <a:p>
            <a:r>
              <a:rPr lang="ru-RU" dirty="0"/>
              <a:t>Эндшпиль - это заключительная, но такая же важная часть шахматной партии, как и другие. Именно в окончаниях чаще всего определяется результат партии. Можно хорошо провести дебют и миттельшпиль и упустить значительный перевес или не спасти чуть худшую, но ничейную позицию в </a:t>
            </a:r>
            <a:r>
              <a:rPr lang="ru-RU" dirty="0" smtClean="0"/>
              <a:t>эндшпиле.</a:t>
            </a:r>
            <a:r>
              <a:rPr lang="ru-RU" dirty="0"/>
              <a:t> Эндшпиль — важнейшая заключительная стадия партии, в которой определяется ее результат. Изучить теорию эндшпиля ещё недостаточно, чтобы успешно применять ее на </a:t>
            </a:r>
            <a:r>
              <a:rPr lang="ru-RU" dirty="0" smtClean="0"/>
              <a:t>практике.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1152129"/>
          </a:xfrm>
        </p:spPr>
        <p:txBody>
          <a:bodyPr/>
          <a:lstStyle/>
          <a:p>
            <a:r>
              <a:rPr lang="ru-RU" sz="3600" dirty="0" smtClean="0"/>
              <a:t>Классический эндшпиль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842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941168"/>
            <a:ext cx="7334200" cy="1577112"/>
          </a:xfrm>
        </p:spPr>
        <p:txBody>
          <a:bodyPr/>
          <a:lstStyle/>
          <a:p>
            <a:pPr algn="l"/>
            <a:r>
              <a:rPr lang="en-US" sz="2400" dirty="0" smtClean="0">
                <a:effectLst/>
              </a:rPr>
              <a:t>   </a:t>
            </a:r>
            <a:r>
              <a:rPr lang="ru-RU" sz="2400" dirty="0" smtClean="0">
                <a:effectLst/>
              </a:rPr>
              <a:t>Ход </a:t>
            </a:r>
            <a:r>
              <a:rPr lang="ru-RU" sz="2400" dirty="0">
                <a:effectLst/>
              </a:rPr>
              <a:t>белых. Выигрыш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24128" y="731520"/>
            <a:ext cx="2952328" cy="4353664"/>
          </a:xfrm>
        </p:spPr>
        <p:txBody>
          <a:bodyPr>
            <a:normAutofit/>
          </a:bodyPr>
          <a:lstStyle/>
          <a:p>
            <a:r>
              <a:rPr lang="ru-RU" sz="2400" b="1" dirty="0"/>
              <a:t>Задача</a:t>
            </a:r>
            <a:r>
              <a:rPr lang="ru-RU" sz="2400" b="1" dirty="0" smtClean="0"/>
              <a:t>№</a:t>
            </a:r>
            <a:r>
              <a:rPr lang="ru-RU" sz="2400" b="1" dirty="0"/>
              <a:t>9</a:t>
            </a:r>
            <a:br>
              <a:rPr lang="ru-RU" sz="2400" b="1" dirty="0"/>
            </a:br>
            <a:endParaRPr lang="en-US" sz="2400" b="1" dirty="0" smtClean="0"/>
          </a:p>
          <a:p>
            <a:r>
              <a:rPr lang="en-US" sz="2400" b="1" dirty="0" smtClean="0"/>
              <a:t>1</a:t>
            </a:r>
            <a:r>
              <a:rPr lang="ru-RU" sz="2400" b="1" dirty="0" smtClean="0"/>
              <a:t>.</a:t>
            </a:r>
            <a:r>
              <a:rPr lang="en-US" sz="2400" b="1" dirty="0" smtClean="0"/>
              <a:t>f6        </a:t>
            </a:r>
            <a:r>
              <a:rPr lang="en-US" sz="2400" b="1" dirty="0" err="1" smtClean="0"/>
              <a:t>gf</a:t>
            </a:r>
            <a:endParaRPr lang="en-US" sz="2400" b="1" dirty="0" smtClean="0"/>
          </a:p>
          <a:p>
            <a:r>
              <a:rPr lang="en-US" sz="2400" b="1" dirty="0" smtClean="0"/>
              <a:t>2</a:t>
            </a:r>
            <a:r>
              <a:rPr lang="ru-RU" sz="2400" b="1" dirty="0" smtClean="0"/>
              <a:t>.</a:t>
            </a:r>
            <a:r>
              <a:rPr lang="en-US" sz="2400" b="1" dirty="0" smtClean="0"/>
              <a:t>g6       hg</a:t>
            </a:r>
          </a:p>
          <a:p>
            <a:r>
              <a:rPr lang="en-US" sz="2400" b="1" dirty="0" smtClean="0"/>
              <a:t>3</a:t>
            </a:r>
            <a:r>
              <a:rPr lang="ru-RU" sz="2400" b="1" dirty="0" smtClean="0"/>
              <a:t>.</a:t>
            </a:r>
            <a:r>
              <a:rPr lang="en-US" sz="2400" b="1" dirty="0" smtClean="0"/>
              <a:t>h6</a:t>
            </a:r>
            <a:endParaRPr lang="ru-RU" sz="24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3960440" cy="394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2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373216"/>
            <a:ext cx="5400599" cy="720080"/>
          </a:xfrm>
        </p:spPr>
        <p:txBody>
          <a:bodyPr/>
          <a:lstStyle/>
          <a:p>
            <a:pPr algn="l"/>
            <a:r>
              <a:rPr lang="ru-RU" sz="2400" dirty="0">
                <a:effectLst/>
              </a:rPr>
              <a:t>Ход белых. Выигрыш</a:t>
            </a:r>
            <a:endParaRPr lang="ru-RU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3278"/>
            <a:ext cx="41764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364088" y="731520"/>
            <a:ext cx="3168352" cy="4209648"/>
          </a:xfrm>
        </p:spPr>
        <p:txBody>
          <a:bodyPr/>
          <a:lstStyle/>
          <a:p>
            <a:r>
              <a:rPr lang="ru-RU" sz="2400" b="1" dirty="0"/>
              <a:t>Задача</a:t>
            </a:r>
            <a:r>
              <a:rPr lang="ru-RU" sz="2400" b="1" dirty="0" smtClean="0"/>
              <a:t>№10</a:t>
            </a:r>
            <a:r>
              <a:rPr lang="ru-RU" sz="2400" b="1" dirty="0"/>
              <a:t/>
            </a:r>
            <a:br>
              <a:rPr lang="ru-RU" sz="2400" b="1" dirty="0"/>
            </a:br>
            <a:endParaRPr lang="en-US" sz="2400" b="1" dirty="0" smtClean="0"/>
          </a:p>
          <a:p>
            <a:r>
              <a:rPr lang="en-US" dirty="0" smtClean="0"/>
              <a:t>1</a:t>
            </a:r>
            <a:r>
              <a:rPr lang="ru-RU" dirty="0" smtClean="0"/>
              <a:t>.</a:t>
            </a:r>
            <a:r>
              <a:rPr lang="ru-RU" dirty="0" err="1" smtClean="0"/>
              <a:t>Кр</a:t>
            </a:r>
            <a:r>
              <a:rPr lang="en-US" dirty="0" smtClean="0"/>
              <a:t>b6</a:t>
            </a:r>
            <a:r>
              <a:rPr lang="ru-RU" dirty="0" smtClean="0"/>
              <a:t>!       </a:t>
            </a:r>
            <a:r>
              <a:rPr lang="ru-RU" dirty="0" err="1" smtClean="0"/>
              <a:t>Кр</a:t>
            </a:r>
            <a:r>
              <a:rPr lang="en-US" dirty="0" smtClean="0"/>
              <a:t>b2</a:t>
            </a:r>
          </a:p>
          <a:p>
            <a:r>
              <a:rPr lang="en-US" dirty="0" smtClean="0"/>
              <a:t>2</a:t>
            </a:r>
            <a:r>
              <a:rPr lang="ru-RU" dirty="0" smtClean="0"/>
              <a:t>.Крс5+       Крс1</a:t>
            </a:r>
          </a:p>
          <a:p>
            <a:r>
              <a:rPr lang="ru-RU" dirty="0" smtClean="0"/>
              <a:t>3.Ф</a:t>
            </a:r>
            <a:r>
              <a:rPr lang="en-US" dirty="0" smtClean="0"/>
              <a:t>h1+        </a:t>
            </a:r>
            <a:r>
              <a:rPr lang="ru-RU" dirty="0" err="1" smtClean="0"/>
              <a:t>Кр</a:t>
            </a:r>
            <a:r>
              <a:rPr lang="en-US" dirty="0" smtClean="0"/>
              <a:t>b2</a:t>
            </a:r>
          </a:p>
          <a:p>
            <a:r>
              <a:rPr lang="en-US" dirty="0" smtClean="0"/>
              <a:t>4</a:t>
            </a:r>
            <a:r>
              <a:rPr lang="ru-RU" dirty="0" smtClean="0"/>
              <a:t>.Ф</a:t>
            </a:r>
            <a:r>
              <a:rPr lang="en-US" dirty="0" smtClean="0"/>
              <a:t>g2+        </a:t>
            </a:r>
            <a:r>
              <a:rPr lang="ru-RU" dirty="0" err="1" smtClean="0"/>
              <a:t>Кр</a:t>
            </a:r>
            <a:r>
              <a:rPr lang="en-US" dirty="0" smtClean="0"/>
              <a:t>b1</a:t>
            </a:r>
          </a:p>
          <a:p>
            <a:r>
              <a:rPr lang="en-US" dirty="0" smtClean="0"/>
              <a:t>5</a:t>
            </a:r>
            <a:r>
              <a:rPr lang="ru-RU" dirty="0" smtClean="0"/>
              <a:t>.</a:t>
            </a:r>
            <a:r>
              <a:rPr lang="ru-RU" dirty="0" err="1" smtClean="0"/>
              <a:t>Кр</a:t>
            </a:r>
            <a:r>
              <a:rPr lang="en-US" dirty="0" smtClean="0"/>
              <a:t>b4        a1</a:t>
            </a:r>
            <a:r>
              <a:rPr lang="ru-RU" dirty="0" smtClean="0"/>
              <a:t>Ф</a:t>
            </a:r>
          </a:p>
          <a:p>
            <a:r>
              <a:rPr lang="ru-RU" dirty="0" smtClean="0"/>
              <a:t>6.Кр</a:t>
            </a:r>
            <a:r>
              <a:rPr lang="en-US" dirty="0" smtClean="0"/>
              <a:t>b3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5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5157192"/>
            <a:ext cx="7334200" cy="936104"/>
          </a:xfrm>
        </p:spPr>
        <p:txBody>
          <a:bodyPr/>
          <a:lstStyle/>
          <a:p>
            <a:pPr algn="l"/>
            <a:r>
              <a:rPr lang="ru-RU" sz="2400" dirty="0">
                <a:effectLst/>
              </a:rPr>
              <a:t>Ход белых. Выигрыш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08104" y="731520"/>
            <a:ext cx="3384376" cy="3474720"/>
          </a:xfrm>
        </p:spPr>
        <p:txBody>
          <a:bodyPr>
            <a:normAutofit/>
          </a:bodyPr>
          <a:lstStyle/>
          <a:p>
            <a:r>
              <a:rPr lang="ru-RU" sz="2400" b="1" dirty="0"/>
              <a:t>Задача</a:t>
            </a:r>
            <a:r>
              <a:rPr lang="ru-RU" sz="2400" b="1" dirty="0" smtClean="0"/>
              <a:t>№</a:t>
            </a:r>
            <a:r>
              <a:rPr lang="en-US" sz="2400" b="1" dirty="0" smtClean="0"/>
              <a:t>1</a:t>
            </a:r>
            <a:r>
              <a:rPr lang="ru-RU" sz="2400" b="1" dirty="0" smtClean="0"/>
              <a:t>1</a:t>
            </a:r>
            <a:r>
              <a:rPr lang="ru-RU" sz="2400" b="1" dirty="0"/>
              <a:t/>
            </a:r>
            <a:br>
              <a:rPr lang="ru-RU" sz="2400" b="1" dirty="0"/>
            </a:br>
            <a:endParaRPr lang="en-US" sz="2400" b="1" dirty="0" smtClean="0"/>
          </a:p>
          <a:p>
            <a:endParaRPr lang="en-US" sz="2400" b="1" dirty="0" smtClean="0"/>
          </a:p>
          <a:p>
            <a:r>
              <a:rPr lang="ru-RU" sz="2400" b="1" dirty="0" smtClean="0"/>
              <a:t>1.Кр</a:t>
            </a:r>
            <a:r>
              <a:rPr lang="en-US" sz="2400" b="1" dirty="0" smtClean="0"/>
              <a:t>g7      </a:t>
            </a:r>
            <a:r>
              <a:rPr lang="ru-RU" sz="2400" b="1" dirty="0" smtClean="0"/>
              <a:t>Кре7(5)</a:t>
            </a:r>
          </a:p>
          <a:p>
            <a:r>
              <a:rPr lang="ru-RU" sz="2400" b="1" dirty="0" smtClean="0"/>
              <a:t>2.Кр</a:t>
            </a:r>
            <a:r>
              <a:rPr lang="en-US" sz="2400" b="1" dirty="0" smtClean="0"/>
              <a:t>g6</a:t>
            </a:r>
            <a:endParaRPr lang="ru-RU" sz="24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4001021" cy="400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8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Ход белых</a:t>
            </a:r>
            <a:br>
              <a:rPr lang="ru-RU" sz="2000" dirty="0" smtClean="0"/>
            </a:br>
            <a:r>
              <a:rPr lang="ru-RU" sz="2000" dirty="0" smtClean="0"/>
              <a:t>Выигрыш.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743272" cy="3474720"/>
          </a:xfrm>
        </p:spPr>
        <p:txBody>
          <a:bodyPr/>
          <a:lstStyle/>
          <a:p>
            <a:r>
              <a:rPr lang="ru-RU" sz="2400" b="1" dirty="0"/>
              <a:t>Задача№</a:t>
            </a:r>
            <a:r>
              <a:rPr lang="ru-RU" sz="2400" b="1" dirty="0" smtClean="0"/>
              <a:t>1 Выигрыш.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 smtClean="0"/>
          </a:p>
          <a:p>
            <a:r>
              <a:rPr lang="ru-RU" dirty="0" smtClean="0"/>
              <a:t>1. Ла1!!      Кр:а1</a:t>
            </a:r>
          </a:p>
          <a:p>
            <a:r>
              <a:rPr lang="ru-RU" dirty="0" smtClean="0"/>
              <a:t>2. Крс2!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7294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4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581128"/>
            <a:ext cx="4320479" cy="1584176"/>
          </a:xfrm>
        </p:spPr>
        <p:txBody>
          <a:bodyPr/>
          <a:lstStyle/>
          <a:p>
            <a:pPr algn="l"/>
            <a:r>
              <a:rPr lang="ru-RU" sz="2400" dirty="0"/>
              <a:t>Ход белых</a:t>
            </a:r>
            <a:br>
              <a:rPr lang="ru-RU" sz="2400" dirty="0"/>
            </a:br>
            <a:r>
              <a:rPr lang="ru-RU" sz="2400" dirty="0"/>
              <a:t>Выигрыш..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z="2400" b="1" dirty="0"/>
              <a:t>Задача</a:t>
            </a:r>
            <a:r>
              <a:rPr lang="ru-RU" sz="2400" b="1" dirty="0" smtClean="0"/>
              <a:t>№2 Выигрыш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ru-RU" sz="2400" b="1" dirty="0"/>
          </a:p>
          <a:p>
            <a:r>
              <a:rPr lang="ru-RU" dirty="0"/>
              <a:t>1.</a:t>
            </a:r>
            <a:r>
              <a:rPr lang="en-US" dirty="0"/>
              <a:t>b4</a:t>
            </a:r>
            <a:r>
              <a:rPr lang="ru-RU" dirty="0"/>
              <a:t>!</a:t>
            </a:r>
            <a:r>
              <a:rPr lang="en-US" dirty="0"/>
              <a:t>   C</a:t>
            </a:r>
            <a:r>
              <a:rPr lang="ru-RU" dirty="0"/>
              <a:t>:</a:t>
            </a:r>
            <a:r>
              <a:rPr lang="en-US" dirty="0"/>
              <a:t>b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2</a:t>
            </a:r>
            <a:r>
              <a:rPr lang="ru-RU" dirty="0" smtClean="0"/>
              <a:t>.</a:t>
            </a:r>
            <a:r>
              <a:rPr lang="en-US" dirty="0" smtClean="0"/>
              <a:t>Kc2</a:t>
            </a:r>
            <a:r>
              <a:rPr lang="ru-RU" dirty="0"/>
              <a:t>!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562474" cy="356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0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517232"/>
            <a:ext cx="5633198" cy="864096"/>
          </a:xfrm>
        </p:spPr>
        <p:txBody>
          <a:bodyPr/>
          <a:lstStyle/>
          <a:p>
            <a:pPr algn="l"/>
            <a:r>
              <a:rPr lang="ru-RU" sz="2400" dirty="0">
                <a:effectLst/>
              </a:rPr>
              <a:t>Ход белых. Выигрыш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80112" y="764704"/>
            <a:ext cx="3168352" cy="390676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Задача№3</a:t>
            </a:r>
          </a:p>
          <a:p>
            <a:endParaRPr lang="ru-RU" sz="2400" b="1" dirty="0"/>
          </a:p>
          <a:p>
            <a:r>
              <a:rPr lang="ru-RU" sz="2400" b="1" dirty="0" smtClean="0"/>
              <a:t>1.Л</a:t>
            </a:r>
            <a:r>
              <a:rPr lang="en-US" sz="2400" b="1" dirty="0" smtClean="0"/>
              <a:t>h5</a:t>
            </a:r>
            <a:r>
              <a:rPr lang="ru-RU" sz="2400" b="1" dirty="0" smtClean="0"/>
              <a:t>!      </a:t>
            </a:r>
            <a:r>
              <a:rPr lang="ru-RU" sz="2400" b="1" dirty="0"/>
              <a:t>а</a:t>
            </a:r>
            <a:r>
              <a:rPr lang="ru-RU" sz="2400" b="1" dirty="0" smtClean="0"/>
              <a:t>4</a:t>
            </a:r>
          </a:p>
          <a:p>
            <a:r>
              <a:rPr lang="ru-RU" sz="2400" b="1" dirty="0" smtClean="0"/>
              <a:t>2.Кр</a:t>
            </a:r>
            <a:r>
              <a:rPr lang="en-US" sz="2400" b="1" dirty="0" smtClean="0"/>
              <a:t>f7      </a:t>
            </a:r>
            <a:r>
              <a:rPr lang="ru-RU" sz="2400" b="1" dirty="0" smtClean="0"/>
              <a:t>а3</a:t>
            </a:r>
          </a:p>
          <a:p>
            <a:r>
              <a:rPr lang="ru-RU" sz="2400" b="1" dirty="0" smtClean="0"/>
              <a:t>3.Л</a:t>
            </a:r>
            <a:r>
              <a:rPr lang="en-US" sz="2400" b="1" dirty="0" smtClean="0"/>
              <a:t>h3       </a:t>
            </a:r>
            <a:r>
              <a:rPr lang="ru-RU" sz="2400" b="1" dirty="0" smtClean="0"/>
              <a:t>а2</a:t>
            </a:r>
          </a:p>
          <a:p>
            <a:r>
              <a:rPr lang="ru-RU" sz="2400" b="1" dirty="0" smtClean="0"/>
              <a:t>4.Ла3</a:t>
            </a:r>
            <a:endParaRPr lang="ru-RU" sz="2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796130"/>
            <a:ext cx="4001021" cy="400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42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5976664" cy="720080"/>
          </a:xfrm>
        </p:spPr>
        <p:txBody>
          <a:bodyPr/>
          <a:lstStyle/>
          <a:p>
            <a:pPr algn="l"/>
            <a:r>
              <a:rPr lang="ru-RU" sz="2400" dirty="0">
                <a:effectLst/>
              </a:rPr>
              <a:t>Ход белых. Выигрыш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24128" y="731520"/>
            <a:ext cx="295232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/>
              <a:t>Задача№4</a:t>
            </a:r>
          </a:p>
          <a:p>
            <a:pPr marL="45720" indent="0">
              <a:buNone/>
            </a:pPr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1.Ла8+!!    К:а8</a:t>
            </a:r>
          </a:p>
          <a:p>
            <a:pPr marL="45720" indent="0">
              <a:buNone/>
            </a:pPr>
            <a:r>
              <a:rPr lang="ru-RU" sz="2400" b="1" dirty="0" smtClean="0"/>
              <a:t>2.Кр</a:t>
            </a:r>
            <a:r>
              <a:rPr lang="en-US" sz="2400" b="1" dirty="0" smtClean="0"/>
              <a:t>h1</a:t>
            </a:r>
            <a:r>
              <a:rPr lang="ru-RU" sz="2400" b="1" dirty="0" smtClean="0"/>
              <a:t>! =</a:t>
            </a:r>
            <a:endParaRPr lang="ru-RU" sz="24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796130"/>
            <a:ext cx="4316436" cy="431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229200"/>
            <a:ext cx="6512511" cy="1145064"/>
          </a:xfrm>
        </p:spPr>
        <p:txBody>
          <a:bodyPr/>
          <a:lstStyle/>
          <a:p>
            <a:pPr algn="l"/>
            <a:r>
              <a:rPr lang="ru-RU" sz="2400" dirty="0">
                <a:effectLst/>
              </a:rPr>
              <a:t>Ход </a:t>
            </a:r>
            <a:r>
              <a:rPr lang="ru-RU" sz="2400" dirty="0" smtClean="0">
                <a:effectLst/>
              </a:rPr>
              <a:t>белых. </a:t>
            </a:r>
            <a:r>
              <a:rPr lang="ru-RU" sz="2400" dirty="0"/>
              <a:t>Н</a:t>
            </a:r>
            <a:r>
              <a:rPr lang="ru-RU" sz="2400" dirty="0" smtClean="0"/>
              <a:t>ичья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24128" y="731520"/>
            <a:ext cx="2808312" cy="3474720"/>
          </a:xfrm>
        </p:spPr>
        <p:txBody>
          <a:bodyPr/>
          <a:lstStyle/>
          <a:p>
            <a:r>
              <a:rPr lang="ru-RU" sz="2400" b="1" dirty="0" smtClean="0"/>
              <a:t>Задача№</a:t>
            </a:r>
            <a:r>
              <a:rPr lang="ru-RU" sz="2400" b="1" dirty="0"/>
              <a:t>5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1</a:t>
            </a:r>
            <a:r>
              <a:rPr lang="ru-RU" sz="2400" b="1" dirty="0" smtClean="0"/>
              <a:t>.</a:t>
            </a:r>
            <a:r>
              <a:rPr lang="ru-RU" sz="2400" b="1" dirty="0" err="1" smtClean="0"/>
              <a:t>Кр</a:t>
            </a:r>
            <a:r>
              <a:rPr lang="en-US" sz="2400" b="1" dirty="0" smtClean="0"/>
              <a:t>h1</a:t>
            </a:r>
            <a:r>
              <a:rPr lang="ru-RU" sz="2400" b="1" dirty="0" smtClean="0"/>
              <a:t>! </a:t>
            </a:r>
            <a:r>
              <a:rPr lang="en-US" sz="2400" b="1" dirty="0" smtClean="0"/>
              <a:t>=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6131"/>
            <a:ext cx="4221088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157192"/>
            <a:ext cx="7478216" cy="1008112"/>
          </a:xfrm>
        </p:spPr>
        <p:txBody>
          <a:bodyPr/>
          <a:lstStyle/>
          <a:p>
            <a:pPr algn="l"/>
            <a:r>
              <a:rPr lang="ru-RU" sz="2400" dirty="0">
                <a:effectLst/>
              </a:rPr>
              <a:t>Ход черных. </a:t>
            </a:r>
            <a:r>
              <a:rPr lang="ru-RU" sz="2400" dirty="0" smtClean="0">
                <a:effectLst/>
              </a:rPr>
              <a:t>Выигрыш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868144" y="731520"/>
            <a:ext cx="2736304" cy="3474720"/>
          </a:xfrm>
        </p:spPr>
        <p:txBody>
          <a:bodyPr/>
          <a:lstStyle/>
          <a:p>
            <a:r>
              <a:rPr lang="ru-RU" sz="2400" b="1" dirty="0"/>
              <a:t>Задача</a:t>
            </a:r>
            <a:r>
              <a:rPr lang="ru-RU" sz="2400" b="1" dirty="0" smtClean="0"/>
              <a:t>№</a:t>
            </a:r>
            <a:r>
              <a:rPr lang="ru-RU" sz="2400" b="1" dirty="0"/>
              <a:t>6</a:t>
            </a:r>
          </a:p>
          <a:p>
            <a:endParaRPr lang="ru-RU" dirty="0" smtClean="0"/>
          </a:p>
          <a:p>
            <a:r>
              <a:rPr lang="ru-RU" dirty="0" smtClean="0"/>
              <a:t>1. …         Л</a:t>
            </a:r>
            <a:r>
              <a:rPr lang="en-US" dirty="0" smtClean="0"/>
              <a:t>b3</a:t>
            </a:r>
            <a:r>
              <a:rPr lang="ru-RU" dirty="0" smtClean="0"/>
              <a:t>!</a:t>
            </a:r>
          </a:p>
          <a:p>
            <a:r>
              <a:rPr lang="ru-RU" dirty="0" smtClean="0"/>
              <a:t>2.Кре2     Л:</a:t>
            </a:r>
            <a:r>
              <a:rPr lang="en-US" dirty="0" smtClean="0"/>
              <a:t>d3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6131"/>
            <a:ext cx="4005064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9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4248472" cy="792088"/>
          </a:xfrm>
        </p:spPr>
        <p:txBody>
          <a:bodyPr/>
          <a:lstStyle/>
          <a:p>
            <a:pPr algn="l"/>
            <a:r>
              <a:rPr lang="ru-RU" sz="2400" dirty="0">
                <a:effectLst/>
              </a:rPr>
              <a:t>Ход </a:t>
            </a:r>
            <a:r>
              <a:rPr lang="ru-RU" sz="2400" dirty="0" smtClean="0">
                <a:effectLst/>
              </a:rPr>
              <a:t>черных. </a:t>
            </a:r>
            <a:r>
              <a:rPr lang="ru-RU" sz="2400" dirty="0" smtClean="0"/>
              <a:t>Ничья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652120" y="731520"/>
            <a:ext cx="3240360" cy="43536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Задача№7</a:t>
            </a:r>
          </a:p>
          <a:p>
            <a:r>
              <a:rPr lang="ru-RU" sz="2400" b="1" dirty="0" smtClean="0"/>
              <a:t>1. …          К</a:t>
            </a:r>
            <a:r>
              <a:rPr lang="en-US" sz="2400" b="1" dirty="0" smtClean="0"/>
              <a:t>h5+</a:t>
            </a:r>
          </a:p>
          <a:p>
            <a:r>
              <a:rPr lang="en-US" sz="2400" b="1" dirty="0" smtClean="0"/>
              <a:t>2</a:t>
            </a:r>
            <a:r>
              <a:rPr lang="ru-RU" sz="2400" b="1" dirty="0" smtClean="0"/>
              <a:t>.</a:t>
            </a:r>
            <a:r>
              <a:rPr lang="ru-RU" sz="2400" b="1" dirty="0" err="1" smtClean="0"/>
              <a:t>Кр</a:t>
            </a:r>
            <a:r>
              <a:rPr lang="en-US" sz="2400" b="1" dirty="0" smtClean="0"/>
              <a:t>f3      Kf6</a:t>
            </a:r>
          </a:p>
          <a:p>
            <a:r>
              <a:rPr lang="en-US" sz="2400" b="1" dirty="0" smtClean="0"/>
              <a:t>3</a:t>
            </a:r>
            <a:r>
              <a:rPr lang="ru-RU" sz="2400" b="1" dirty="0" smtClean="0"/>
              <a:t>.</a:t>
            </a:r>
            <a:r>
              <a:rPr lang="en-US" sz="2400" b="1" dirty="0" smtClean="0"/>
              <a:t>Ce6       K</a:t>
            </a:r>
            <a:r>
              <a:rPr lang="ru-RU" sz="2400" b="1" dirty="0" smtClean="0"/>
              <a:t>:</a:t>
            </a:r>
            <a:r>
              <a:rPr lang="en-US" sz="2400" b="1" dirty="0" smtClean="0"/>
              <a:t>g4=</a:t>
            </a:r>
            <a:endParaRPr lang="ru-RU" sz="24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796130"/>
            <a:ext cx="4073029" cy="40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733256"/>
            <a:ext cx="4464495" cy="720080"/>
          </a:xfrm>
        </p:spPr>
        <p:txBody>
          <a:bodyPr/>
          <a:lstStyle/>
          <a:p>
            <a:pPr algn="l"/>
            <a:r>
              <a:rPr lang="ru-RU" sz="2400" dirty="0">
                <a:effectLst/>
              </a:rPr>
              <a:t>Ход белых. </a:t>
            </a:r>
            <a:r>
              <a:rPr lang="ru-RU" sz="2400" dirty="0" smtClean="0">
                <a:effectLst/>
              </a:rPr>
              <a:t>Выигрыш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940152" y="731520"/>
            <a:ext cx="2880320" cy="3474720"/>
          </a:xfrm>
        </p:spPr>
        <p:txBody>
          <a:bodyPr/>
          <a:lstStyle/>
          <a:p>
            <a:r>
              <a:rPr lang="ru-RU" sz="2400" b="1" dirty="0"/>
              <a:t>Задача</a:t>
            </a:r>
            <a:r>
              <a:rPr lang="ru-RU" sz="2400" b="1" dirty="0" smtClean="0"/>
              <a:t>№8</a:t>
            </a:r>
            <a:r>
              <a:rPr lang="ru-RU" sz="2400" b="1" dirty="0"/>
              <a:t/>
            </a:r>
            <a:br>
              <a:rPr lang="ru-RU" sz="2400" b="1" dirty="0"/>
            </a:br>
            <a:endParaRPr lang="en-US" sz="2400" b="1" dirty="0" smtClean="0"/>
          </a:p>
          <a:p>
            <a:r>
              <a:rPr lang="ru-RU" sz="2400" b="1" dirty="0" smtClean="0"/>
              <a:t>1.Кре6     Крс3</a:t>
            </a:r>
          </a:p>
          <a:p>
            <a:r>
              <a:rPr lang="ru-RU" sz="2400" b="1" dirty="0" smtClean="0"/>
              <a:t>2.Кр</a:t>
            </a:r>
            <a:r>
              <a:rPr lang="en-US" sz="2400" b="1" dirty="0" smtClean="0"/>
              <a:t>d5</a:t>
            </a:r>
            <a:r>
              <a:rPr lang="ru-RU" sz="2400" b="1" dirty="0" smtClean="0"/>
              <a:t>     </a:t>
            </a:r>
            <a:r>
              <a:rPr lang="ru-RU" sz="2400" b="1" dirty="0" err="1" smtClean="0"/>
              <a:t>Кр</a:t>
            </a:r>
            <a:r>
              <a:rPr lang="en-US" sz="2400" b="1" dirty="0" smtClean="0"/>
              <a:t>d4</a:t>
            </a:r>
          </a:p>
          <a:p>
            <a:r>
              <a:rPr lang="en-US" sz="2400" b="1" dirty="0" smtClean="0"/>
              <a:t>3</a:t>
            </a:r>
            <a:r>
              <a:rPr lang="ru-RU" sz="2400" b="1" dirty="0" smtClean="0"/>
              <a:t>.Крс6     Кра5</a:t>
            </a:r>
          </a:p>
          <a:p>
            <a:r>
              <a:rPr lang="ru-RU" sz="2400" b="1" dirty="0" smtClean="0"/>
              <a:t>4.Кр</a:t>
            </a:r>
            <a:r>
              <a:rPr lang="en-US" sz="2400" b="1" dirty="0" smtClean="0"/>
              <a:t>b7</a:t>
            </a:r>
            <a:endParaRPr lang="en-US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6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</TotalTime>
  <Words>204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Классический эндшпиль</vt:lpstr>
      <vt:lpstr>Ход белых Выигрыш.. </vt:lpstr>
      <vt:lpstr>Ход белых Выигрыш.. </vt:lpstr>
      <vt:lpstr>Ход белых. Выигрыш</vt:lpstr>
      <vt:lpstr>Ход белых. Выигрыш</vt:lpstr>
      <vt:lpstr>Ход белых. Ничья</vt:lpstr>
      <vt:lpstr>Ход черных. Выигрыш</vt:lpstr>
      <vt:lpstr>Ход черных. Ничья </vt:lpstr>
      <vt:lpstr>Ход белых. Выигрыш</vt:lpstr>
      <vt:lpstr>   Ход белых. Выигрыш</vt:lpstr>
      <vt:lpstr>Ход белых. Выигрыш</vt:lpstr>
      <vt:lpstr>Ход белых. Выигрыш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33</cp:revision>
  <dcterms:created xsi:type="dcterms:W3CDTF">2020-04-09T08:57:25Z</dcterms:created>
  <dcterms:modified xsi:type="dcterms:W3CDTF">2020-04-13T13:39:43Z</dcterms:modified>
</cp:coreProperties>
</file>