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56" r:id="rId3"/>
    <p:sldId id="283" r:id="rId4"/>
    <p:sldId id="284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9" r:id="rId14"/>
    <p:sldId id="282" r:id="rId15"/>
    <p:sldId id="276" r:id="rId16"/>
    <p:sldId id="278" r:id="rId17"/>
    <p:sldId id="28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D6AA7-C17B-4B2E-98AB-70369EFFD784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865E9-473A-434F-92F8-5DEE01239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57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 userDrawn="1"/>
        </p:nvGrpSpPr>
        <p:grpSpPr>
          <a:xfrm>
            <a:off x="0" y="0"/>
            <a:ext cx="1060616" cy="6858000"/>
            <a:chOff x="0" y="0"/>
            <a:chExt cx="1060616" cy="6858000"/>
          </a:xfrm>
          <a:effectLst/>
        </p:grpSpPr>
        <p:sp>
          <p:nvSpPr>
            <p:cNvPr id="10" name="Прямоугольник 9"/>
            <p:cNvSpPr/>
            <p:nvPr userDrawn="1"/>
          </p:nvSpPr>
          <p:spPr>
            <a:xfrm>
              <a:off x="0" y="0"/>
              <a:ext cx="10001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0_78010_a8a74fc9_M.png"/>
            <p:cNvPicPr>
              <a:picLocks noChangeAspect="1"/>
            </p:cNvPicPr>
            <p:nvPr userDrawn="1"/>
          </p:nvPicPr>
          <p:blipFill>
            <a:blip r:embed="rId13" cstate="print"/>
            <a:stretch>
              <a:fillRect/>
            </a:stretch>
          </p:blipFill>
          <p:spPr>
            <a:xfrm>
              <a:off x="0" y="0"/>
              <a:ext cx="1060616" cy="1828649"/>
            </a:xfrm>
            <a:prstGeom prst="rect">
              <a:avLst/>
            </a:prstGeom>
          </p:spPr>
        </p:pic>
        <p:pic>
          <p:nvPicPr>
            <p:cNvPr id="11" name="Рисунок 10" descr="0_78010_a8a74fc9_M.png"/>
            <p:cNvPicPr>
              <a:picLocks noChangeAspect="1"/>
            </p:cNvPicPr>
            <p:nvPr userDrawn="1"/>
          </p:nvPicPr>
          <p:blipFill>
            <a:blip r:embed="rId13" cstate="print"/>
            <a:stretch>
              <a:fillRect/>
            </a:stretch>
          </p:blipFill>
          <p:spPr>
            <a:xfrm flipV="1">
              <a:off x="0" y="1785926"/>
              <a:ext cx="1060616" cy="1828649"/>
            </a:xfrm>
            <a:prstGeom prst="rect">
              <a:avLst/>
            </a:prstGeom>
          </p:spPr>
        </p:pic>
        <p:pic>
          <p:nvPicPr>
            <p:cNvPr id="12" name="Рисунок 11" descr="0_78010_a8a74fc9_M.png"/>
            <p:cNvPicPr>
              <a:picLocks noChangeAspect="1"/>
            </p:cNvPicPr>
            <p:nvPr userDrawn="1"/>
          </p:nvPicPr>
          <p:blipFill>
            <a:blip r:embed="rId13" cstate="print"/>
            <a:stretch>
              <a:fillRect/>
            </a:stretch>
          </p:blipFill>
          <p:spPr>
            <a:xfrm>
              <a:off x="0" y="3571876"/>
              <a:ext cx="1060616" cy="1828649"/>
            </a:xfrm>
            <a:prstGeom prst="rect">
              <a:avLst/>
            </a:prstGeom>
          </p:spPr>
        </p:pic>
        <p:pic>
          <p:nvPicPr>
            <p:cNvPr id="13" name="Рисунок 12" descr="0_78010_a8a74fc9_M.png"/>
            <p:cNvPicPr>
              <a:picLocks noChangeAspect="1"/>
            </p:cNvPicPr>
            <p:nvPr userDrawn="1"/>
          </p:nvPicPr>
          <p:blipFill>
            <a:blip r:embed="rId13" cstate="print"/>
            <a:srcRect t="17963"/>
            <a:stretch>
              <a:fillRect/>
            </a:stretch>
          </p:blipFill>
          <p:spPr>
            <a:xfrm flipV="1">
              <a:off x="0" y="5357826"/>
              <a:ext cx="1060616" cy="1500174"/>
            </a:xfrm>
            <a:prstGeom prst="rect">
              <a:avLst/>
            </a:prstGeom>
          </p:spPr>
        </p:pic>
      </p:grpSp>
      <p:cxnSp>
        <p:nvCxnSpPr>
          <p:cNvPr id="18" name="Прямая соединительная линия 17"/>
          <p:cNvCxnSpPr/>
          <p:nvPr userDrawn="1"/>
        </p:nvCxnSpPr>
        <p:spPr>
          <a:xfrm rot="5400000">
            <a:off x="-2428900" y="3429000"/>
            <a:ext cx="6858000" cy="0"/>
          </a:xfrm>
          <a:prstGeom prst="line">
            <a:avLst/>
          </a:prstGeom>
          <a:ln w="127000" cap="sq" cmpd="thickThin">
            <a:solidFill>
              <a:srgbClr val="00B0F0"/>
            </a:solidFill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sq" cmpd="thickThin">
            <a:solidFill>
              <a:srgbClr val="00B0F0"/>
            </a:solidFill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0" y="6572272"/>
            <a:ext cx="12858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0_6a837_8225efc1_L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928662" y="0"/>
            <a:ext cx="821533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80728"/>
            <a:ext cx="7772400" cy="14700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ручного труда в развитии ребёнка-дошкольника.</a:t>
            </a:r>
            <a:endParaRPr lang="ru-R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581128"/>
            <a:ext cx="6624736" cy="18002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воспитатели: Букина Р. А.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Котлярова М. О.</a:t>
            </a:r>
          </a:p>
          <a:p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№40 г. Невинномысска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11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ехносклад.рф\Desktop\IMG-20200317-WA0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10" y="275861"/>
            <a:ext cx="2288102" cy="30860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ехносклад.рф\Desktop\IMG-20200317-WA00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0648"/>
            <a:ext cx="2304256" cy="3107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техносклад.рф\Desktop\IMG-20200317-WA00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879" y="260648"/>
            <a:ext cx="2314504" cy="30860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техносклад.рф\Desktop\IMG-20200317-WA00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43" y="4025765"/>
            <a:ext cx="3372701" cy="25295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техносклад.рф\Desktop\IMG-20200209-WA00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02268"/>
            <a:ext cx="3404030" cy="25530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28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ехносклад.рф\Desktop\IMG-20200317-WA0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7439472" cy="55796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83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3802434"/>
          </a:xfrm>
        </p:spPr>
        <p:txBody>
          <a:bodyPr/>
          <a:lstStyle/>
          <a:p>
            <a:pPr algn="l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бросовым и искусственным материалом: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-вязание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плетение из пряжи, декоративной тесьмы, цветной проволоки,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-изготовление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декоративных украшений и предметов быта,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-изготовление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различных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коробочек, остатков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ткани,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543959"/>
            <a:ext cx="2195736" cy="16468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28" y="4077072"/>
            <a:ext cx="2369773" cy="17773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411" y="4653136"/>
            <a:ext cx="2386560" cy="1789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44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211144" cy="1547664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ручному труду:</a:t>
            </a:r>
            <a:b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Приучать ребенка к самостоятельности –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сам придумал, сам вырезал, сам сделал, сам украсил и </a:t>
            </a:r>
            <a:r>
              <a:rPr lang="ru-RU" sz="2800" b="1" dirty="0" err="1" smtClean="0">
                <a:solidFill>
                  <a:srgbClr val="002060"/>
                </a:solidFill>
              </a:rPr>
              <a:t>т.д</a:t>
            </a:r>
            <a:r>
              <a:rPr lang="ru-RU" sz="2800" b="1" dirty="0" smtClean="0">
                <a:solidFill>
                  <a:srgbClr val="002060"/>
                </a:solidFill>
              </a:rPr>
              <a:t>….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Научить ребенка бережному обращению с поделками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Не бросать начатое дело, не отвлекаться во время работы, доводить задуманное до конца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А после окончания работы – навести порядок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4088" y="4797152"/>
            <a:ext cx="1759806" cy="1932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134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427168" cy="71920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развивает у детей ручной труд: </a:t>
            </a:r>
            <a:b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речь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Повышает сенсорную чувствительность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воображение, пространственное и логическое мышление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Ручную умелость, мелкую моторику, глазомер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Согласовывает в работе глаза и руки (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сенсомоторика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сенсомоторика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Формирует умение планировать работу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волевые качества(усидчивость, терпение, умение доводить начатое дело до конца)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Способствует развитию художественных способностей и эстетического вкуса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15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6635080" cy="1301006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7030A0"/>
                </a:solidFill>
              </a:rPr>
              <a:t>Работа с родителями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участие в конкурсах, выставках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3333">
            <a:off x="2655633" y="3662752"/>
            <a:ext cx="1799504" cy="23993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897" y="1412776"/>
            <a:ext cx="2319199" cy="17393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43676"/>
            <a:ext cx="2277998" cy="17084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97" y="1412776"/>
            <a:ext cx="2263282" cy="16974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5844" flipH="1">
            <a:off x="5415334" y="3978079"/>
            <a:ext cx="2726798" cy="2045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413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sz="4000" b="1" dirty="0" smtClean="0">
                <a:solidFill>
                  <a:srgbClr val="7030A0"/>
                </a:solidFill>
              </a:rPr>
              <a:t>Поделки из природного материала»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01" y="1605761"/>
            <a:ext cx="3168352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42408"/>
            <a:ext cx="3252823" cy="24396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221088"/>
            <a:ext cx="3209597" cy="2407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595" y="4263008"/>
            <a:ext cx="3192649" cy="2394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39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276872"/>
            <a:ext cx="7581528" cy="1143000"/>
          </a:xfrm>
        </p:spPr>
        <p:txBody>
          <a:bodyPr/>
          <a:lstStyle/>
          <a:p>
            <a:r>
              <a:rPr lang="ru-RU" sz="5400" dirty="0" smtClean="0">
                <a:solidFill>
                  <a:srgbClr val="7030A0"/>
                </a:solidFill>
              </a:rPr>
              <a:t>Спасибо за внимание</a:t>
            </a:r>
            <a:endParaRPr lang="ru-RU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5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071538" y="2357430"/>
            <a:ext cx="7858180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83568" y="620688"/>
            <a:ext cx="831815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«Чем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мастерства в детской руке, тем умнее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А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Сухомлинский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06" y="2636912"/>
            <a:ext cx="5028286" cy="3807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9"/>
            <a:ext cx="7787208" cy="5442722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rgbClr val="002060"/>
                </a:solidFill>
              </a:rPr>
              <a:t>В.А. Сухомлинский подчеркивал: 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« </a:t>
            </a:r>
            <a:r>
              <a:rPr lang="ru-RU" sz="2400" b="1" dirty="0">
                <a:solidFill>
                  <a:srgbClr val="002060"/>
                </a:solidFill>
              </a:rPr>
              <a:t>Ручной труд способствует разностороннему развитию личности ребенка. 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Художественно </a:t>
            </a:r>
            <a:r>
              <a:rPr lang="ru-RU" sz="2400" b="1" dirty="0">
                <a:solidFill>
                  <a:srgbClr val="002060"/>
                </a:solidFill>
              </a:rPr>
              <a:t>– творческая деятельность отвлекает детей от грустных событий, снимает нервное напряжение, страх, обеспечивает положительное эмоциональное состояние. Поэтому, так важно включать в педагогический процесс детского сада </a:t>
            </a:r>
            <a:r>
              <a:rPr lang="ru-RU" sz="2400" b="1" dirty="0" smtClean="0">
                <a:solidFill>
                  <a:srgbClr val="002060"/>
                </a:solidFill>
              </a:rPr>
              <a:t>ручной </a:t>
            </a:r>
            <a:r>
              <a:rPr lang="ru-RU" sz="2400" b="1" dirty="0">
                <a:solidFill>
                  <a:srgbClr val="002060"/>
                </a:solidFill>
              </a:rPr>
              <a:t>труд».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77072"/>
            <a:ext cx="2768420" cy="2513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641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761514" cy="11430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 ПО РУЧНОМУ    ТРУДУ:</a:t>
            </a:r>
            <a:b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детей с удовольствием мастерить Работать с любым подручным материалом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Фантазировать и делать своими руками симпатичные поделки, так, чтобы был виден процесс и результат труд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80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967" y="260648"/>
            <a:ext cx="7956376" cy="5445224"/>
          </a:xfrm>
        </p:spPr>
        <p:txBody>
          <a:bodyPr/>
          <a:lstStyle/>
          <a:p>
            <a:pPr lvl="0" algn="l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успешной организации ручного труда: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насыщенная ИЗО материалами и разнообразными материалами для  художественного творчества предметно – развивающая среда;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свободный доступ к материалам и возможность 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экспериментирования с ними;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созданных детьми продуктов художественного творчества для оформления дошкольного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учреждения,  организации выставок, участие в конкурсах, создание музея детских поделок;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непосредственное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родителей в процесс творческой деятельности с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179" y="5517232"/>
            <a:ext cx="1099522" cy="109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2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307089" cy="5768975"/>
          </a:xfrm>
        </p:spPr>
        <p:txBody>
          <a:bodyPr/>
          <a:lstStyle/>
          <a:p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организации работы: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1.От простого к сложному</a:t>
            </a:r>
            <a:br>
              <a:rPr lang="ru-RU" sz="32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2.Принцип систематичности</a:t>
            </a:r>
            <a:br>
              <a:rPr lang="ru-RU" sz="32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3.Принцип тематических циклов</a:t>
            </a:r>
            <a:br>
              <a:rPr lang="ru-RU" sz="32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4.Принцип индивидуального подхода</a:t>
            </a:r>
            <a:br>
              <a:rPr lang="ru-RU" sz="32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5.Принцип последовательности</a:t>
            </a:r>
            <a:br>
              <a:rPr lang="ru-RU" sz="32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284984"/>
            <a:ext cx="444500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536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488" y="256480"/>
            <a:ext cx="7307088" cy="5768975"/>
          </a:xfrm>
        </p:spPr>
        <p:txBody>
          <a:bodyPr/>
          <a:lstStyle/>
          <a:p>
            <a:r>
              <a:rPr lang="ru-RU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Содержание ручного труда</a:t>
            </a:r>
            <a:endParaRPr lang="ru-RU" sz="32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260648"/>
            <a:ext cx="7416824" cy="2736304"/>
          </a:xfrm>
        </p:spPr>
        <p:txBody>
          <a:bodyPr/>
          <a:lstStyle/>
          <a:p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тканью, нитками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декоративная аппликация,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коллажи из ткани, бисера, бус,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плетение, ткачество;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изготовление панно, одежды кукол, деталей костюмов для игр,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сувениров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140968"/>
            <a:ext cx="3395869" cy="25469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C:\Users\техносклад.рф\Desktop\IMG-20200228-WA0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47" y="3717032"/>
            <a:ext cx="3683224" cy="2762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71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66967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природным материалом: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изготовление мелких и крупных скульптур –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анималистика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изготовление декоративных коллажей из сухих растений, соломки,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плетение из прутьев, сухой травы,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составление декоративных букетов,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оформление живого уголка</a:t>
            </a:r>
          </a:p>
        </p:txBody>
      </p:sp>
      <p:pic>
        <p:nvPicPr>
          <p:cNvPr id="1026" name="Picture 2" descr="C:\Users\техносклад.рф\Desktop\IMG-20200317-WA0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52662"/>
            <a:ext cx="1859777" cy="2479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ехносклад.рф\Desktop\IMG-20200317-WA0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874" y="4221088"/>
            <a:ext cx="2836399" cy="2127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ехносклад.рф\Desktop\IMG-20200317-WA00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09120"/>
            <a:ext cx="2843808" cy="2132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09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7"/>
            <a:ext cx="72728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бумагой, картоном: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аппликация из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разнофактурной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бумаги в сочетании с тканями, природным материалом,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изготовление декоративных панно, открыток;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изготовление объемных и плоскостных предметов и конструкций для оформления праздников, декораций, сувениров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050" name="Picture 2" descr="C:\Users\техносклад.рф\Desktop\IMG-20200122-WA0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232" y="3284984"/>
            <a:ext cx="2511278" cy="33483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техносклад.рф\Desktop\IMG-20200122-WA0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503" y="3351295"/>
            <a:ext cx="4339929" cy="32549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97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00B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520</TotalTime>
  <Words>220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Значение ручного труда в развитии ребёнка-дошкольника.</vt:lpstr>
      <vt:lpstr>Презентация PowerPoint</vt:lpstr>
      <vt:lpstr>В.А. Сухомлинский подчеркивал:  « Ручной труд способствует разностороннему развитию личности ребенка.  Художественно – творческая деятельность отвлекает детей от грустных событий, снимает нервное напряжение, страх, обеспечивает положительное эмоциональное состояние. Поэтому, так важно включать в педагогический процесс детского сада ручной труд».</vt:lpstr>
      <vt:lpstr>ОСНОВНАЯ ЗАДАЧА ПО РУЧНОМУ    ТРУДУ: Научить детей с удовольствием мастерить Работать с любым подручным материалом Фантазировать и делать своими руками симпатичные поделки, так, чтобы был виден процесс и результат труда.</vt:lpstr>
      <vt:lpstr>Условия  успешной организации ручного труда: - насыщенная ИЗО материалами и разнообразными материалами для  художественного творчества предметно – развивающая среда;  - свободный доступ к материалам и возможность  экспериментирования с ними;  - использование созданных детьми продуктов художественного творчества для оформления дошкольного учреждения,  организации выставок, участие в конкурсах, создание музея детских поделок;  - непосредственное вовлечение родителей в процесс творческой деятельности с детьми </vt:lpstr>
      <vt:lpstr>Методика организации работы: 1.От простого к сложному 2.Принцип систематичности 3.Принцип тематических циклов 4.Принцип индивидуального подхода 5.Принцип последовательности  </vt:lpstr>
      <vt:lpstr>Содержание ручного труда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бросовым и искусственным материалом: -вязание и плетение из пряжи, декоративной тесьмы, цветной проволоки, -изготовление декоративных украшений и предметов быта, -изготовление из различных коробочек, остатков ткани, меха </vt:lpstr>
      <vt:lpstr>Рекомендации по ручному труду: Приучать ребенка к самостоятельности – сам придумал, сам вырезал, сам сделал, сам украсил и т.д…. Научить ребенка бережному обращению с поделками Не бросать начатое дело, не отвлекаться во время работы, доводить задуманное до конца А после окончания работы – навести порядок   </vt:lpstr>
      <vt:lpstr>Что развивает у детей ручной труд:   - Развивает речь - Повышает сенсорную чувствительность - Развивает воображение, пространственное и логическое мышление - Ручную умелость, мелкую моторику, глазомер - Согласовывает в работе глаза и руки (сенсомоторика) (сенсомоторика) - Формирует умение планировать работу - Развивает волевые качества(усидчивость, терпение, умение доводить начатое дело до конца) - Способствует развитию художественных способностей и эстетического вкуса</vt:lpstr>
      <vt:lpstr>Работа с родителями участие в конкурсах, выставках   </vt:lpstr>
      <vt:lpstr>«Поделки из природного материала»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техносклад.рф</cp:lastModifiedBy>
  <cp:revision>45</cp:revision>
  <dcterms:created xsi:type="dcterms:W3CDTF">2014-06-13T17:32:57Z</dcterms:created>
  <dcterms:modified xsi:type="dcterms:W3CDTF">2020-03-17T19:55:39Z</dcterms:modified>
</cp:coreProperties>
</file>