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88" r:id="rId5"/>
    <p:sldId id="289" r:id="rId6"/>
    <p:sldId id="290" r:id="rId7"/>
    <p:sldId id="291" r:id="rId8"/>
    <p:sldId id="264" r:id="rId9"/>
    <p:sldId id="295" r:id="rId10"/>
    <p:sldId id="294" r:id="rId11"/>
    <p:sldId id="293" r:id="rId12"/>
    <p:sldId id="292" r:id="rId13"/>
    <p:sldId id="269" r:id="rId14"/>
    <p:sldId id="296" r:id="rId15"/>
    <p:sldId id="297" r:id="rId16"/>
    <p:sldId id="299" r:id="rId17"/>
    <p:sldId id="298" r:id="rId18"/>
    <p:sldId id="274" r:id="rId19"/>
    <p:sldId id="300" r:id="rId20"/>
    <p:sldId id="301" r:id="rId21"/>
    <p:sldId id="303" r:id="rId22"/>
    <p:sldId id="302" r:id="rId23"/>
    <p:sldId id="279" r:id="rId24"/>
    <p:sldId id="307" r:id="rId25"/>
    <p:sldId id="306" r:id="rId26"/>
    <p:sldId id="305" r:id="rId27"/>
    <p:sldId id="30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900"/>
    <a:srgbClr val="004200"/>
    <a:srgbClr val="2A65AC"/>
    <a:srgbClr val="FA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5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image" Target="../media/image3.jpe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2" Type="http://schemas.openxmlformats.org/officeDocument/2006/relationships/notesSlide" Target="../notesSlides/notes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1520" y="5085184"/>
            <a:ext cx="8568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i="1" smtClean="0">
                <a:latin typeface="Times New Roman" pitchFamily="18" charset="0"/>
              </a:rPr>
              <a:t>выполнила</a:t>
            </a:r>
            <a:r>
              <a:rPr lang="ru-RU" sz="2200" i="1" dirty="0" smtClean="0">
                <a:latin typeface="Times New Roman" pitchFamily="18" charset="0"/>
              </a:rPr>
              <a:t>: </a:t>
            </a:r>
            <a:r>
              <a:rPr lang="ru-RU" sz="2400" i="1" dirty="0" smtClean="0">
                <a:latin typeface="Times New Roman" pitchFamily="18" charset="0"/>
              </a:rPr>
              <a:t> </a:t>
            </a:r>
            <a:r>
              <a:rPr lang="ru-RU" sz="2200" i="1" dirty="0" smtClean="0">
                <a:latin typeface="Times New Roman" pitchFamily="18" charset="0"/>
              </a:rPr>
              <a:t>учитель английского языка </a:t>
            </a:r>
          </a:p>
          <a:p>
            <a:pPr algn="ctr"/>
            <a:r>
              <a:rPr lang="ru-RU" sz="2200" i="1" dirty="0">
                <a:latin typeface="Times New Roman" pitchFamily="18" charset="0"/>
              </a:rPr>
              <a:t>Л</a:t>
            </a:r>
            <a:r>
              <a:rPr lang="ru-RU" sz="2200" i="1" dirty="0" smtClean="0">
                <a:latin typeface="Times New Roman" pitchFamily="18" charset="0"/>
              </a:rPr>
              <a:t>ицея №36 ОАО «РЖД» г</a:t>
            </a:r>
            <a:r>
              <a:rPr lang="ru-RU" sz="2200" i="1" dirty="0">
                <a:latin typeface="Times New Roman" pitchFamily="18" charset="0"/>
              </a:rPr>
              <a:t>.</a:t>
            </a:r>
            <a:r>
              <a:rPr lang="en-US" sz="2200" i="1" dirty="0">
                <a:latin typeface="Times New Roman" pitchFamily="18" charset="0"/>
              </a:rPr>
              <a:t> </a:t>
            </a:r>
            <a:r>
              <a:rPr lang="ru-RU" sz="2200" i="1" dirty="0" smtClean="0">
                <a:latin typeface="Times New Roman" pitchFamily="18" charset="0"/>
              </a:rPr>
              <a:t>Иркутска</a:t>
            </a:r>
            <a:r>
              <a:rPr lang="ru-RU" sz="2400" b="1" i="1" dirty="0" smtClean="0">
                <a:latin typeface="Times New Roman" pitchFamily="18" charset="0"/>
              </a:rPr>
              <a:t>   </a:t>
            </a:r>
            <a:r>
              <a:rPr lang="ru-RU" sz="2000" b="1" i="1" dirty="0" err="1" smtClean="0">
                <a:latin typeface="Times New Roman" pitchFamily="18" charset="0"/>
              </a:rPr>
              <a:t>Кришталь</a:t>
            </a:r>
            <a:r>
              <a:rPr lang="ru-RU" sz="2000" b="1" i="1" dirty="0" smtClean="0">
                <a:latin typeface="Times New Roman" pitchFamily="18" charset="0"/>
              </a:rPr>
              <a:t> Светлана Сергеевна</a:t>
            </a:r>
            <a:endParaRPr lang="ru-RU" sz="2000" b="1" i="1" dirty="0"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0648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lgerian" panose="04020705040A02060702" pitchFamily="82" charset="0"/>
              </a:rPr>
              <a:t>Spotlight</a:t>
            </a:r>
            <a:r>
              <a:rPr 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11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8702" y="1556792"/>
            <a:ext cx="66856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Урок-обобщение</a:t>
            </a:r>
            <a:r>
              <a:rPr lang="en-US" sz="40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Brainstorm</a:t>
            </a:r>
            <a:r>
              <a:rPr lang="ru-RU" sz="4000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УМК «</a:t>
            </a:r>
            <a:r>
              <a:rPr lang="en-US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Spotlight 11</a:t>
            </a:r>
            <a:r>
              <a:rPr lang="ru-RU" sz="4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4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VOCABULARY</a:t>
            </a:r>
            <a:endParaRPr lang="ru-RU" sz="48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332" y="332656"/>
            <a:ext cx="12601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04248" y="4282879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5330627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Riddles </a:t>
            </a:r>
            <a:r>
              <a:rPr lang="ru-RU" sz="2800" i="1" dirty="0" smtClean="0">
                <a:latin typeface="Georgia" pitchFamily="18" charset="0"/>
              </a:rPr>
              <a:t> 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Complete the gaps: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Stop talking in _____I can’t understand you.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VOCABULARY</a:t>
            </a:r>
            <a:endParaRPr lang="ru-RU" sz="48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6336" y="332656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742119" y="4107386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54344" y="576492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Flight, connection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Complete the gaps: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I expected you to arrive hours ago. – I’m sorry, I had a ____flight, so I missed my _____.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VOCABULARY</a:t>
            </a:r>
            <a:endParaRPr lang="ru-RU" sz="48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332656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768244" y="4282879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45856" y="568767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Against all odds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Say the phrase in different words: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Even though something seems completely impossible.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GRAMMAR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5216128"/>
            <a:ext cx="74888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My parents moved to the city from the village where they were born.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Join the sentences using </a:t>
            </a:r>
            <a:r>
              <a:rPr lang="en-US" sz="2800" dirty="0">
                <a:latin typeface="Georgia" pitchFamily="18" charset="0"/>
              </a:rPr>
              <a:t>r</a:t>
            </a:r>
            <a:r>
              <a:rPr lang="en-US" sz="2800" dirty="0" smtClean="0">
                <a:latin typeface="Georgia" pitchFamily="18" charset="0"/>
              </a:rPr>
              <a:t>elative pronoun: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My parents moved to the city to find work. They were born in a small village.</a:t>
            </a:r>
            <a:endParaRPr lang="ru-RU" sz="28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78568" y="4335629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GRAMMAR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332656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95536" y="4869160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Was your brother/ arrived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Had already gone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Put the verbs in the Past tenses: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(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your brother/be</a:t>
            </a:r>
            <a:r>
              <a:rPr lang="en-US" sz="2800" b="1" dirty="0" smtClean="0">
                <a:latin typeface="Georgia" pitchFamily="18" charset="0"/>
              </a:rPr>
              <a:t>) at home when you (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arrive</a:t>
            </a:r>
            <a:r>
              <a:rPr lang="en-US" sz="2800" b="1" dirty="0" smtClean="0">
                <a:latin typeface="Georgia" pitchFamily="18" charset="0"/>
              </a:rPr>
              <a:t>)?-No, he (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already/ go out</a:t>
            </a:r>
            <a:r>
              <a:rPr lang="en-US" sz="2800" b="1" dirty="0" smtClean="0">
                <a:latin typeface="Georgia" pitchFamily="18" charset="0"/>
              </a:rPr>
              <a:t>).</a:t>
            </a:r>
            <a:endParaRPr lang="ru-RU" sz="28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64288" y="4221088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GRAMMAR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332656"/>
            <a:ext cx="151216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95536" y="501317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A new museum will be opened next week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Write the headline in a full sentence using the Passive Voice: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Prime minister to open a new museum next week</a:t>
            </a:r>
          </a:p>
          <a:p>
            <a:pPr>
              <a:spcBef>
                <a:spcPct val="20000"/>
              </a:spcBef>
            </a:pPr>
            <a:endParaRPr lang="ru-RU" sz="28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0272" y="4293096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GRAMMAR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2280" y="332656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501317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Helen had her wrist bandaged by a nurse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51520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Make a sentence using the causative form: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A nurse bandaged Helen’s wrist to give it support.</a:t>
            </a:r>
            <a:endParaRPr lang="ru-RU" sz="28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948264" y="4293096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GRAMMAR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4509120"/>
            <a:ext cx="60486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If I hadn’t found a petrol station, I would have run out of petrol.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Use the words to make a 3d conditional sentence: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I/ run out/ of petrol/ if/ I/ not find/ a petrol station</a:t>
            </a:r>
            <a:endParaRPr lang="ru-RU" sz="2800" b="1" dirty="0" smtClean="0">
              <a:latin typeface="Georgia" pitchFamily="18" charset="0"/>
            </a:endParaRP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60232" y="4293096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3648" y="332656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PIG IN A POKE</a:t>
            </a:r>
            <a:endParaRPr lang="ru-RU" sz="48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4328" y="332656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92280" y="436510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5536" y="52292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attractions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Change the word into a suitable form: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Edinburgh is a delight to explore on foot: most of its </a:t>
            </a:r>
            <a:r>
              <a:rPr lang="en-US" sz="2800" b="1" dirty="0" smtClean="0">
                <a:solidFill>
                  <a:srgbClr val="FF0000"/>
                </a:solidFill>
                <a:latin typeface="Georgia" pitchFamily="18" charset="0"/>
              </a:rPr>
              <a:t>____</a:t>
            </a:r>
            <a:r>
              <a:rPr lang="en-US" sz="2800" b="1" dirty="0" smtClean="0">
                <a:latin typeface="Georgia" pitchFamily="18" charset="0"/>
              </a:rPr>
              <a:t> are contained within a compact central area. </a:t>
            </a:r>
            <a:r>
              <a:rPr lang="en-US" sz="2800" b="1" i="1" dirty="0" smtClean="0">
                <a:solidFill>
                  <a:srgbClr val="FF0000"/>
                </a:solidFill>
                <a:latin typeface="Georgia" pitchFamily="18" charset="0"/>
              </a:rPr>
              <a:t>(attract)</a:t>
            </a:r>
            <a:endParaRPr lang="ru-RU" sz="2800" b="1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PIG IN A POKE</a:t>
            </a:r>
            <a:endParaRPr lang="ru-RU" sz="48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92280" y="4149080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5536" y="494116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Very few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Find a mistake: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Very little scientists come up with completely new answers to the world’s problem.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AutoShape 4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97969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10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1" name="AutoShape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3300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2" name="AutoShape 5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869632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3" name="AutoShape 5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80625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40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4" name="AutoShape 52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741294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50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5" name="AutoShape 5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997969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10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6" name="AutoShape 5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493300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7" name="AutoShape 55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5869632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8" name="AutoShape 56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6806257" y="2564830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40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29" name="AutoShape 57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7741294" y="2564830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50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0" name="AutoShape 58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3997969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10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1" name="AutoShape 59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93300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2" name="AutoShape 60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5869632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3" name="AutoShape 61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680625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40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4" name="AutoShape 62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7741294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50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5" name="AutoShape 63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3997969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10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6" name="AutoShape 64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4933007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7" name="AutoShape 65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5869632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8" name="AutoShape 6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68776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40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39" name="AutoShape 67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77412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50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40" name="AutoShape 68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39979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10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42" name="AutoShape 70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4933007" y="515711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20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43" name="AutoShape 71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59410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30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44" name="AutoShape 72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68776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40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3145" name="AutoShape 73">
            <a:hlinkClick r:id="rId28" action="ppaction://hlinksldjump"/>
          </p:cNvPr>
          <p:cNvSpPr>
            <a:spLocks noChangeArrowheads="1"/>
          </p:cNvSpPr>
          <p:nvPr/>
        </p:nvSpPr>
        <p:spPr bwMode="auto">
          <a:xfrm>
            <a:off x="77412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 smtClean="0"/>
              <a:t>50</a:t>
            </a:r>
            <a:r>
              <a:rPr lang="en-US" sz="3200" b="1" dirty="0" smtClean="0"/>
              <a:t>0</a:t>
            </a:r>
            <a:endParaRPr lang="ru-RU" sz="3200" b="1" dirty="0"/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468312" y="1700734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cap="all" dirty="0" smtClean="0">
                <a:latin typeface="Georgia" pitchFamily="18" charset="0"/>
              </a:rPr>
              <a:t>Idioms</a:t>
            </a:r>
            <a:endParaRPr lang="ru-RU" sz="2400" b="1" cap="all" dirty="0">
              <a:latin typeface="Georgia" pitchFamily="18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468312" y="5157118"/>
            <a:ext cx="2879551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cap="all" dirty="0" smtClean="0">
                <a:latin typeface="Georgia" pitchFamily="18" charset="0"/>
              </a:rPr>
              <a:t>listening</a:t>
            </a:r>
            <a:endParaRPr lang="ru-RU" sz="2400" b="1" cap="all" dirty="0">
              <a:latin typeface="Georgia" pitchFamily="18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468312" y="429302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rgbClr val="C6FAC2"/>
              </a:gs>
              <a:gs pos="50000">
                <a:schemeClr val="bg1"/>
              </a:gs>
              <a:gs pos="100000">
                <a:srgbClr val="C6FA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cap="all" dirty="0" smtClean="0">
                <a:latin typeface="Georgia" pitchFamily="18" charset="0"/>
              </a:rPr>
              <a:t>Pig in a poke</a:t>
            </a:r>
            <a:endParaRPr lang="ru-RU" sz="2400" b="1" cap="all" dirty="0" smtClean="0">
              <a:latin typeface="Georgia" pitchFamily="18" charset="0"/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468312" y="2564830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AFBF7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cap="all" dirty="0" smtClean="0">
                <a:latin typeface="Georgia" pitchFamily="18" charset="0"/>
              </a:rPr>
              <a:t>VOCABULARY</a:t>
            </a:r>
            <a:endParaRPr lang="ru-RU" sz="2400" b="1" cap="all" dirty="0">
              <a:latin typeface="Georgia" pitchFamily="18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468312" y="3428926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en-US" sz="2400" b="1" cap="all" dirty="0" smtClean="0">
                <a:latin typeface="Georgia" pitchFamily="18" charset="0"/>
              </a:rPr>
              <a:t>Grammar</a:t>
            </a:r>
            <a:endParaRPr lang="ru-RU" sz="2400" b="1" cap="all" dirty="0">
              <a:latin typeface="Georgia" pitchFamily="18" charset="0"/>
            </a:endParaRP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9" cstate="screen"/>
          <a:srcRect/>
          <a:stretch>
            <a:fillRect/>
          </a:stretch>
        </p:blipFill>
        <p:spPr>
          <a:xfrm>
            <a:off x="7308304" y="6237312"/>
            <a:ext cx="1152128" cy="300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44465" y="260648"/>
            <a:ext cx="445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</a:rPr>
              <a:t>BRAINSTORM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03648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PIG IN A POKE</a:t>
            </a:r>
            <a:endParaRPr lang="ru-RU" sz="48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76256" y="4149080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3528" y="4869160"/>
            <a:ext cx="69847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He said: “My bus didn’t come in time yesterday.”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Rewrite the sentence into Direct Speech: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He said that his bus hadn’t come in time the day before.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5099"/>
            <a:ext cx="8208912" cy="4287137"/>
          </a:xfrm>
          <a:prstGeom prst="rect">
            <a:avLst/>
          </a:prstGeom>
        </p:spPr>
      </p:pic>
      <p:pic>
        <p:nvPicPr>
          <p:cNvPr id="13" name="Рисунок 12" descr="Рисунок1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PIG IN A POKE</a:t>
            </a:r>
            <a:endParaRPr lang="ru-RU" sz="48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332656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96336" y="5072198"/>
            <a:ext cx="1008112" cy="155820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4" y="1484784"/>
            <a:ext cx="8752068" cy="4320480"/>
          </a:xfrm>
          <a:prstGeom prst="rect">
            <a:avLst/>
          </a:prstGeom>
        </p:spPr>
      </p:pic>
      <p:pic>
        <p:nvPicPr>
          <p:cNvPr id="13" name="Рисунок 12" descr="Рисунок1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PIG IN A POKE</a:t>
            </a:r>
            <a:endParaRPr lang="ru-RU" sz="48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332656"/>
            <a:ext cx="187220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452320" y="5229200"/>
            <a:ext cx="974290" cy="150593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LISTENING</a:t>
            </a:r>
            <a:endParaRPr lang="ru-RU" sz="48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710959" y="5013176"/>
            <a:ext cx="858792" cy="1325396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5373216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i="1" dirty="0" smtClean="0">
                <a:latin typeface="Georgia" pitchFamily="18" charset="0"/>
              </a:rPr>
              <a:t>4-1-7-3-5-2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 smtClean="0">
                <a:latin typeface="Georgia" pitchFamily="18" charset="0"/>
              </a:rPr>
              <a:t>Match the speaker with the statement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2132856"/>
            <a:ext cx="7200800" cy="2432223"/>
          </a:xfrm>
          <a:prstGeom prst="rect">
            <a:avLst/>
          </a:prstGeom>
        </p:spPr>
      </p:pic>
      <p:pic>
        <p:nvPicPr>
          <p:cNvPr id="3" name="Listening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17008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3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LISTENING</a:t>
            </a:r>
            <a:endParaRPr lang="ru-RU" sz="48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4328" y="332656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45635" y="4941168"/>
            <a:ext cx="998766" cy="1541420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558924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i="1" dirty="0" smtClean="0">
                <a:latin typeface="Georgia" pitchFamily="18" charset="0"/>
              </a:rPr>
              <a:t>2-5-1-3-4-7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 smtClean="0">
                <a:latin typeface="Georgia" pitchFamily="18" charset="0"/>
              </a:rPr>
              <a:t>Match the speaker with the statement: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2132856"/>
            <a:ext cx="7200800" cy="2314246"/>
          </a:xfrm>
          <a:prstGeom prst="rect">
            <a:avLst/>
          </a:prstGeom>
        </p:spPr>
      </p:pic>
      <p:pic>
        <p:nvPicPr>
          <p:cNvPr id="3" name="Listening 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6376" y="16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LISTENING</a:t>
            </a:r>
            <a:endParaRPr lang="ru-RU" sz="48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6336" y="332656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52320" y="4941168"/>
            <a:ext cx="1007944" cy="1555586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558924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i="1" dirty="0" smtClean="0">
                <a:latin typeface="Georgia" pitchFamily="18" charset="0"/>
              </a:rPr>
              <a:t>2-2-1-3-1-2-1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 smtClean="0">
                <a:latin typeface="Georgia" pitchFamily="18" charset="0"/>
              </a:rPr>
              <a:t>Find out if the following statements are </a:t>
            </a:r>
            <a:r>
              <a:rPr lang="en-US" sz="2800" dirty="0" smtClean="0">
                <a:solidFill>
                  <a:srgbClr val="FF0000"/>
                </a:solidFill>
                <a:latin typeface="Georgia" pitchFamily="18" charset="0"/>
              </a:rPr>
              <a:t>TRUE, FALSE, NOT STATED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2564904"/>
            <a:ext cx="5904656" cy="2864982"/>
          </a:xfrm>
          <a:prstGeom prst="rect">
            <a:avLst/>
          </a:prstGeom>
        </p:spPr>
      </p:pic>
      <p:pic>
        <p:nvPicPr>
          <p:cNvPr id="3" name="Listening 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2276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4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LISTENING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endParaRPr lang="ru-RU" sz="36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52320" y="5013176"/>
            <a:ext cx="952108" cy="1469412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67544" y="5805264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i="1" dirty="0" smtClean="0">
                <a:latin typeface="Georgia" pitchFamily="18" charset="0"/>
              </a:rPr>
              <a:t>2-1-3-2-2-1-3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Georgia" pitchFamily="18" charset="0"/>
              </a:rPr>
              <a:t>Find out if the following statements are </a:t>
            </a:r>
            <a:r>
              <a:rPr lang="en-US" sz="2800" dirty="0">
                <a:solidFill>
                  <a:srgbClr val="FF0000"/>
                </a:solidFill>
                <a:latin typeface="Georgia" pitchFamily="18" charset="0"/>
              </a:rPr>
              <a:t>TRUE, FALSE, NOT </a:t>
            </a:r>
            <a:r>
              <a:rPr lang="en-US" sz="2800" dirty="0" smtClean="0">
                <a:solidFill>
                  <a:srgbClr val="FF0000"/>
                </a:solidFill>
                <a:latin typeface="Georgia" pitchFamily="18" charset="0"/>
              </a:rPr>
              <a:t>STATED</a:t>
            </a:r>
          </a:p>
          <a:p>
            <a:pPr>
              <a:spcBef>
                <a:spcPct val="20000"/>
              </a:spcBef>
            </a:pPr>
            <a:endParaRPr lang="en-US" sz="28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2492896"/>
            <a:ext cx="6192688" cy="3088465"/>
          </a:xfrm>
          <a:prstGeom prst="rect">
            <a:avLst/>
          </a:prstGeom>
        </p:spPr>
      </p:pic>
      <p:pic>
        <p:nvPicPr>
          <p:cNvPr id="3" name="Listening 4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0352" y="22048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0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924900"/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LISTENING</a:t>
            </a:r>
            <a:endParaRPr lang="ru-RU" sz="4800" b="1" spc="50" dirty="0">
              <a:ln w="11430"/>
              <a:gradFill>
                <a:gsLst>
                  <a:gs pos="25000">
                    <a:srgbClr val="924900"/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52320" y="33265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8210" y="4725144"/>
            <a:ext cx="1232054" cy="1901460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95536" y="5157192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i="1" dirty="0" smtClean="0">
                <a:latin typeface="Georgia" pitchFamily="18" charset="0"/>
              </a:rPr>
              <a:t>3-2-3-1-1-2-1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 smtClean="0">
                <a:latin typeface="Georgia" pitchFamily="18" charset="0"/>
              </a:rPr>
              <a:t>Looking at your paper listen to the tape and choose the correct variant:</a:t>
            </a: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3" name="Listening 5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3928" y="3284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8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7048" y="4895747"/>
            <a:ext cx="8496944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In person</a:t>
            </a:r>
          </a:p>
          <a:p>
            <a:pPr>
              <a:spcBef>
                <a:spcPct val="20000"/>
              </a:spcBef>
            </a:pPr>
            <a:endParaRPr lang="en-US" sz="2800" i="1" dirty="0" smtClean="0">
              <a:latin typeface="Georgia" pitchFamily="18" charset="0"/>
            </a:endParaRPr>
          </a:p>
          <a:p>
            <a:pPr marL="514350" indent="-514350">
              <a:spcBef>
                <a:spcPct val="20000"/>
              </a:spcBef>
              <a:buAutoNum type="arabicPeriod"/>
            </a:pP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398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 smtClean="0">
                <a:latin typeface="Georgia" pitchFamily="18" charset="0"/>
              </a:rPr>
              <a:t>- What’s the meaning of the idiom?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I prefer to talk to people 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face to face </a:t>
            </a:r>
            <a:r>
              <a:rPr lang="en-US" sz="2800" b="1" dirty="0" smtClean="0">
                <a:latin typeface="Georgia" pitchFamily="18" charset="0"/>
              </a:rPr>
              <a:t>rather than to talk on the phone.</a:t>
            </a:r>
          </a:p>
          <a:p>
            <a:pPr>
              <a:spcBef>
                <a:spcPct val="20000"/>
              </a:spcBef>
            </a:pPr>
            <a:endParaRPr lang="en-US" sz="1600" dirty="0" smtClean="0">
              <a:latin typeface="Georgia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sz="1600" b="1" dirty="0" smtClean="0">
                <a:latin typeface="Georgia" pitchFamily="18" charset="0"/>
              </a:rPr>
              <a:t>In person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sz="1600" b="1" dirty="0" smtClean="0">
                <a:latin typeface="Georgia" pitchFamily="18" charset="0"/>
              </a:rPr>
              <a:t>Facing them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sz="1600" b="1" dirty="0" smtClean="0">
                <a:latin typeface="Georgia" pitchFamily="18" charset="0"/>
              </a:rPr>
              <a:t>Looking at them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sz="1600" b="1" dirty="0" smtClean="0">
                <a:latin typeface="Georgia" pitchFamily="18" charset="0"/>
              </a:rPr>
              <a:t>Seeing them</a:t>
            </a:r>
          </a:p>
          <a:p>
            <a:pPr>
              <a:spcBef>
                <a:spcPct val="20000"/>
              </a:spcBef>
            </a:pPr>
            <a:endParaRPr lang="en-US" sz="2800" dirty="0"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IDIOMS</a:t>
            </a:r>
            <a:endParaRPr lang="ru-RU" sz="48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33265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868144" y="4728368"/>
            <a:ext cx="1224136" cy="189210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77744" y="5244593"/>
            <a:ext cx="8496944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Every single day</a:t>
            </a:r>
          </a:p>
          <a:p>
            <a:pPr>
              <a:spcBef>
                <a:spcPct val="20000"/>
              </a:spcBef>
            </a:pPr>
            <a:endParaRPr lang="en-US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1"/>
            <a:ext cx="8496944" cy="31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What’s the meaning of the idiom?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Yes, we went away on holiday last week but it rained </a:t>
            </a:r>
            <a:r>
              <a:rPr lang="en-US" sz="2800" b="1" u="sng" dirty="0" smtClean="0">
                <a:solidFill>
                  <a:srgbClr val="FF0000"/>
                </a:solidFill>
                <a:latin typeface="Georgia" pitchFamily="18" charset="0"/>
              </a:rPr>
              <a:t>day in, day out</a:t>
            </a:r>
          </a:p>
          <a:p>
            <a:pPr>
              <a:spcBef>
                <a:spcPct val="20000"/>
              </a:spcBef>
            </a:pPr>
            <a:endParaRPr lang="en-US" b="1" u="sng" dirty="0">
              <a:solidFill>
                <a:srgbClr val="FF0000"/>
              </a:solidFill>
              <a:latin typeface="Georgia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Every single day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Every other day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Every second day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Every two days</a:t>
            </a:r>
            <a:endParaRPr lang="ru-RU" b="1" dirty="0" smtClean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anose="04020705040A02060702" pitchFamily="82" charset="0"/>
                <a:cs typeface="Times New Roman" pitchFamily="18" charset="0"/>
              </a:rPr>
              <a:t>IDIOMS</a:t>
            </a:r>
            <a:endParaRPr lang="ru-RU" sz="48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332656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81588" y="4204453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00002" y="576165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Was terrified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356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What’s the meaning of the idiom?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It was late at night, the wind was howling and when she heard the knock on the door, she almost 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jumped out of her skin</a:t>
            </a:r>
            <a:r>
              <a:rPr lang="en-US" sz="2800" b="1" dirty="0" smtClean="0">
                <a:latin typeface="Georgia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endParaRPr lang="en-US" b="1" dirty="0">
              <a:latin typeface="Georgia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Was pleased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Was terrified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Was asleep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Was delighted</a:t>
            </a:r>
            <a:endParaRPr lang="ru-RU" b="1" dirty="0" smtClean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IDIOMS</a:t>
            </a:r>
            <a:endParaRPr lang="ru-RU" sz="48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328" y="332656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04248" y="4894552"/>
            <a:ext cx="1116620" cy="172592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568767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Relax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1520" y="1628800"/>
            <a:ext cx="8496944" cy="379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What’s the meaning of the idiom?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I just want to stay at home, watch TV and </a:t>
            </a:r>
            <a:r>
              <a:rPr lang="en-US" sz="2800" b="1" i="1" u="sng" dirty="0" smtClean="0">
                <a:solidFill>
                  <a:srgbClr val="FF0000"/>
                </a:solidFill>
                <a:latin typeface="Georgia" pitchFamily="18" charset="0"/>
              </a:rPr>
              <a:t>take it easy.</a:t>
            </a:r>
          </a:p>
          <a:p>
            <a:pPr>
              <a:spcBef>
                <a:spcPct val="20000"/>
              </a:spcBef>
            </a:pPr>
            <a:endParaRPr lang="en-US" i="1" dirty="0">
              <a:solidFill>
                <a:srgbClr val="FF0000"/>
              </a:solidFill>
              <a:latin typeface="Georgia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i="1" dirty="0" smtClean="0">
                <a:latin typeface="Georgia" pitchFamily="18" charset="0"/>
              </a:rPr>
              <a:t>Sleep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i="1" dirty="0" smtClean="0">
                <a:latin typeface="Georgia" pitchFamily="18" charset="0"/>
              </a:rPr>
              <a:t>Sit down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i="1" dirty="0" smtClean="0">
                <a:latin typeface="Georgia" pitchFamily="18" charset="0"/>
              </a:rPr>
              <a:t>Eat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i="1" dirty="0" smtClean="0">
                <a:latin typeface="Georgia" pitchFamily="18" charset="0"/>
              </a:rPr>
              <a:t>Relax</a:t>
            </a:r>
          </a:p>
          <a:p>
            <a:pPr>
              <a:spcBef>
                <a:spcPct val="20000"/>
              </a:spcBef>
            </a:pPr>
            <a:endParaRPr lang="en-US" i="1" dirty="0">
              <a:solidFill>
                <a:srgbClr val="FF0000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ru-RU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IDIOMS</a:t>
            </a:r>
            <a:endParaRPr lang="ru-RU" sz="48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96336" y="332656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315269" y="4159560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568767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Very proud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313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What’s the meaning of the idiom?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Since she won the lottery last week she’s been feeling </a:t>
            </a:r>
            <a:r>
              <a:rPr lang="en-US" sz="2800" b="1" u="sng" dirty="0" smtClean="0">
                <a:solidFill>
                  <a:srgbClr val="FF0000"/>
                </a:solidFill>
                <a:latin typeface="Georgia" pitchFamily="18" charset="0"/>
              </a:rPr>
              <a:t>on top of the world</a:t>
            </a:r>
            <a:r>
              <a:rPr lang="en-US" sz="2800" b="1" dirty="0" smtClean="0">
                <a:latin typeface="Georgia" pitchFamily="18" charset="0"/>
              </a:rPr>
              <a:t>.</a:t>
            </a:r>
          </a:p>
          <a:p>
            <a:pPr>
              <a:spcBef>
                <a:spcPct val="20000"/>
              </a:spcBef>
            </a:pPr>
            <a:endParaRPr lang="en-US" dirty="0">
              <a:latin typeface="Georgia" pitchFamily="18" charset="0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Very proud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Very happy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Very excited</a:t>
            </a:r>
          </a:p>
          <a:p>
            <a:pPr marL="285750" indent="-285750">
              <a:spcBef>
                <a:spcPct val="20000"/>
              </a:spcBef>
              <a:buFontTx/>
              <a:buChar char="-"/>
            </a:pPr>
            <a:r>
              <a:rPr lang="en-US" b="1" dirty="0" smtClean="0">
                <a:latin typeface="Georgia" pitchFamily="18" charset="0"/>
              </a:rPr>
              <a:t>Very healthy</a:t>
            </a:r>
            <a:endParaRPr lang="ru-RU" b="1" dirty="0" smtClean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rgbClr val="2A65AC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IDIOMS</a:t>
            </a:r>
            <a:endParaRPr lang="ru-RU" sz="4800" b="1" spc="50" dirty="0">
              <a:ln w="11430"/>
              <a:gradFill>
                <a:gsLst>
                  <a:gs pos="25000">
                    <a:srgbClr val="2A65AC"/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24328" y="332656"/>
            <a:ext cx="129614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768244" y="4283167"/>
            <a:ext cx="1512168" cy="233730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VOCABULARY</a:t>
            </a:r>
            <a:endParaRPr lang="ru-RU" sz="48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6336" y="332656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60232" y="4301886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73599" y="568767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Support 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Complete the gaps: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Without my husband’s _____, I wouldn’t have made it in the fashion </a:t>
            </a:r>
            <a:r>
              <a:rPr lang="en-US" sz="2800" b="1" dirty="0" err="1" smtClean="0">
                <a:latin typeface="Georgia" pitchFamily="18" charset="0"/>
              </a:rPr>
              <a:t>bussiness</a:t>
            </a:r>
            <a:r>
              <a:rPr lang="en-US" sz="2800" dirty="0" smtClean="0">
                <a:latin typeface="Georgia" pitchFamily="18" charset="0"/>
              </a:rPr>
              <a:t>.</a:t>
            </a:r>
            <a:endParaRPr lang="ru-RU" sz="2800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VOCABULARY</a:t>
            </a:r>
            <a:endParaRPr lang="ru-RU" sz="48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332" y="332656"/>
            <a:ext cx="12601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04248" y="4301886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3528" y="5514895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i="1" dirty="0" smtClean="0">
                <a:latin typeface="Georgia" pitchFamily="18" charset="0"/>
              </a:rPr>
              <a:t>Flash </a:t>
            </a:r>
            <a:endParaRPr lang="ru-RU" sz="2800" i="1" dirty="0" smtClean="0">
              <a:latin typeface="Georgia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Tx/>
              <a:buChar char="-"/>
            </a:pPr>
            <a:r>
              <a:rPr lang="en-US" sz="2800" dirty="0" smtClean="0">
                <a:latin typeface="Georgia" pitchFamily="18" charset="0"/>
              </a:rPr>
              <a:t>Complete the gaps:</a:t>
            </a:r>
          </a:p>
          <a:p>
            <a:pPr>
              <a:spcBef>
                <a:spcPct val="20000"/>
              </a:spcBef>
            </a:pPr>
            <a:r>
              <a:rPr lang="en-US" sz="2800" b="1" dirty="0" smtClean="0">
                <a:latin typeface="Georgia" pitchFamily="18" charset="0"/>
              </a:rPr>
              <a:t>They interrupted normal programming with a news ____ about the tragedy.</a:t>
            </a:r>
            <a:endParaRPr lang="ru-RU" sz="2800" b="1" dirty="0" smtClean="0">
              <a:latin typeface="Georgia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790</Words>
  <Application>Microsoft Office PowerPoint</Application>
  <PresentationFormat>Экран (4:3)</PresentationFormat>
  <Paragraphs>182</Paragraphs>
  <Slides>27</Slides>
  <Notes>7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teacher</cp:lastModifiedBy>
  <cp:revision>35</cp:revision>
  <dcterms:created xsi:type="dcterms:W3CDTF">2014-01-06T16:00:12Z</dcterms:created>
  <dcterms:modified xsi:type="dcterms:W3CDTF">2018-06-21T03:47:53Z</dcterms:modified>
</cp:coreProperties>
</file>