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6" r:id="rId5"/>
    <p:sldId id="258" r:id="rId6"/>
    <p:sldId id="268" r:id="rId7"/>
    <p:sldId id="280" r:id="rId8"/>
    <p:sldId id="265" r:id="rId9"/>
    <p:sldId id="259" r:id="rId10"/>
    <p:sldId id="260" r:id="rId11"/>
    <p:sldId id="271" r:id="rId12"/>
    <p:sldId id="270" r:id="rId13"/>
    <p:sldId id="269" r:id="rId14"/>
    <p:sldId id="273" r:id="rId15"/>
    <p:sldId id="276" r:id="rId16"/>
    <p:sldId id="274" r:id="rId17"/>
    <p:sldId id="262" r:id="rId18"/>
    <p:sldId id="267" r:id="rId19"/>
    <p:sldId id="275" r:id="rId20"/>
    <p:sldId id="279" r:id="rId21"/>
    <p:sldId id="278"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11" autoAdjust="0"/>
    <p:restoredTop sz="94660"/>
  </p:normalViewPr>
  <p:slideViewPr>
    <p:cSldViewPr>
      <p:cViewPr varScale="1">
        <p:scale>
          <a:sx n="97" d="100"/>
          <a:sy n="97" d="100"/>
        </p:scale>
        <p:origin x="-17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09.04.2020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09.04.2020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09.04.2020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ppt-online.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9"/>
            <a:ext cx="7772400" cy="1944215"/>
          </a:xfrm>
        </p:spPr>
        <p:txBody>
          <a:bodyPr>
            <a:noAutofit/>
          </a:bodyPr>
          <a:lstStyle/>
          <a:p>
            <a:r>
              <a:rPr lang="ru-RU" sz="1600" dirty="0" smtClean="0">
                <a:latin typeface="Arial" pitchFamily="34" charset="0"/>
                <a:cs typeface="Arial" pitchFamily="34" charset="0"/>
              </a:rPr>
              <a:t>Федеральное государственное бюджетное образовательное учреждение </a:t>
            </a:r>
            <a:br>
              <a:rPr lang="ru-RU" sz="1600" dirty="0" smtClean="0">
                <a:latin typeface="Arial" pitchFamily="34" charset="0"/>
                <a:cs typeface="Arial" pitchFamily="34" charset="0"/>
              </a:rPr>
            </a:br>
            <a:r>
              <a:rPr lang="ru-RU" sz="1600" dirty="0" smtClean="0">
                <a:latin typeface="Arial" pitchFamily="34" charset="0"/>
                <a:cs typeface="Arial" pitchFamily="34" charset="0"/>
              </a:rPr>
              <a:t>высшего образования</a:t>
            </a:r>
            <a:br>
              <a:rPr lang="ru-RU" sz="1600" dirty="0" smtClean="0">
                <a:latin typeface="Arial" pitchFamily="34" charset="0"/>
                <a:cs typeface="Arial" pitchFamily="34" charset="0"/>
              </a:rPr>
            </a:br>
            <a:r>
              <a:rPr lang="ru-RU" sz="1600" dirty="0" smtClean="0">
                <a:latin typeface="Arial" pitchFamily="34" charset="0"/>
                <a:cs typeface="Arial" pitchFamily="34" charset="0"/>
              </a:rPr>
              <a:t>«ОМСКИЙ ГОСУДАРСТВЕННЫЙ УНИВЕРСИТЕТ ПУТЕЙ СООБЩЕНИЯ»</a:t>
            </a:r>
            <a:br>
              <a:rPr lang="ru-RU" sz="1600" dirty="0" smtClean="0">
                <a:latin typeface="Arial" pitchFamily="34" charset="0"/>
                <a:cs typeface="Arial" pitchFamily="34" charset="0"/>
              </a:rPr>
            </a:br>
            <a:r>
              <a:rPr lang="ru-RU" sz="1600" dirty="0" smtClean="0">
                <a:latin typeface="Arial" pitchFamily="34" charset="0"/>
                <a:cs typeface="Arial" pitchFamily="34" charset="0"/>
              </a:rPr>
              <a:t>(</a:t>
            </a:r>
            <a:r>
              <a:rPr lang="ru-RU" sz="1600" dirty="0" err="1" smtClean="0">
                <a:latin typeface="Arial" pitchFamily="34" charset="0"/>
                <a:cs typeface="Arial" pitchFamily="34" charset="0"/>
              </a:rPr>
              <a:t>ОмГУПС</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ОмИИТ</a:t>
            </a:r>
            <a:r>
              <a:rPr lang="ru-RU" sz="1600" dirty="0" smtClean="0">
                <a:latin typeface="Arial" pitchFamily="34" charset="0"/>
                <a:cs typeface="Arial" pitchFamily="34" charset="0"/>
              </a:rPr>
              <a:t>))</a:t>
            </a:r>
            <a:br>
              <a:rPr lang="ru-RU" sz="1600" dirty="0" smtClean="0">
                <a:latin typeface="Arial" pitchFamily="34" charset="0"/>
                <a:cs typeface="Arial" pitchFamily="34" charset="0"/>
              </a:rPr>
            </a:br>
            <a:r>
              <a:rPr lang="ru-RU" sz="1600" dirty="0" smtClean="0">
                <a:latin typeface="Arial" pitchFamily="34" charset="0"/>
                <a:cs typeface="Arial" pitchFamily="34" charset="0"/>
              </a:rPr>
              <a:t>структурное подразделение среднего профессионального образования</a:t>
            </a:r>
            <a:br>
              <a:rPr lang="ru-RU" sz="1600" dirty="0" smtClean="0">
                <a:latin typeface="Arial" pitchFamily="34" charset="0"/>
                <a:cs typeface="Arial" pitchFamily="34" charset="0"/>
              </a:rPr>
            </a:br>
            <a:r>
              <a:rPr lang="ru-RU" sz="1600" dirty="0" smtClean="0">
                <a:latin typeface="Arial" pitchFamily="34" charset="0"/>
                <a:cs typeface="Arial" pitchFamily="34" charset="0"/>
              </a:rPr>
              <a:t>«Омский техникум железнодорожного транспорта»</a:t>
            </a:r>
            <a:br>
              <a:rPr lang="ru-RU" sz="1600" dirty="0" smtClean="0">
                <a:latin typeface="Arial" pitchFamily="34" charset="0"/>
                <a:cs typeface="Arial" pitchFamily="34" charset="0"/>
              </a:rPr>
            </a:br>
            <a:r>
              <a:rPr lang="ru-RU" sz="1600" dirty="0" smtClean="0">
                <a:latin typeface="Arial" pitchFamily="34" charset="0"/>
                <a:cs typeface="Arial" pitchFamily="34" charset="0"/>
              </a:rPr>
              <a:t>(СП СПО ОТЖТ)</a:t>
            </a:r>
            <a:endParaRPr lang="ru-RU" sz="1600" dirty="0">
              <a:latin typeface="Arial" pitchFamily="34" charset="0"/>
              <a:cs typeface="Arial" pitchFamily="34" charset="0"/>
            </a:endParaRPr>
          </a:p>
        </p:txBody>
      </p:sp>
      <p:sp>
        <p:nvSpPr>
          <p:cNvPr id="3" name="Подзаголовок 2"/>
          <p:cNvSpPr>
            <a:spLocks noGrp="1"/>
          </p:cNvSpPr>
          <p:nvPr>
            <p:ph type="subTitle" idx="1"/>
          </p:nvPr>
        </p:nvSpPr>
        <p:spPr>
          <a:xfrm>
            <a:off x="683568" y="2276872"/>
            <a:ext cx="8280920" cy="4104456"/>
          </a:xfrm>
        </p:spPr>
        <p:txBody>
          <a:bodyPr>
            <a:normAutofit/>
          </a:bodyPr>
          <a:lstStyle/>
          <a:p>
            <a:r>
              <a:rPr lang="ru-RU" b="1" dirty="0" smtClean="0">
                <a:solidFill>
                  <a:schemeClr val="tx1"/>
                </a:solidFill>
                <a:latin typeface="Arial" pitchFamily="34" charset="0"/>
                <a:cs typeface="Arial" pitchFamily="34" charset="0"/>
              </a:rPr>
              <a:t>История </a:t>
            </a:r>
            <a:r>
              <a:rPr lang="ru-RU" b="1" dirty="0" err="1" smtClean="0">
                <a:solidFill>
                  <a:schemeClr val="tx1"/>
                </a:solidFill>
                <a:latin typeface="Arial" pitchFamily="34" charset="0"/>
                <a:cs typeface="Arial" pitchFamily="34" charset="0"/>
              </a:rPr>
              <a:t>Западно</a:t>
            </a:r>
            <a:r>
              <a:rPr lang="ru-RU" b="1" dirty="0" smtClean="0">
                <a:solidFill>
                  <a:schemeClr val="tx1"/>
                </a:solidFill>
                <a:latin typeface="Arial" pitchFamily="34" charset="0"/>
                <a:cs typeface="Arial" pitchFamily="34" charset="0"/>
              </a:rPr>
              <a:t> - Сибирской железной дороги </a:t>
            </a:r>
            <a:r>
              <a:rPr lang="en-US" b="1" dirty="0" smtClean="0">
                <a:solidFill>
                  <a:schemeClr val="tx1"/>
                </a:solidFill>
                <a:latin typeface="Arial" pitchFamily="34" charset="0"/>
                <a:cs typeface="Arial" pitchFamily="34" charset="0"/>
              </a:rPr>
              <a:t>XIX </a:t>
            </a:r>
            <a:r>
              <a:rPr lang="ru-RU" b="1" dirty="0" smtClean="0">
                <a:solidFill>
                  <a:schemeClr val="tx1"/>
                </a:solidFill>
                <a:latin typeface="Arial" pitchFamily="34" charset="0"/>
                <a:cs typeface="Arial" pitchFamily="34" charset="0"/>
              </a:rPr>
              <a:t>век</a:t>
            </a:r>
          </a:p>
          <a:p>
            <a:endParaRPr lang="ru-RU" b="1" dirty="0" smtClean="0">
              <a:solidFill>
                <a:schemeClr val="tx1"/>
              </a:solidFill>
              <a:latin typeface="Arial" pitchFamily="34" charset="0"/>
              <a:cs typeface="Arial" pitchFamily="34" charset="0"/>
            </a:endParaRPr>
          </a:p>
          <a:p>
            <a:pPr algn="l"/>
            <a:r>
              <a:rPr lang="ru-RU" sz="3600" b="1" dirty="0" smtClean="0">
                <a:solidFill>
                  <a:schemeClr val="tx1"/>
                </a:solidFill>
              </a:rPr>
              <a:t>                              </a:t>
            </a:r>
            <a:r>
              <a:rPr lang="ru-RU" sz="2200" b="1" dirty="0" smtClean="0">
                <a:solidFill>
                  <a:schemeClr val="tx1"/>
                </a:solidFill>
                <a:latin typeface="Arial" pitchFamily="34" charset="0"/>
                <a:cs typeface="Arial" pitchFamily="34" charset="0"/>
              </a:rPr>
              <a:t>Выполнил:           студент          </a:t>
            </a:r>
          </a:p>
          <a:p>
            <a:r>
              <a:rPr lang="ru-RU" sz="2200" b="1" dirty="0" smtClean="0">
                <a:solidFill>
                  <a:schemeClr val="tx1"/>
                </a:solidFill>
                <a:latin typeface="Arial" pitchFamily="34" charset="0"/>
                <a:cs typeface="Arial" pitchFamily="34" charset="0"/>
              </a:rPr>
              <a:t>                                                                 группа ЭТХ-177</a:t>
            </a:r>
          </a:p>
          <a:p>
            <a:r>
              <a:rPr lang="ru-RU" sz="2200" b="1" dirty="0" smtClean="0">
                <a:solidFill>
                  <a:schemeClr val="tx1"/>
                </a:solidFill>
                <a:latin typeface="Arial" pitchFamily="34" charset="0"/>
                <a:cs typeface="Arial" pitchFamily="34" charset="0"/>
              </a:rPr>
              <a:t>					  Д. Н. </a:t>
            </a:r>
            <a:r>
              <a:rPr lang="ru-RU" sz="2200" b="1" dirty="0" err="1" smtClean="0">
                <a:solidFill>
                  <a:schemeClr val="tx1"/>
                </a:solidFill>
                <a:latin typeface="Arial" pitchFamily="34" charset="0"/>
                <a:cs typeface="Arial" pitchFamily="34" charset="0"/>
              </a:rPr>
              <a:t>Баглюк</a:t>
            </a:r>
            <a:endParaRPr lang="ru-RU" sz="2200" b="1" dirty="0" smtClean="0">
              <a:solidFill>
                <a:schemeClr val="tx1"/>
              </a:solidFill>
              <a:latin typeface="Arial" pitchFamily="34" charset="0"/>
              <a:cs typeface="Arial" pitchFamily="34" charset="0"/>
            </a:endParaRPr>
          </a:p>
          <a:p>
            <a:pPr algn="l"/>
            <a:r>
              <a:rPr lang="ru-RU" sz="2200" b="1" dirty="0" smtClean="0">
                <a:solidFill>
                  <a:schemeClr val="tx1"/>
                </a:solidFill>
                <a:latin typeface="Arial" pitchFamily="34" charset="0"/>
                <a:cs typeface="Arial" pitchFamily="34" charset="0"/>
              </a:rPr>
              <a:t>                                        Проверил:            преподаватель                						 М. Б. Перепелица</a:t>
            </a:r>
          </a:p>
          <a:p>
            <a:endParaRPr lang="ru-RU" b="1" i="1" dirty="0">
              <a:solidFill>
                <a:schemeClr val="tx1"/>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5793507"/>
          </a:xfrm>
        </p:spPr>
        <p:txBody>
          <a:bodyPr>
            <a:normAutofit fontScale="25000" lnSpcReduction="20000"/>
          </a:bodyPr>
          <a:lstStyle/>
          <a:p>
            <a:pPr algn="ctr" fontAlgn="base">
              <a:buNone/>
            </a:pPr>
            <a:r>
              <a:rPr lang="ru-RU" b="1" dirty="0" smtClean="0"/>
              <a:t>		</a:t>
            </a:r>
          </a:p>
          <a:p>
            <a:pPr algn="ctr" fontAlgn="base">
              <a:buNone/>
            </a:pPr>
            <a:endParaRPr lang="ru-RU" sz="8000" b="1" dirty="0" smtClean="0">
              <a:latin typeface="Arial" pitchFamily="34" charset="0"/>
              <a:cs typeface="Arial" pitchFamily="34" charset="0"/>
            </a:endParaRPr>
          </a:p>
          <a:p>
            <a:pPr algn="just" fontAlgn="base">
              <a:buNone/>
            </a:pPr>
            <a:r>
              <a:rPr lang="ru-RU" sz="8000" b="1" dirty="0" smtClean="0">
                <a:latin typeface="Arial" pitchFamily="34" charset="0"/>
                <a:cs typeface="Arial" pitchFamily="34" charset="0"/>
              </a:rPr>
              <a:t>		В октябре 1894 года</a:t>
            </a:r>
            <a:r>
              <a:rPr lang="ru-RU" sz="8000" dirty="0" smtClean="0">
                <a:latin typeface="Arial" pitchFamily="34" charset="0"/>
                <a:cs typeface="Arial" pitchFamily="34" charset="0"/>
              </a:rPr>
              <a:t> открыто временное движение пассажирских и товарных поездов от Челябинска до Омска.       А между тем Транссиб, оставив позади еще недостроенный мост, достиг села Болотного, стремительно двинулся на восток к Мариинску — восточной границе современной Западно - Сибирской дороги. От новорожденной станции Обь начиналась вторая очередь Великого Сибирского пути — Средне - Сибирская железная дорога. Начальником ее строительства был назначен инженер путей сообщения Н.П. Меженинов.                      К Средне - Сибирскому участку относилась и ветка на Томск.</a:t>
            </a:r>
          </a:p>
          <a:p>
            <a:pPr algn="just" fontAlgn="base">
              <a:buNone/>
            </a:pPr>
            <a:r>
              <a:rPr lang="ru-RU" sz="8000" dirty="0" smtClean="0">
                <a:latin typeface="Arial" pitchFamily="34" charset="0"/>
                <a:cs typeface="Arial" pitchFamily="34" charset="0"/>
              </a:rPr>
              <a:t>		Спустя год, </a:t>
            </a:r>
            <a:r>
              <a:rPr lang="ru-RU" sz="8000" b="1" dirty="0" smtClean="0">
                <a:latin typeface="Arial" pitchFamily="34" charset="0"/>
                <a:cs typeface="Arial" pitchFamily="34" charset="0"/>
              </a:rPr>
              <a:t>25 октября 1895 года</a:t>
            </a:r>
            <a:r>
              <a:rPr lang="ru-RU" sz="8000" dirty="0" smtClean="0">
                <a:latin typeface="Arial" pitchFamily="34" charset="0"/>
                <a:cs typeface="Arial" pitchFamily="34" charset="0"/>
              </a:rPr>
              <a:t>, было открыто временное пассажирское и грузовое движение по всей линии от Челябинска до </a:t>
            </a:r>
            <a:r>
              <a:rPr lang="ru-RU" sz="8000" dirty="0" err="1" smtClean="0">
                <a:latin typeface="Arial" pitchFamily="34" charset="0"/>
                <a:cs typeface="Arial" pitchFamily="34" charset="0"/>
              </a:rPr>
              <a:t>Кривощеково</a:t>
            </a:r>
            <a:r>
              <a:rPr lang="ru-RU" sz="8000" dirty="0" smtClean="0">
                <a:latin typeface="Arial" pitchFamily="34" charset="0"/>
                <a:cs typeface="Arial" pitchFamily="34" charset="0"/>
              </a:rPr>
              <a:t> (сейчас Новосибирск - Западный) с пересадкой в </a:t>
            </a:r>
            <a:r>
              <a:rPr lang="ru-RU" sz="8000" dirty="0" err="1" smtClean="0">
                <a:latin typeface="Arial" pitchFamily="34" charset="0"/>
                <a:cs typeface="Arial" pitchFamily="34" charset="0"/>
              </a:rPr>
              <a:t>Куломзино</a:t>
            </a:r>
            <a:r>
              <a:rPr lang="ru-RU" sz="8000" dirty="0" smtClean="0">
                <a:latin typeface="Arial" pitchFamily="34" charset="0"/>
                <a:cs typeface="Arial" pitchFamily="34" charset="0"/>
              </a:rPr>
              <a:t> (Омский Пост, сегодня Карбышево-1) и Омске потому, что еще не было закончено строительство моста через реку Иртыш. Вагоны переправляли зимой по льду, а летом пассажиры и грузы пересекали Иртыш на пароме. Пока действовала временная переправа, рядом возводился железнодорожный мост. Омский мост был принят в эксплуатацию </a:t>
            </a:r>
            <a:r>
              <a:rPr lang="ru-RU" sz="8000" b="1" dirty="0" smtClean="0">
                <a:latin typeface="Arial" pitchFamily="34" charset="0"/>
                <a:cs typeface="Arial" pitchFamily="34" charset="0"/>
              </a:rPr>
              <a:t>15 марта 1896 года</a:t>
            </a:r>
            <a:r>
              <a:rPr lang="ru-RU" sz="8000" dirty="0" smtClean="0">
                <a:latin typeface="Arial" pitchFamily="34" charset="0"/>
                <a:cs typeface="Arial" pitchFamily="34" charset="0"/>
              </a:rPr>
              <a:t>.</a:t>
            </a:r>
          </a:p>
          <a:p>
            <a:pPr fontAlgn="base">
              <a:buNone/>
            </a:pPr>
            <a:r>
              <a:rPr lang="ru-RU" sz="8000" b="1" dirty="0" smtClean="0">
                <a:latin typeface="Arial" pitchFamily="34" charset="0"/>
                <a:cs typeface="Arial" pitchFamily="34" charset="0"/>
              </a:rPr>
              <a:t>		</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Прямоугольник 3"/>
          <p:cNvSpPr/>
          <p:nvPr/>
        </p:nvSpPr>
        <p:spPr>
          <a:xfrm>
            <a:off x="2721630" y="6165304"/>
            <a:ext cx="3721916" cy="400110"/>
          </a:xfrm>
          <a:prstGeom prst="rect">
            <a:avLst/>
          </a:prstGeom>
        </p:spPr>
        <p:txBody>
          <a:bodyPr wrap="none">
            <a:spAutoFit/>
          </a:bodyPr>
          <a:lstStyle/>
          <a:p>
            <a:pPr algn="ctr"/>
            <a:r>
              <a:rPr lang="ru-RU" sz="2000" b="1" dirty="0" smtClean="0">
                <a:latin typeface="Arial" pitchFamily="34" charset="0"/>
                <a:cs typeface="Arial" pitchFamily="34" charset="0"/>
              </a:rPr>
              <a:t>Фото 8 – Мост через Иртыш</a:t>
            </a:r>
            <a:endParaRPr lang="ru-RU" sz="2000" b="1" dirty="0"/>
          </a:p>
        </p:txBody>
      </p:sp>
      <p:pic>
        <p:nvPicPr>
          <p:cNvPr id="2050" name="Picture 2" descr="C:\Users\Пк\Desktop\Даня\проект по истории\mZKjCuwJwSJfGuXrofwLPf9kMSu2bhZqECft4ln4xoyrj9a4UEC41Bkx2TKE9up-7QWY-Vr6AL0SGsCcdhj0UKQQjUC5pmZeluwWdocyINE.jpg"/>
          <p:cNvPicPr>
            <a:picLocks noGrp="1" noChangeAspect="1" noChangeArrowheads="1"/>
          </p:cNvPicPr>
          <p:nvPr>
            <p:ph idx="1"/>
          </p:nvPr>
        </p:nvPicPr>
        <p:blipFill>
          <a:blip r:embed="rId2" cstate="print"/>
          <a:srcRect/>
          <a:stretch>
            <a:fillRect/>
          </a:stretch>
        </p:blipFill>
        <p:spPr bwMode="auto">
          <a:xfrm>
            <a:off x="640038" y="333375"/>
            <a:ext cx="7936949" cy="575992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Текст 9"/>
          <p:cNvSpPr>
            <a:spLocks noGrp="1"/>
          </p:cNvSpPr>
          <p:nvPr>
            <p:ph type="body" idx="1"/>
          </p:nvPr>
        </p:nvSpPr>
        <p:spPr>
          <a:xfrm>
            <a:off x="827584" y="6021288"/>
            <a:ext cx="7772400" cy="576064"/>
          </a:xfrm>
        </p:spPr>
        <p:txBody>
          <a:bodyPr>
            <a:noAutofit/>
          </a:bodyPr>
          <a:lstStyle/>
          <a:p>
            <a:pPr algn="ctr"/>
            <a:r>
              <a:rPr lang="ru-RU" b="1" dirty="0" smtClean="0">
                <a:solidFill>
                  <a:schemeClr val="tx1"/>
                </a:solidFill>
                <a:latin typeface="Arial" pitchFamily="34" charset="0"/>
                <a:cs typeface="Arial" pitchFamily="34" charset="0"/>
              </a:rPr>
              <a:t>Фото 9 – Испытание первого пролета моста </a:t>
            </a:r>
          </a:p>
          <a:p>
            <a:pPr algn="ctr"/>
            <a:r>
              <a:rPr lang="ru-RU" b="1" dirty="0" smtClean="0">
                <a:solidFill>
                  <a:schemeClr val="tx1"/>
                </a:solidFill>
                <a:latin typeface="Arial" pitchFamily="34" charset="0"/>
                <a:cs typeface="Arial" pitchFamily="34" charset="0"/>
              </a:rPr>
              <a:t>через реку Иртыш</a:t>
            </a:r>
            <a:endParaRPr lang="ru-RU" b="1" dirty="0">
              <a:solidFill>
                <a:schemeClr val="tx1"/>
              </a:solidFill>
              <a:latin typeface="Arial" pitchFamily="34" charset="0"/>
              <a:cs typeface="Arial" pitchFamily="34" charset="0"/>
            </a:endParaRPr>
          </a:p>
        </p:txBody>
      </p:sp>
      <p:pic>
        <p:nvPicPr>
          <p:cNvPr id="3079" name="Picture 7" descr="C:\Users\Пк\Desktop\Даня\проект по истории\mZKjCuwJwSJfGuXrofwLPa6EFPfkrOgp77wInrcmVJ8PeaCz9tatcHFV39obdpdKPhHkQUz2qW8MqYB5BwGxAmGZmksCYV4BR0n8LewdBOU.jpg"/>
          <p:cNvPicPr>
            <a:picLocks noGrp="1" noChangeAspect="1" noChangeArrowheads="1"/>
          </p:cNvPicPr>
          <p:nvPr>
            <p:ph idx="4294967295"/>
          </p:nvPr>
        </p:nvPicPr>
        <p:blipFill>
          <a:blip r:embed="rId2" cstate="print"/>
          <a:srcRect/>
          <a:stretch>
            <a:fillRect/>
          </a:stretch>
        </p:blipFill>
        <p:spPr bwMode="auto">
          <a:xfrm>
            <a:off x="539552" y="333375"/>
            <a:ext cx="8078407" cy="55435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940966"/>
          </a:xfrm>
        </p:spPr>
        <p:txBody>
          <a:bodyPr>
            <a:normAutofit fontScale="90000"/>
          </a:bodyPr>
          <a:lstStyle/>
          <a:p>
            <a:pPr algn="l"/>
            <a:r>
              <a:rPr lang="ru-RU" sz="2200" b="1" dirty="0" smtClean="0">
                <a:latin typeface="Arial" pitchFamily="34" charset="0"/>
                <a:cs typeface="Arial" pitchFamily="34" charset="0"/>
              </a:rPr>
              <a:t>8 сентября 1896 года</a:t>
            </a:r>
            <a:r>
              <a:rPr lang="ru-RU" sz="2200" dirty="0" smtClean="0">
                <a:latin typeface="Arial" pitchFamily="34" charset="0"/>
                <a:cs typeface="Arial" pitchFamily="34" charset="0"/>
              </a:rPr>
              <a:t> первым начальником </a:t>
            </a:r>
            <a:r>
              <a:rPr lang="ru-RU" sz="2200" dirty="0" err="1" smtClean="0">
                <a:latin typeface="Arial" pitchFamily="34" charset="0"/>
                <a:cs typeface="Arial" pitchFamily="34" charset="0"/>
              </a:rPr>
              <a:t>Западно</a:t>
            </a:r>
            <a:r>
              <a:rPr lang="ru-RU" sz="2200" dirty="0" smtClean="0">
                <a:latin typeface="Arial" pitchFamily="34" charset="0"/>
                <a:cs typeface="Arial" pitchFamily="34" charset="0"/>
              </a:rPr>
              <a:t> - Сибирской железной дороги назначен  В.М. Павловский. </a:t>
            </a:r>
            <a:r>
              <a:rPr lang="ru-RU" dirty="0" smtClean="0">
                <a:latin typeface="Arial" pitchFamily="34" charset="0"/>
                <a:cs typeface="Arial" pitchFamily="34" charset="0"/>
              </a:rPr>
              <a:t/>
            </a:r>
            <a:br>
              <a:rPr lang="ru-RU" dirty="0" smtClean="0">
                <a:latin typeface="Arial" pitchFamily="34" charset="0"/>
                <a:cs typeface="Arial" pitchFamily="34" charset="0"/>
              </a:rPr>
            </a:br>
            <a:endParaRPr lang="ru-RU" dirty="0"/>
          </a:p>
        </p:txBody>
      </p:sp>
      <p:sp>
        <p:nvSpPr>
          <p:cNvPr id="3" name="Содержимое 2"/>
          <p:cNvSpPr>
            <a:spLocks noGrp="1"/>
          </p:cNvSpPr>
          <p:nvPr>
            <p:ph idx="1"/>
          </p:nvPr>
        </p:nvSpPr>
        <p:spPr>
          <a:xfrm>
            <a:off x="457200" y="5517232"/>
            <a:ext cx="8229600" cy="608931"/>
          </a:xfrm>
        </p:spPr>
        <p:txBody>
          <a:bodyPr>
            <a:normAutofit/>
          </a:bodyPr>
          <a:lstStyle/>
          <a:p>
            <a:pPr algn="ctr" fontAlgn="base">
              <a:buNone/>
            </a:pPr>
            <a:r>
              <a:rPr lang="ru-RU" b="1" dirty="0" smtClean="0">
                <a:latin typeface="Arial" pitchFamily="34" charset="0"/>
                <a:cs typeface="Arial" pitchFamily="34" charset="0"/>
              </a:rPr>
              <a:t>		</a:t>
            </a:r>
            <a:r>
              <a:rPr lang="ru-RU" sz="2000" b="1" dirty="0" smtClean="0">
                <a:latin typeface="Arial" pitchFamily="34" charset="0"/>
                <a:cs typeface="Arial" pitchFamily="34" charset="0"/>
              </a:rPr>
              <a:t>Фото 10 - Владислав Михайлович Павловский</a:t>
            </a:r>
            <a:endParaRPr lang="ru-RU" sz="2000" b="1" dirty="0"/>
          </a:p>
        </p:txBody>
      </p:sp>
      <p:pic>
        <p:nvPicPr>
          <p:cNvPr id="29698" name="Picture 2" descr="C:\Users\Пк\Desktop\Даня\проект по истории\pavlovskiy.jpg"/>
          <p:cNvPicPr>
            <a:picLocks noChangeAspect="1" noChangeArrowheads="1"/>
          </p:cNvPicPr>
          <p:nvPr/>
        </p:nvPicPr>
        <p:blipFill>
          <a:blip r:embed="rId2" cstate="print"/>
          <a:srcRect/>
          <a:stretch>
            <a:fillRect/>
          </a:stretch>
        </p:blipFill>
        <p:spPr bwMode="auto">
          <a:xfrm>
            <a:off x="2987824" y="1340768"/>
            <a:ext cx="3672408" cy="396718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5976664"/>
          </a:xfrm>
        </p:spPr>
        <p:txBody>
          <a:bodyPr>
            <a:normAutofit fontScale="92500"/>
          </a:bodyPr>
          <a:lstStyle/>
          <a:p>
            <a:pPr marL="0" indent="0" algn="just">
              <a:buNone/>
            </a:pPr>
            <a:r>
              <a:rPr lang="ru-RU" sz="2200" dirty="0" smtClean="0">
                <a:latin typeface="Arial" pitchFamily="34" charset="0"/>
                <a:cs typeface="Arial" pitchFamily="34" charset="0"/>
              </a:rPr>
              <a:t>	</a:t>
            </a:r>
            <a:r>
              <a:rPr lang="ru-RU" sz="2200" b="1" dirty="0" smtClean="0">
                <a:latin typeface="Arial" pitchFamily="34" charset="0"/>
                <a:cs typeface="Arial" pitchFamily="34" charset="0"/>
              </a:rPr>
              <a:t>15 октября 1896 года</a:t>
            </a:r>
            <a:r>
              <a:rPr lang="ru-RU" sz="2200" dirty="0" smtClean="0">
                <a:latin typeface="Arial" pitchFamily="34" charset="0"/>
                <a:cs typeface="Arial" pitchFamily="34" charset="0"/>
              </a:rPr>
              <a:t> Западно - Сибирская дорога была сдана в эксплуатацию. Эта дата считается днем рождения магистрали.</a:t>
            </a:r>
            <a:r>
              <a:rPr lang="ru-RU" sz="2200" dirty="0">
                <a:latin typeface="Arial" pitchFamily="34" charset="0"/>
                <a:cs typeface="Arial" pitchFamily="34" charset="0"/>
              </a:rPr>
              <a:t> </a:t>
            </a:r>
            <a:r>
              <a:rPr lang="ru-RU" sz="2200" dirty="0" smtClean="0">
                <a:latin typeface="Arial" pitchFamily="34" charset="0"/>
                <a:cs typeface="Arial" pitchFamily="34" charset="0"/>
              </a:rPr>
              <a:t>На магистрали активно появлялись новые поселки, активно развивались уже существовавшие. В таких населенных пунктах создавались паровозные депо, возникали промышленные предприятия, развивалась торговля, активизировалось освоение прилегающих сельскохозяйственных угодий, разработка природных богатств, что, в свою очередь, определяло направления дальнейшего развития сети дорог.</a:t>
            </a:r>
            <a:r>
              <a:rPr lang="ru-RU" sz="2200" dirty="0">
                <a:latin typeface="Arial" pitchFamily="34" charset="0"/>
                <a:cs typeface="Arial" pitchFamily="34" charset="0"/>
              </a:rPr>
              <a:t> На протяжении Западно-Сибирской железной дороги было построено 9 водопропускных труб, 261 деревянный мост, 4 моста с металлическими пролетами на каменных опорах через реки Тобол, Ишим, Иртыш</a:t>
            </a:r>
            <a:r>
              <a:rPr lang="ru-RU" sz="2200" dirty="0" smtClean="0">
                <a:latin typeface="Arial" pitchFamily="34" charset="0"/>
                <a:cs typeface="Arial" pitchFamily="34" charset="0"/>
              </a:rPr>
              <a:t>, Обь</a:t>
            </a:r>
            <a:r>
              <a:rPr lang="ru-RU" sz="2200" dirty="0">
                <a:latin typeface="Arial" pitchFamily="34" charset="0"/>
                <a:cs typeface="Arial" pitchFamily="34" charset="0"/>
              </a:rPr>
              <a:t>. Для защиты путей от снежных заносов было изготовлено 91 245 погонных саженей переносных щитов с кольями.</a:t>
            </a:r>
          </a:p>
          <a:p>
            <a:pPr marL="0" indent="0" algn="just">
              <a:buNone/>
            </a:pPr>
            <a:r>
              <a:rPr lang="ru-RU" sz="2200" dirty="0" smtClean="0">
                <a:latin typeface="Arial" pitchFamily="34" charset="0"/>
                <a:cs typeface="Arial" pitchFamily="34" charset="0"/>
              </a:rPr>
              <a:t>	На </a:t>
            </a:r>
            <a:r>
              <a:rPr lang="ru-RU" sz="2200" dirty="0">
                <a:latin typeface="Arial" pitchFamily="34" charset="0"/>
                <a:cs typeface="Arial" pitchFamily="34" charset="0"/>
              </a:rPr>
              <a:t>станциях Челябинск, Петропавловск, Омск, </a:t>
            </a:r>
            <a:r>
              <a:rPr lang="ru-RU" sz="2200" dirty="0" err="1">
                <a:latin typeface="Arial" pitchFamily="34" charset="0"/>
                <a:cs typeface="Arial" pitchFamily="34" charset="0"/>
              </a:rPr>
              <a:t>Каинск</a:t>
            </a:r>
            <a:r>
              <a:rPr lang="ru-RU" sz="2200" dirty="0">
                <a:latin typeface="Arial" pitchFamily="34" charset="0"/>
                <a:cs typeface="Arial" pitchFamily="34" charset="0"/>
              </a:rPr>
              <a:t>, Обь возвели основные депо, а на станциях Шумиха, Макушино, Исилькуль, Татарская, </a:t>
            </a:r>
            <a:r>
              <a:rPr lang="ru-RU" sz="2200" dirty="0" err="1">
                <a:latin typeface="Arial" pitchFamily="34" charset="0"/>
                <a:cs typeface="Arial" pitchFamily="34" charset="0"/>
              </a:rPr>
              <a:t>Чулымская</a:t>
            </a:r>
            <a:r>
              <a:rPr lang="ru-RU" sz="2200" dirty="0">
                <a:latin typeface="Arial" pitchFamily="34" charset="0"/>
                <a:cs typeface="Arial" pitchFamily="34" charset="0"/>
              </a:rPr>
              <a:t> — оборотные. Здания и тех, и других — из кирпича или камня, под железной крышей, с устройством отвода воды из кочегарных ям.</a:t>
            </a:r>
          </a:p>
          <a:p>
            <a:pPr algn="just" fontAlgn="base">
              <a:buNone/>
            </a:pPr>
            <a:endParaRPr lang="ru-RU" sz="2200" dirty="0" smtClean="0">
              <a:latin typeface="Arial" pitchFamily="34" charset="0"/>
              <a:cs typeface="Arial" pitchFamily="34" charset="0"/>
            </a:endParaRP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4149080"/>
            <a:ext cx="4860032" cy="369332"/>
          </a:xfrm>
          <a:prstGeom prst="rect">
            <a:avLst/>
          </a:prstGeom>
        </p:spPr>
        <p:txBody>
          <a:bodyPr wrap="square">
            <a:spAutoFit/>
          </a:bodyPr>
          <a:lstStyle/>
          <a:p>
            <a:r>
              <a:rPr lang="ru-RU" b="1" dirty="0" smtClean="0">
                <a:latin typeface="Arial" pitchFamily="34" charset="0"/>
                <a:cs typeface="Arial" pitchFamily="34" charset="0"/>
              </a:rPr>
              <a:t>Фото 11 -  Большая мастерская ст. Омск</a:t>
            </a:r>
            <a:endParaRPr lang="ru-RU" b="1" dirty="0"/>
          </a:p>
        </p:txBody>
      </p:sp>
      <p:sp>
        <p:nvSpPr>
          <p:cNvPr id="6" name="Прямоугольник 5"/>
          <p:cNvSpPr/>
          <p:nvPr/>
        </p:nvSpPr>
        <p:spPr>
          <a:xfrm>
            <a:off x="4301136" y="6237312"/>
            <a:ext cx="4906984" cy="369332"/>
          </a:xfrm>
          <a:prstGeom prst="rect">
            <a:avLst/>
          </a:prstGeom>
        </p:spPr>
        <p:txBody>
          <a:bodyPr wrap="none">
            <a:spAutoFit/>
          </a:bodyPr>
          <a:lstStyle/>
          <a:p>
            <a:r>
              <a:rPr lang="ru-RU" b="1" dirty="0" smtClean="0">
                <a:latin typeface="Arial" pitchFamily="34" charset="0"/>
                <a:cs typeface="Arial" pitchFamily="34" charset="0"/>
              </a:rPr>
              <a:t> Фото 12 – Пассажирское здание ст. Омск</a:t>
            </a:r>
            <a:endParaRPr lang="ru-RU" b="1" dirty="0"/>
          </a:p>
        </p:txBody>
      </p:sp>
      <p:pic>
        <p:nvPicPr>
          <p:cNvPr id="2" name="Picture 2" descr="C:\Users\Пк\Desktop\Даня\проект по истории\mZKjCuwJwSJfGuXrofwLPa_FEcboO7qqKnteZCEYEW4GAtaLjb4hAHD9bqgKYjRq83TZ21xJOkbIFaDdSXD4SJ9sbpy5xSWsIxHIFElLbF0.jpg"/>
          <p:cNvPicPr>
            <a:picLocks noGrp="1" noChangeAspect="1" noChangeArrowheads="1"/>
          </p:cNvPicPr>
          <p:nvPr>
            <p:ph sz="half" idx="1"/>
          </p:nvPr>
        </p:nvPicPr>
        <p:blipFill>
          <a:blip r:embed="rId2" cstate="print"/>
          <a:srcRect/>
          <a:stretch>
            <a:fillRect/>
          </a:stretch>
        </p:blipFill>
        <p:spPr bwMode="auto">
          <a:xfrm>
            <a:off x="107504" y="332656"/>
            <a:ext cx="4464496" cy="3786237"/>
          </a:xfrm>
          <a:prstGeom prst="rect">
            <a:avLst/>
          </a:prstGeom>
          <a:noFill/>
        </p:spPr>
      </p:pic>
      <p:pic>
        <p:nvPicPr>
          <p:cNvPr id="3" name="Picture 4" descr="C:\Users\Пк\Desktop\Даня\проект по истории\mZKjCuwJwSJfGuXrofwLPeeXgimIezKuWgPGiNx4WO7uKWpmtOFqrFiHsDzz_5yUsFUDXdJ9HADe3QtvV3knMnxsbyh0p2l9NsIYnQTAQOU.jpg"/>
          <p:cNvPicPr>
            <a:picLocks noChangeAspect="1" noChangeArrowheads="1"/>
          </p:cNvPicPr>
          <p:nvPr/>
        </p:nvPicPr>
        <p:blipFill>
          <a:blip r:embed="rId3" cstate="print"/>
          <a:srcRect/>
          <a:stretch>
            <a:fillRect/>
          </a:stretch>
        </p:blipFill>
        <p:spPr bwMode="auto">
          <a:xfrm>
            <a:off x="4644008" y="1268760"/>
            <a:ext cx="4499992" cy="4968552"/>
          </a:xfrm>
          <a:prstGeom prst="rect">
            <a:avLst/>
          </a:prstGeom>
          <a:noFill/>
        </p:spPr>
      </p:pic>
    </p:spTree>
    <p:extLst>
      <p:ext uri="{BB962C8B-B14F-4D97-AF65-F5344CB8AC3E}">
        <p14:creationId xmlns="" xmlns:p14="http://schemas.microsoft.com/office/powerpoint/2010/main" val="3807190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normAutofit fontScale="92500" lnSpcReduction="10000"/>
          </a:bodyPr>
          <a:lstStyle/>
          <a:p>
            <a:pPr marL="0" indent="0">
              <a:buNone/>
            </a:pPr>
            <a:r>
              <a:rPr lang="ru-RU" b="1" dirty="0" smtClean="0"/>
              <a:t>	</a:t>
            </a:r>
            <a:r>
              <a:rPr lang="ru-RU" sz="2200" b="1" dirty="0" smtClean="0">
                <a:latin typeface="Arial" pitchFamily="34" charset="0"/>
                <a:cs typeface="Arial" pitchFamily="34" charset="0"/>
              </a:rPr>
              <a:t>В </a:t>
            </a:r>
            <a:r>
              <a:rPr lang="ru-RU" sz="2200" b="1" dirty="0">
                <a:latin typeface="Arial" pitchFamily="34" charset="0"/>
                <a:cs typeface="Arial" pitchFamily="34" charset="0"/>
              </a:rPr>
              <a:t>январе 1899 года открыто сплошное движение от Челябинска до Иркутска.</a:t>
            </a:r>
            <a:r>
              <a:rPr lang="ru-RU" sz="2200" dirty="0">
                <a:latin typeface="Arial" pitchFamily="34" charset="0"/>
                <a:cs typeface="Arial" pitchFamily="34" charset="0"/>
              </a:rPr>
              <a:t> Первые годы эксплуатации опровергли все сомнения по поводу того, что «грузов нет и не будет, разве что чай да пушнина». Показательна динамика грузооборота станции Обь (с Ново-Николаевск): в течение первых 10 лет коммерческой эксплуатации Сибирской железной дороги грузооборот станции увеличился с 1,8 млн пуд в 1897 году до 16 млн пуд. в 1907 году. Накануне Первой мировой войной грузооборот станции достигал 35,5 млн пуд., что составило свыше 11 % грузооборота всей Сибирской магистрали. Наплыв грузов оказался столь велик, что первоначально дорога справлялась только с половиной из них. Срочно расширялись склады, депо, строились новые разъезды, приобретались новые паровозы и вагоны. </a:t>
            </a:r>
            <a:endParaRPr lang="ru-RU" sz="2200" dirty="0" smtClean="0">
              <a:latin typeface="Arial" pitchFamily="34" charset="0"/>
              <a:cs typeface="Arial" pitchFamily="34" charset="0"/>
            </a:endParaRPr>
          </a:p>
          <a:p>
            <a:pPr marL="0" indent="0">
              <a:buNone/>
            </a:pPr>
            <a:r>
              <a:rPr lang="ru-RU" sz="2200" b="1" dirty="0">
                <a:latin typeface="Arial" pitchFamily="34" charset="0"/>
                <a:cs typeface="Arial" pitchFamily="34" charset="0"/>
              </a:rPr>
              <a:t>	</a:t>
            </a:r>
            <a:r>
              <a:rPr lang="ru-RU" sz="2200" b="1" dirty="0" smtClean="0">
                <a:latin typeface="Arial" pitchFamily="34" charset="0"/>
                <a:cs typeface="Arial" pitchFamily="34" charset="0"/>
              </a:rPr>
              <a:t>В </a:t>
            </a:r>
            <a:r>
              <a:rPr lang="ru-RU" sz="2200" b="1" dirty="0">
                <a:latin typeface="Arial" pitchFamily="34" charset="0"/>
                <a:cs typeface="Arial" pitchFamily="34" charset="0"/>
              </a:rPr>
              <a:t>феврале 1899 году в Омске открылась библиотека служащих Западно-Сибирской железной дороги.</a:t>
            </a:r>
            <a:r>
              <a:rPr lang="ru-RU" sz="2200" dirty="0">
                <a:latin typeface="Arial" pitchFamily="34" charset="0"/>
                <a:cs typeface="Arial" pitchFamily="34" charset="0"/>
              </a:rPr>
              <a:t> Ее отделения появились впоследствии на всех крупных станциях. В ведении Комитета Сибирской железной дороги состояли омские и красноярские технические классы, готовившие слесарей для работы в железнодорожных мастерских, и телеграфные курсы в Томске. </a:t>
            </a:r>
          </a:p>
          <a:p>
            <a:endParaRPr lang="ru-RU" dirty="0"/>
          </a:p>
        </p:txBody>
      </p:sp>
    </p:spTree>
    <p:extLst>
      <p:ext uri="{BB962C8B-B14F-4D97-AF65-F5344CB8AC3E}">
        <p14:creationId xmlns="" xmlns:p14="http://schemas.microsoft.com/office/powerpoint/2010/main" val="3969299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Пк\Desktop\Даня\проект по истории\0n6Nr1PfqrY2R2Q571O-mu27Sf9pTWaPEQAnnp2UAUnuhieckPBGYktP5o5EXfY6Xa8uIKdu3758buwQJL5ZtfBZfkoFmyBU7BWD93G5NKk.jpg"/>
          <p:cNvPicPr>
            <a:picLocks noGrp="1" noChangeAspect="1" noChangeArrowheads="1"/>
          </p:cNvPicPr>
          <p:nvPr>
            <p:ph idx="1"/>
          </p:nvPr>
        </p:nvPicPr>
        <p:blipFill>
          <a:blip r:embed="rId2" cstate="print"/>
          <a:srcRect/>
          <a:stretch>
            <a:fillRect/>
          </a:stretch>
        </p:blipFill>
        <p:spPr bwMode="auto">
          <a:xfrm>
            <a:off x="683568" y="260648"/>
            <a:ext cx="7776864" cy="5544616"/>
          </a:xfrm>
          <a:prstGeom prst="rect">
            <a:avLst/>
          </a:prstGeom>
          <a:noFill/>
        </p:spPr>
      </p:pic>
      <p:sp>
        <p:nvSpPr>
          <p:cNvPr id="13" name="Прямоугольник 12"/>
          <p:cNvSpPr/>
          <p:nvPr/>
        </p:nvSpPr>
        <p:spPr>
          <a:xfrm>
            <a:off x="611560" y="5733256"/>
            <a:ext cx="7848872" cy="1015663"/>
          </a:xfrm>
          <a:prstGeom prst="rect">
            <a:avLst/>
          </a:prstGeom>
        </p:spPr>
        <p:txBody>
          <a:bodyPr wrap="square">
            <a:spAutoFit/>
          </a:bodyPr>
          <a:lstStyle/>
          <a:p>
            <a:pPr algn="ctr"/>
            <a:r>
              <a:rPr lang="ru-RU" sz="2000" b="1" dirty="0" smtClean="0">
                <a:latin typeface="Arial" pitchFamily="34" charset="0"/>
                <a:cs typeface="Arial" pitchFamily="34" charset="0"/>
              </a:rPr>
              <a:t>Фото 13 - Пристань на реке Оби</a:t>
            </a:r>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ru-RU" sz="2000" i="1" dirty="0" smtClean="0">
                <a:latin typeface="Arial" pitchFamily="34" charset="0"/>
                <a:cs typeface="Arial" pitchFamily="34" charset="0"/>
              </a:rPr>
              <a:t>Находится в двух верстах от станции Обь, </a:t>
            </a:r>
          </a:p>
          <a:p>
            <a:pPr algn="ctr"/>
            <a:r>
              <a:rPr lang="ru-RU" sz="2000" i="1" dirty="0" smtClean="0">
                <a:latin typeface="Arial" pitchFamily="34" charset="0"/>
                <a:cs typeface="Arial" pitchFamily="34" charset="0"/>
              </a:rPr>
              <a:t>от которой к пристани проложена ветка</a:t>
            </a:r>
            <a:endParaRPr lang="ru-RU" sz="2000" dirty="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229200"/>
            <a:ext cx="8229600" cy="1143000"/>
          </a:xfrm>
        </p:spPr>
        <p:txBody>
          <a:bodyPr>
            <a:normAutofit/>
          </a:bodyPr>
          <a:lstStyle/>
          <a:p>
            <a:r>
              <a:rPr lang="ru-RU" sz="2000" b="1" dirty="0" smtClean="0">
                <a:latin typeface="Arial" pitchFamily="34" charset="0"/>
                <a:cs typeface="Arial" pitchFamily="34" charset="0"/>
              </a:rPr>
              <a:t>Фото 14 - Один из первых паровозов Транссиба</a:t>
            </a:r>
            <a:endParaRPr lang="ru-RU" sz="2000" b="1" dirty="0">
              <a:latin typeface="Arial" pitchFamily="34" charset="0"/>
              <a:cs typeface="Arial" pitchFamily="34" charset="0"/>
            </a:endParaRPr>
          </a:p>
        </p:txBody>
      </p:sp>
      <p:pic>
        <p:nvPicPr>
          <p:cNvPr id="24578" name="Picture 2"/>
          <p:cNvPicPr>
            <a:picLocks noGrp="1" noChangeAspect="1" noChangeArrowheads="1"/>
          </p:cNvPicPr>
          <p:nvPr>
            <p:ph idx="1"/>
          </p:nvPr>
        </p:nvPicPr>
        <p:blipFill>
          <a:blip r:embed="rId2" cstate="print"/>
          <a:srcRect/>
          <a:stretch>
            <a:fillRect/>
          </a:stretch>
        </p:blipFill>
        <p:spPr bwMode="auto">
          <a:xfrm>
            <a:off x="755576" y="476672"/>
            <a:ext cx="7632848" cy="4896544"/>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Пк\Desktop\Даня\проект по истории\mZKjCuwJwSJfGuXrofwLPdVSGdIEKI8PcZwqHt8YqHtV6OJNJTC0A0pGVYaBj6GGeYhK2SETMp4AHZC0zLAWOVyTrjUU2idsHDsU6jUDiX8.jpg"/>
          <p:cNvPicPr>
            <a:picLocks noGrp="1" noChangeAspect="1" noChangeArrowheads="1"/>
          </p:cNvPicPr>
          <p:nvPr>
            <p:ph idx="1"/>
          </p:nvPr>
        </p:nvPicPr>
        <p:blipFill>
          <a:blip r:embed="rId2" cstate="print"/>
          <a:srcRect/>
          <a:stretch>
            <a:fillRect/>
          </a:stretch>
        </p:blipFill>
        <p:spPr bwMode="auto">
          <a:xfrm>
            <a:off x="539552" y="188640"/>
            <a:ext cx="8196411" cy="5976391"/>
          </a:xfrm>
          <a:prstGeom prst="rect">
            <a:avLst/>
          </a:prstGeom>
          <a:noFill/>
        </p:spPr>
      </p:pic>
      <p:sp>
        <p:nvSpPr>
          <p:cNvPr id="5" name="Заголовок 1"/>
          <p:cNvSpPr>
            <a:spLocks noGrp="1"/>
          </p:cNvSpPr>
          <p:nvPr>
            <p:ph type="title"/>
          </p:nvPr>
        </p:nvSpPr>
        <p:spPr>
          <a:xfrm>
            <a:off x="755576" y="6093296"/>
            <a:ext cx="8229600" cy="1143000"/>
          </a:xfrm>
        </p:spPr>
        <p:txBody>
          <a:bodyPr>
            <a:normAutofit/>
          </a:bodyPr>
          <a:lstStyle/>
          <a:p>
            <a:r>
              <a:rPr lang="ru-RU" sz="2000" b="1" dirty="0" smtClean="0">
                <a:latin typeface="Arial" pitchFamily="34" charset="0"/>
                <a:cs typeface="Arial" pitchFamily="34" charset="0"/>
              </a:rPr>
              <a:t>Фото 15 - Пассажирское здание ст. Омск </a:t>
            </a:r>
            <a:br>
              <a:rPr lang="ru-RU" sz="2000" b="1" dirty="0" smtClean="0">
                <a:latin typeface="Arial" pitchFamily="34" charset="0"/>
                <a:cs typeface="Arial" pitchFamily="34" charset="0"/>
              </a:rPr>
            </a:br>
            <a:r>
              <a:rPr lang="ru-RU" sz="2000" b="1" dirty="0" smtClean="0">
                <a:latin typeface="Arial" pitchFamily="34" charset="0"/>
                <a:cs typeface="Arial" pitchFamily="34" charset="0"/>
              </a:rPr>
              <a:t>со стороны платформы</a:t>
            </a:r>
            <a:r>
              <a:rPr lang="ru-RU" sz="2000" b="1" dirty="0" smtClean="0"/>
              <a:t/>
            </a:r>
            <a:br>
              <a:rPr lang="ru-RU" sz="2000" b="1" dirty="0" smtClean="0"/>
            </a:br>
            <a:endParaRPr lang="ru-RU" sz="2000" dirty="0">
              <a:latin typeface="Arial" pitchFamily="34" charset="0"/>
              <a:cs typeface="Arial" pitchFamily="34" charset="0"/>
            </a:endParaRPr>
          </a:p>
        </p:txBody>
      </p:sp>
    </p:spTree>
    <p:extLst>
      <p:ext uri="{BB962C8B-B14F-4D97-AF65-F5344CB8AC3E}">
        <p14:creationId xmlns="" xmlns:p14="http://schemas.microsoft.com/office/powerpoint/2010/main" val="1225487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b="1" dirty="0" smtClean="0">
                <a:latin typeface="Arial" pitchFamily="34" charset="0"/>
                <a:cs typeface="Arial" pitchFamily="34" charset="0"/>
              </a:rPr>
              <a:t>История дороги</a:t>
            </a:r>
            <a:r>
              <a:rPr lang="ru-RU" dirty="0" smtClean="0"/>
              <a:t/>
            </a:r>
            <a:br>
              <a:rPr lang="ru-RU" dirty="0" smtClean="0"/>
            </a:br>
            <a:endParaRPr lang="ru-RU" dirty="0"/>
          </a:p>
        </p:txBody>
      </p:sp>
      <p:sp>
        <p:nvSpPr>
          <p:cNvPr id="3" name="Содержимое 2"/>
          <p:cNvSpPr>
            <a:spLocks noGrp="1"/>
          </p:cNvSpPr>
          <p:nvPr>
            <p:ph idx="1"/>
          </p:nvPr>
        </p:nvSpPr>
        <p:spPr>
          <a:xfrm>
            <a:off x="251520" y="836712"/>
            <a:ext cx="8784976" cy="5832648"/>
          </a:xfrm>
        </p:spPr>
        <p:txBody>
          <a:bodyPr>
            <a:normAutofit/>
          </a:bodyPr>
          <a:lstStyle/>
          <a:p>
            <a:pPr>
              <a:buNone/>
            </a:pPr>
            <a:r>
              <a:rPr lang="ru-RU" sz="2000" dirty="0" smtClean="0">
                <a:latin typeface="Arial" pitchFamily="34" charset="0"/>
                <a:cs typeface="Arial" pitchFamily="34" charset="0"/>
              </a:rPr>
              <a:t>	</a:t>
            </a:r>
            <a:endParaRPr lang="ru-RU" sz="2900" dirty="0" smtClean="0">
              <a:latin typeface="Arial" pitchFamily="34" charset="0"/>
              <a:cs typeface="Arial" pitchFamily="34" charset="0"/>
            </a:endParaRPr>
          </a:p>
          <a:p>
            <a:pPr algn="just">
              <a:buNone/>
            </a:pPr>
            <a:r>
              <a:rPr lang="ru-RU" sz="2900" dirty="0">
                <a:latin typeface="Arial" pitchFamily="34" charset="0"/>
                <a:cs typeface="Arial" pitchFamily="34" charset="0"/>
              </a:rPr>
              <a:t>	</a:t>
            </a:r>
            <a:r>
              <a:rPr lang="ru-RU" sz="2900" dirty="0" smtClean="0">
                <a:latin typeface="Arial" pitchFamily="34" charset="0"/>
                <a:cs typeface="Arial" pitchFamily="34" charset="0"/>
              </a:rPr>
              <a:t>	</a:t>
            </a:r>
            <a:r>
              <a:rPr lang="ru-RU" sz="2000" dirty="0" smtClean="0">
                <a:latin typeface="Arial" pitchFamily="34" charset="0"/>
                <a:cs typeface="Arial" pitchFamily="34" charset="0"/>
              </a:rPr>
              <a:t>Летопись Западно-Сибирской магистрали неразрывно связана как с историей страны, так и с хроникой освоения природных богатств большого сибирского региона, развития его производительных сил. С середины XIX века Россия вступила на путь индустриального развития, двигателем которого стало в том числе и железнодорожное строительство.</a:t>
            </a:r>
          </a:p>
          <a:p>
            <a:pPr algn="just">
              <a:buNone/>
            </a:pPr>
            <a:r>
              <a:rPr lang="ru-RU" sz="2000" b="1" dirty="0" smtClean="0">
                <a:latin typeface="Arial" pitchFamily="34" charset="0"/>
                <a:cs typeface="Arial" pitchFamily="34" charset="0"/>
              </a:rPr>
              <a:t>		1 июня 1887 года</a:t>
            </a:r>
            <a:r>
              <a:rPr lang="ru-RU" sz="2000" dirty="0" smtClean="0">
                <a:latin typeface="Arial" pitchFamily="34" charset="0"/>
                <a:cs typeface="Arial" pitchFamily="34" charset="0"/>
              </a:rPr>
              <a:t> принято решение о строительстве Сибирской железной дороги общей протяженностью около 7,5 тысяч километров. Строительство предполагалось начать сразу с двух концов: от Челябинска на восток и от Владивостока на запад.              Вся магистраль была разбита на четыре основных участка. Начальником изыскательных экспедиций первой — Западно-Сибирской  дороги был назначен Константин Яковлевич Михайловский, он же впоследствии руководил и ее строительством. </a:t>
            </a:r>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11560" y="0"/>
            <a:ext cx="8246781" cy="5949280"/>
          </a:xfrm>
          <a:prstGeom prst="rect">
            <a:avLst/>
          </a:prstGeom>
          <a:noFill/>
          <a:ln w="9525">
            <a:noFill/>
            <a:miter lim="800000"/>
            <a:headEnd/>
            <a:tailEnd/>
          </a:ln>
          <a:effectLst/>
        </p:spPr>
      </p:pic>
      <p:sp>
        <p:nvSpPr>
          <p:cNvPr id="5" name="Содержимое 2"/>
          <p:cNvSpPr>
            <a:spLocks noGrp="1"/>
          </p:cNvSpPr>
          <p:nvPr>
            <p:ph idx="1"/>
          </p:nvPr>
        </p:nvSpPr>
        <p:spPr>
          <a:xfrm>
            <a:off x="611560" y="5949280"/>
            <a:ext cx="8229600" cy="752947"/>
          </a:xfrm>
        </p:spPr>
        <p:txBody>
          <a:bodyPr>
            <a:noAutofit/>
          </a:bodyPr>
          <a:lstStyle/>
          <a:p>
            <a:pPr algn="ctr">
              <a:buNone/>
            </a:pPr>
            <a:r>
              <a:rPr lang="ru-RU" sz="2000" b="1" dirty="0" smtClean="0">
                <a:latin typeface="Arial" pitchFamily="34" charset="0"/>
                <a:cs typeface="Arial" pitchFamily="34" charset="0"/>
              </a:rPr>
              <a:t>Фото 16 – Большая мастерская ст. Омск. </a:t>
            </a:r>
          </a:p>
          <a:p>
            <a:pPr algn="ctr">
              <a:buNone/>
            </a:pPr>
            <a:r>
              <a:rPr lang="ru-RU" sz="2000" b="1" dirty="0" smtClean="0">
                <a:latin typeface="Arial" pitchFamily="34" charset="0"/>
                <a:cs typeface="Arial" pitchFamily="34" charset="0"/>
              </a:rPr>
              <a:t>Сборочная паровозов и механическая </a:t>
            </a:r>
            <a:endParaRPr lang="ru-RU" sz="2000" b="1" dirty="0">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latin typeface="Arial" pitchFamily="34" charset="0"/>
                <a:cs typeface="Arial" pitchFamily="34" charset="0"/>
              </a:rPr>
              <a:t>Список используемой литературы:</a:t>
            </a:r>
            <a:endParaRPr lang="ru-RU" sz="2000" dirty="0">
              <a:latin typeface="Arial" pitchFamily="34" charset="0"/>
              <a:cs typeface="Arial" pitchFamily="34" charset="0"/>
            </a:endParaRPr>
          </a:p>
        </p:txBody>
      </p:sp>
      <p:sp>
        <p:nvSpPr>
          <p:cNvPr id="3" name="Объект 2"/>
          <p:cNvSpPr>
            <a:spLocks noGrp="1"/>
          </p:cNvSpPr>
          <p:nvPr>
            <p:ph idx="1"/>
          </p:nvPr>
        </p:nvSpPr>
        <p:spPr>
          <a:xfrm>
            <a:off x="457200" y="1285860"/>
            <a:ext cx="8229600" cy="4840303"/>
          </a:xfrm>
        </p:spPr>
        <p:txBody>
          <a:bodyPr>
            <a:normAutofit fontScale="92500"/>
          </a:bodyPr>
          <a:lstStyle/>
          <a:p>
            <a:pPr marL="0" indent="0">
              <a:buNone/>
            </a:pPr>
            <a:endParaRPr lang="ru-RU" sz="2000" dirty="0">
              <a:latin typeface="Arial" pitchFamily="34" charset="0"/>
              <a:cs typeface="Arial" pitchFamily="34" charset="0"/>
            </a:endParaRPr>
          </a:p>
          <a:p>
            <a:pPr fontAlgn="base">
              <a:buNone/>
            </a:pPr>
            <a:r>
              <a:rPr lang="ru-RU" sz="2000" dirty="0" smtClean="0">
                <a:latin typeface="Arial" pitchFamily="34" charset="0"/>
                <a:cs typeface="Arial" pitchFamily="34" charset="0"/>
              </a:rPr>
              <a:t>1.</a:t>
            </a:r>
            <a:r>
              <a:rPr lang="ru-RU" sz="2000" dirty="0" smtClean="0">
                <a:latin typeface="Arial" pitchFamily="34" charset="0"/>
                <a:cs typeface="Arial" pitchFamily="34" charset="0"/>
              </a:rPr>
              <a:t> Создание </a:t>
            </a:r>
            <a:r>
              <a:rPr lang="ru-RU" sz="2000" dirty="0" smtClean="0">
                <a:latin typeface="Arial" pitchFamily="34" charset="0"/>
                <a:cs typeface="Arial" pitchFamily="34" charset="0"/>
              </a:rPr>
              <a:t>Великого Сибирского пути. Т. 1 / авт.: Ю.Л. Ильин, А.В. Колесов, В.П. </a:t>
            </a:r>
            <a:r>
              <a:rPr lang="ru-RU" sz="2000" dirty="0" err="1" smtClean="0">
                <a:latin typeface="Arial" pitchFamily="34" charset="0"/>
                <a:cs typeface="Arial" pitchFamily="34" charset="0"/>
              </a:rPr>
              <a:t>Лукь</a:t>
            </a:r>
            <a:r>
              <a:rPr lang="ru-RU" sz="2000" dirty="0" smtClean="0">
                <a:latin typeface="Arial" pitchFamily="34" charset="0"/>
                <a:cs typeface="Arial" pitchFamily="34" charset="0"/>
              </a:rPr>
              <a:t> </a:t>
            </a:r>
            <a:r>
              <a:rPr lang="ru-RU" sz="2000" dirty="0" err="1" smtClean="0">
                <a:latin typeface="Arial" pitchFamily="34" charset="0"/>
                <a:cs typeface="Arial" pitchFamily="34" charset="0"/>
              </a:rPr>
              <a:t>янин</a:t>
            </a:r>
            <a:r>
              <a:rPr lang="ru-RU" sz="2000" dirty="0" smtClean="0">
                <a:latin typeface="Arial" pitchFamily="34" charset="0"/>
                <a:cs typeface="Arial" pitchFamily="34" charset="0"/>
              </a:rPr>
              <a:t>. – СПб. : </a:t>
            </a:r>
            <a:r>
              <a:rPr lang="ru-RU" sz="2000" dirty="0" err="1" smtClean="0">
                <a:latin typeface="Arial" pitchFamily="34" charset="0"/>
                <a:cs typeface="Arial" pitchFamily="34" charset="0"/>
              </a:rPr>
              <a:t>Евросиб</a:t>
            </a:r>
            <a:r>
              <a:rPr lang="ru-RU" sz="2000" dirty="0" smtClean="0">
                <a:latin typeface="Arial" pitchFamily="34" charset="0"/>
                <a:cs typeface="Arial" pitchFamily="34" charset="0"/>
              </a:rPr>
              <a:t>, 2005. – 292, [3] с. : ил., карты. – </a:t>
            </a:r>
            <a:r>
              <a:rPr lang="ru-RU" sz="2000" dirty="0" err="1" smtClean="0">
                <a:latin typeface="Arial" pitchFamily="34" charset="0"/>
                <a:cs typeface="Arial" pitchFamily="34" charset="0"/>
              </a:rPr>
              <a:t>Использ</a:t>
            </a:r>
            <a:r>
              <a:rPr lang="ru-RU" sz="2000" dirty="0" smtClean="0">
                <a:latin typeface="Arial" pitchFamily="34" charset="0"/>
                <a:cs typeface="Arial" pitchFamily="34" charset="0"/>
              </a:rPr>
              <a:t>. источники и лит.: с. 284–287. – Из </a:t>
            </a:r>
            <a:r>
              <a:rPr lang="ru-RU" sz="2000" dirty="0" err="1" smtClean="0">
                <a:latin typeface="Arial" pitchFamily="34" charset="0"/>
                <a:cs typeface="Arial" pitchFamily="34" charset="0"/>
              </a:rPr>
              <a:t>содерж</a:t>
            </a:r>
            <a:r>
              <a:rPr lang="ru-RU" sz="2000" dirty="0" smtClean="0">
                <a:latin typeface="Arial" pitchFamily="34" charset="0"/>
                <a:cs typeface="Arial" pitchFamily="34" charset="0"/>
              </a:rPr>
              <a:t>.: Комитет и Управление по сооружению Сибирской железной дороги. – С. 15–18; </a:t>
            </a:r>
            <a:r>
              <a:rPr lang="ru-RU" sz="2000" dirty="0" err="1" smtClean="0">
                <a:latin typeface="Arial" pitchFamily="34" charset="0"/>
                <a:cs typeface="Arial" pitchFamily="34" charset="0"/>
              </a:rPr>
              <a:t>Западно-Сибирская</a:t>
            </a:r>
            <a:r>
              <a:rPr lang="ru-RU" sz="2000" dirty="0" smtClean="0">
                <a:latin typeface="Arial" pitchFamily="34" charset="0"/>
                <a:cs typeface="Arial" pitchFamily="34" charset="0"/>
              </a:rPr>
              <a:t> железная дорога. – С. 69–100; </a:t>
            </a:r>
          </a:p>
          <a:p>
            <a:pPr fontAlgn="base">
              <a:buNone/>
            </a:pPr>
            <a:r>
              <a:rPr lang="ru-RU" sz="2000" dirty="0" smtClean="0">
                <a:latin typeface="Arial" pitchFamily="34" charset="0"/>
                <a:cs typeface="Arial" pitchFamily="34" charset="0"/>
              </a:rPr>
              <a:t>2. Главная </a:t>
            </a:r>
            <a:r>
              <a:rPr lang="ru-RU" sz="2000" dirty="0" smtClean="0">
                <a:latin typeface="Arial" pitchFamily="34" charset="0"/>
                <a:cs typeface="Arial" pitchFamily="34" charset="0"/>
              </a:rPr>
              <a:t>магистраль Сибири / </a:t>
            </a:r>
            <a:r>
              <a:rPr lang="ru-RU" sz="2000" dirty="0" err="1" smtClean="0">
                <a:latin typeface="Arial" pitchFamily="34" charset="0"/>
                <a:cs typeface="Arial" pitchFamily="34" charset="0"/>
              </a:rPr>
              <a:t>подгот</a:t>
            </a:r>
            <a:r>
              <a:rPr lang="ru-RU" sz="2000" dirty="0" smtClean="0">
                <a:latin typeface="Arial" pitchFamily="34" charset="0"/>
                <a:cs typeface="Arial" pitchFamily="34" charset="0"/>
              </a:rPr>
              <a:t>. к </a:t>
            </a:r>
            <a:r>
              <a:rPr lang="ru-RU" sz="2000" dirty="0" err="1" smtClean="0">
                <a:latin typeface="Arial" pitchFamily="34" charset="0"/>
                <a:cs typeface="Arial" pitchFamily="34" charset="0"/>
              </a:rPr>
              <a:t>публ</a:t>
            </a:r>
            <a:r>
              <a:rPr lang="ru-RU" sz="2000" dirty="0" smtClean="0">
                <a:latin typeface="Arial" pitchFamily="34" charset="0"/>
                <a:cs typeface="Arial" pitchFamily="34" charset="0"/>
              </a:rPr>
              <a:t>. Е.А. Городецкий // История промышленности Новосибирска. – Новосибирск, 2004. – Т. 1 : Начало (1893–1917). – С. 73–346 : ил., </a:t>
            </a:r>
            <a:r>
              <a:rPr lang="ru-RU" sz="2000" dirty="0" err="1" smtClean="0">
                <a:latin typeface="Arial" pitchFamily="34" charset="0"/>
                <a:cs typeface="Arial" pitchFamily="34" charset="0"/>
              </a:rPr>
              <a:t>портр</a:t>
            </a:r>
            <a:r>
              <a:rPr lang="ru-RU" sz="2000" dirty="0" smtClean="0">
                <a:latin typeface="Arial" pitchFamily="34" charset="0"/>
                <a:cs typeface="Arial" pitchFamily="34" charset="0"/>
              </a:rPr>
              <a:t>. – </a:t>
            </a:r>
            <a:r>
              <a:rPr lang="ru-RU" sz="2000" dirty="0" err="1" smtClean="0">
                <a:latin typeface="Arial" pitchFamily="34" charset="0"/>
                <a:cs typeface="Arial" pitchFamily="34" charset="0"/>
              </a:rPr>
              <a:t>Библиогр</a:t>
            </a:r>
            <a:r>
              <a:rPr lang="ru-RU" sz="2000" dirty="0" smtClean="0">
                <a:latin typeface="Arial" pitchFamily="34" charset="0"/>
                <a:cs typeface="Arial" pitchFamily="34" charset="0"/>
              </a:rPr>
              <a:t>.: с. 346.</a:t>
            </a:r>
          </a:p>
          <a:p>
            <a:pPr fontAlgn="base">
              <a:buNone/>
            </a:pPr>
            <a:r>
              <a:rPr lang="ru-RU" sz="2000" dirty="0" smtClean="0">
                <a:latin typeface="Arial" pitchFamily="34" charset="0"/>
                <a:cs typeface="Arial" pitchFamily="34" charset="0"/>
              </a:rPr>
              <a:t>3. Козлова Т.Н</a:t>
            </a:r>
            <a:r>
              <a:rPr lang="ru-RU" sz="2000" dirty="0" smtClean="0">
                <a:latin typeface="Arial" pitchFamily="34" charset="0"/>
                <a:cs typeface="Arial" pitchFamily="34" charset="0"/>
              </a:rPr>
              <a:t>. </a:t>
            </a:r>
            <a:r>
              <a:rPr lang="ru-RU" sz="2000" dirty="0" err="1" smtClean="0">
                <a:latin typeface="Arial" pitchFamily="34" charset="0"/>
                <a:cs typeface="Arial" pitchFamily="34" charset="0"/>
              </a:rPr>
              <a:t>Западно-Сибирская</a:t>
            </a:r>
            <a:r>
              <a:rPr lang="ru-RU" sz="2000" dirty="0" smtClean="0">
                <a:latin typeface="Arial" pitchFamily="34" charset="0"/>
                <a:cs typeface="Arial" pitchFamily="34" charset="0"/>
              </a:rPr>
              <a:t> железная дорога // Новосибирск : </a:t>
            </a:r>
            <a:r>
              <a:rPr lang="ru-RU" sz="2000" dirty="0" err="1" smtClean="0">
                <a:latin typeface="Arial" pitchFamily="34" charset="0"/>
                <a:cs typeface="Arial" pitchFamily="34" charset="0"/>
              </a:rPr>
              <a:t>энцикл</a:t>
            </a:r>
            <a:r>
              <a:rPr lang="ru-RU" sz="2000" dirty="0" smtClean="0">
                <a:latin typeface="Arial" pitchFamily="34" charset="0"/>
                <a:cs typeface="Arial" pitchFamily="34" charset="0"/>
              </a:rPr>
              <a:t>. : доп., 2003 г. – Новосибирск, 2004. – С. 14–15</a:t>
            </a:r>
            <a:r>
              <a:rPr lang="ru-RU" sz="2000" dirty="0" smtClean="0"/>
              <a:t>.</a:t>
            </a:r>
          </a:p>
          <a:p>
            <a:pPr marL="0" indent="0">
              <a:buNone/>
            </a:pPr>
            <a:r>
              <a:rPr lang="ru-RU" sz="2000" dirty="0" smtClean="0">
                <a:latin typeface="Arial" pitchFamily="34" charset="0"/>
                <a:cs typeface="Arial" pitchFamily="34" charset="0"/>
              </a:rPr>
              <a:t>4. </a:t>
            </a:r>
            <a:r>
              <a:rPr lang="ru-RU" sz="2000" dirty="0" smtClean="0">
                <a:latin typeface="Arial" pitchFamily="34" charset="0"/>
                <a:cs typeface="Arial" pitchFamily="34" charset="0"/>
              </a:rPr>
              <a:t>https</a:t>
            </a:r>
            <a:r>
              <a:rPr lang="ru-RU" sz="2000" dirty="0">
                <a:latin typeface="Arial" pitchFamily="34" charset="0"/>
                <a:cs typeface="Arial" pitchFamily="34" charset="0"/>
              </a:rPr>
              <a:t>://</a:t>
            </a:r>
            <a:r>
              <a:rPr lang="ru-RU" sz="2000" dirty="0" smtClean="0">
                <a:latin typeface="Arial" pitchFamily="34" charset="0"/>
                <a:cs typeface="Arial" pitchFamily="34" charset="0"/>
              </a:rPr>
              <a:t>ppt4web.ru</a:t>
            </a:r>
          </a:p>
          <a:p>
            <a:pPr marL="0" indent="0">
              <a:buNone/>
            </a:pPr>
            <a:r>
              <a:rPr lang="ru-RU" sz="2000" dirty="0" smtClean="0">
                <a:latin typeface="Arial" pitchFamily="34" charset="0"/>
                <a:cs typeface="Arial" pitchFamily="34" charset="0"/>
              </a:rPr>
              <a:t>5</a:t>
            </a:r>
            <a:r>
              <a:rPr lang="ru-RU" sz="2000" dirty="0" smtClean="0">
                <a:latin typeface="Arial" pitchFamily="34" charset="0"/>
                <a:cs typeface="Arial" pitchFamily="34" charset="0"/>
              </a:rPr>
              <a:t>. </a:t>
            </a:r>
            <a:r>
              <a:rPr lang="ru-RU" sz="2000" dirty="0" smtClean="0">
                <a:latin typeface="Arial" pitchFamily="34" charset="0"/>
                <a:cs typeface="Arial" pitchFamily="34" charset="0"/>
              </a:rPr>
              <a:t>https</a:t>
            </a:r>
            <a:r>
              <a:rPr lang="ru-RU" sz="2000" dirty="0">
                <a:latin typeface="Arial" pitchFamily="34" charset="0"/>
                <a:cs typeface="Arial" pitchFamily="34" charset="0"/>
              </a:rPr>
              <a:t>://</a:t>
            </a:r>
            <a:r>
              <a:rPr lang="ru-RU" sz="2000" dirty="0" smtClean="0">
                <a:latin typeface="Arial" pitchFamily="34" charset="0"/>
                <a:cs typeface="Arial" pitchFamily="34" charset="0"/>
              </a:rPr>
              <a:t>multiurok.ru</a:t>
            </a:r>
            <a:endParaRPr lang="ru-RU" sz="2000" dirty="0">
              <a:latin typeface="Arial" pitchFamily="34" charset="0"/>
              <a:cs typeface="Arial" pitchFamily="34" charset="0"/>
            </a:endParaRPr>
          </a:p>
          <a:p>
            <a:pPr marL="0" indent="0">
              <a:buNone/>
            </a:pPr>
            <a:r>
              <a:rPr lang="ru-RU" sz="2000" dirty="0" smtClean="0">
                <a:latin typeface="Arial" pitchFamily="34" charset="0"/>
                <a:cs typeface="Arial" pitchFamily="34" charset="0"/>
              </a:rPr>
              <a:t>6</a:t>
            </a:r>
            <a:r>
              <a:rPr lang="ru-RU" sz="2000" dirty="0" smtClean="0">
                <a:latin typeface="Arial" pitchFamily="34" charset="0"/>
                <a:cs typeface="Arial" pitchFamily="34" charset="0"/>
              </a:rPr>
              <a:t>. </a:t>
            </a:r>
            <a:r>
              <a:rPr lang="ru-RU" sz="2000" dirty="0" smtClean="0">
                <a:latin typeface="Arial" pitchFamily="34" charset="0"/>
                <a:cs typeface="Arial" pitchFamily="34" charset="0"/>
                <a:hlinkClick r:id="rId2"/>
              </a:rPr>
              <a:t>https://</a:t>
            </a:r>
            <a:r>
              <a:rPr lang="ru-RU" sz="2000" dirty="0" smtClean="0">
                <a:latin typeface="Arial" pitchFamily="34" charset="0"/>
                <a:cs typeface="Arial" pitchFamily="34" charset="0"/>
                <a:hlinkClick r:id="rId2"/>
              </a:rPr>
              <a:t>ppt-online.org</a:t>
            </a:r>
            <a:endParaRPr lang="ru-RU" sz="2000" dirty="0" smtClean="0">
              <a:latin typeface="Arial" pitchFamily="34" charset="0"/>
              <a:cs typeface="Arial" pitchFamily="34" charset="0"/>
            </a:endParaRPr>
          </a:p>
          <a:p>
            <a:pPr marL="0" indent="0">
              <a:buNone/>
            </a:pPr>
            <a:endParaRPr lang="ru-RU" sz="2000" dirty="0" smtClean="0">
              <a:latin typeface="Arial" pitchFamily="34" charset="0"/>
              <a:cs typeface="Arial" pitchFamily="34" charset="0"/>
            </a:endParaRPr>
          </a:p>
          <a:p>
            <a:pPr marL="0" indent="0">
              <a:buNone/>
            </a:pPr>
            <a:endParaRPr lang="ru-RU" sz="2000" dirty="0">
              <a:latin typeface="Arial" pitchFamily="34" charset="0"/>
              <a:cs typeface="Arial" pitchFamily="34" charset="0"/>
            </a:endParaRPr>
          </a:p>
          <a:p>
            <a:pPr marL="0" indent="0">
              <a:buNone/>
            </a:pPr>
            <a:endParaRPr lang="ru-RU" dirty="0"/>
          </a:p>
        </p:txBody>
      </p:sp>
    </p:spTree>
    <p:extLst>
      <p:ext uri="{BB962C8B-B14F-4D97-AF65-F5344CB8AC3E}">
        <p14:creationId xmlns="" xmlns:p14="http://schemas.microsoft.com/office/powerpoint/2010/main" val="3718466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3968" y="980728"/>
            <a:ext cx="4067944" cy="3960440"/>
          </a:xfrm>
        </p:spPr>
        <p:txBody>
          <a:bodyPr>
            <a:noAutofit/>
          </a:bodyPr>
          <a:lstStyle/>
          <a:p>
            <a:pPr algn="l"/>
            <a:r>
              <a:rPr lang="ru-RU" sz="1800" dirty="0" smtClean="0">
                <a:latin typeface="Arial" pitchFamily="34" charset="0"/>
                <a:cs typeface="Arial" pitchFamily="34" charset="0"/>
              </a:rPr>
              <a:t>	</a:t>
            </a:r>
            <a:r>
              <a:rPr lang="ru-RU" sz="2000" dirty="0" smtClean="0">
                <a:latin typeface="Arial" pitchFamily="34" charset="0"/>
                <a:cs typeface="Arial" pitchFamily="34" charset="0"/>
              </a:rPr>
              <a:t>Константин Яковлевич Михайловский    руководитель строительства        головного участка  Транссиба - Западно - Сибирской  железной   дороги, протяженность  -  1329   верст (Челябинск - </a:t>
            </a:r>
            <a:r>
              <a:rPr lang="ru-RU" sz="2000" dirty="0" err="1" smtClean="0">
                <a:latin typeface="Arial" pitchFamily="34" charset="0"/>
                <a:cs typeface="Arial" pitchFamily="34" charset="0"/>
              </a:rPr>
              <a:t>Кривощеково</a:t>
            </a:r>
            <a:r>
              <a:rPr lang="ru-RU" sz="2000" dirty="0" smtClean="0">
                <a:latin typeface="Arial" pitchFamily="34" charset="0"/>
                <a:cs typeface="Arial" pitchFamily="34" charset="0"/>
              </a:rPr>
              <a:t>). </a:t>
            </a:r>
            <a:endParaRPr lang="ru-RU" sz="2000" dirty="0"/>
          </a:p>
        </p:txBody>
      </p:sp>
      <p:pic>
        <p:nvPicPr>
          <p:cNvPr id="4" name="Содержимое 3" descr="http://10.132.70.106/120zszd/img/history_2.jpg"/>
          <p:cNvPicPr>
            <a:picLocks noGrp="1"/>
          </p:cNvPicPr>
          <p:nvPr>
            <p:ph idx="1"/>
          </p:nvPr>
        </p:nvPicPr>
        <p:blipFill>
          <a:blip r:embed="rId2" cstate="print"/>
          <a:srcRect/>
          <a:stretch>
            <a:fillRect/>
          </a:stretch>
        </p:blipFill>
        <p:spPr bwMode="auto">
          <a:xfrm>
            <a:off x="683568" y="764704"/>
            <a:ext cx="3096344" cy="3888432"/>
          </a:xfrm>
          <a:prstGeom prst="rect">
            <a:avLst/>
          </a:prstGeom>
          <a:noFill/>
          <a:ln w="9525">
            <a:noFill/>
            <a:miter lim="800000"/>
            <a:headEnd/>
            <a:tailEnd/>
          </a:ln>
        </p:spPr>
      </p:pic>
      <p:sp>
        <p:nvSpPr>
          <p:cNvPr id="6" name="Прямоугольник 5"/>
          <p:cNvSpPr/>
          <p:nvPr/>
        </p:nvSpPr>
        <p:spPr>
          <a:xfrm>
            <a:off x="467544" y="4941168"/>
            <a:ext cx="3888432" cy="923330"/>
          </a:xfrm>
          <a:prstGeom prst="rect">
            <a:avLst/>
          </a:prstGeom>
        </p:spPr>
        <p:txBody>
          <a:bodyPr wrap="square">
            <a:spAutoFit/>
          </a:bodyPr>
          <a:lstStyle/>
          <a:p>
            <a:pPr algn="ctr"/>
            <a:r>
              <a:rPr lang="ru-RU" b="1" dirty="0" smtClean="0">
                <a:latin typeface="Arial" pitchFamily="34" charset="0"/>
                <a:cs typeface="Arial" pitchFamily="34" charset="0"/>
              </a:rPr>
              <a:t>Фото 1 </a:t>
            </a:r>
          </a:p>
          <a:p>
            <a:pPr algn="ctr"/>
            <a:r>
              <a:rPr lang="ru-RU" b="1" dirty="0" smtClean="0">
                <a:latin typeface="Arial" pitchFamily="34" charset="0"/>
                <a:cs typeface="Arial" pitchFamily="34" charset="0"/>
              </a:rPr>
              <a:t>Константин Яковлевич Михайловский</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116632"/>
            <a:ext cx="7911358" cy="1584176"/>
          </a:xfrm>
        </p:spPr>
        <p:txBody>
          <a:bodyPr>
            <a:normAutofit fontScale="90000"/>
          </a:bodyPr>
          <a:lstStyle/>
          <a:p>
            <a:pPr algn="l"/>
            <a:r>
              <a:rPr lang="ru-RU" sz="2200" b="1" dirty="0" smtClean="0">
                <a:latin typeface="Arial" pitchFamily="34" charset="0"/>
                <a:cs typeface="Arial" pitchFamily="34" charset="0"/>
              </a:rPr>
              <a:t>	7 июля 1892 года</a:t>
            </a:r>
            <a:r>
              <a:rPr lang="ru-RU" sz="2200" dirty="0" smtClean="0">
                <a:latin typeface="Arial" pitchFamily="34" charset="0"/>
                <a:cs typeface="Arial" pitchFamily="34" charset="0"/>
              </a:rPr>
              <a:t> состоялось торжественное открытие строительства начального звена Транссиба </a:t>
            </a:r>
            <a:br>
              <a:rPr lang="ru-RU" sz="2200" dirty="0" smtClean="0">
                <a:latin typeface="Arial" pitchFamily="34" charset="0"/>
                <a:cs typeface="Arial" pitchFamily="34" charset="0"/>
              </a:rPr>
            </a:br>
            <a:r>
              <a:rPr lang="ru-RU" sz="2200" dirty="0" smtClean="0">
                <a:latin typeface="Arial" pitchFamily="34" charset="0"/>
                <a:cs typeface="Arial" pitchFamily="34" charset="0"/>
              </a:rPr>
              <a:t>от Челябинска до Омска протяженностью около 800 км. </a:t>
            </a:r>
            <a:br>
              <a:rPr lang="ru-RU" sz="2200" dirty="0" smtClean="0">
                <a:latin typeface="Arial" pitchFamily="34" charset="0"/>
                <a:cs typeface="Arial" pitchFamily="34" charset="0"/>
              </a:rPr>
            </a:br>
            <a:r>
              <a:rPr lang="ru-RU" sz="2200" dirty="0" smtClean="0">
                <a:latin typeface="Arial" pitchFamily="34" charset="0"/>
                <a:cs typeface="Arial" pitchFamily="34" charset="0"/>
              </a:rPr>
              <a:t>	</a:t>
            </a:r>
            <a:r>
              <a:rPr lang="ru-RU" sz="2200" b="1" dirty="0" smtClean="0">
                <a:latin typeface="Arial" pitchFamily="34" charset="0"/>
                <a:cs typeface="Arial" pitchFamily="34" charset="0"/>
              </a:rPr>
              <a:t>20 июля 1893 года </a:t>
            </a:r>
            <a:r>
              <a:rPr lang="ru-RU" sz="2200" dirty="0" smtClean="0">
                <a:latin typeface="Arial" pitchFamily="34" charset="0"/>
                <a:cs typeface="Arial" pitchFamily="34" charset="0"/>
              </a:rPr>
              <a:t>строители вышли на новый участок от Омска до </a:t>
            </a:r>
            <a:r>
              <a:rPr lang="ru-RU" sz="2200" dirty="0" err="1" smtClean="0">
                <a:latin typeface="Arial" pitchFamily="34" charset="0"/>
                <a:cs typeface="Arial" pitchFamily="34" charset="0"/>
              </a:rPr>
              <a:t>Кривощеково</a:t>
            </a:r>
            <a:r>
              <a:rPr lang="ru-RU" sz="2200" dirty="0" smtClean="0">
                <a:latin typeface="Arial" pitchFamily="34" charset="0"/>
                <a:cs typeface="Arial" pitchFamily="34" charset="0"/>
              </a:rPr>
              <a:t> протяженностью почти 620 км.</a:t>
            </a:r>
            <a:endParaRPr lang="ru-RU" sz="2200" dirty="0"/>
          </a:p>
        </p:txBody>
      </p:sp>
      <p:sp>
        <p:nvSpPr>
          <p:cNvPr id="4" name="Прямоугольник 3"/>
          <p:cNvSpPr/>
          <p:nvPr/>
        </p:nvSpPr>
        <p:spPr>
          <a:xfrm>
            <a:off x="611560" y="6309320"/>
            <a:ext cx="8136904" cy="369332"/>
          </a:xfrm>
          <a:prstGeom prst="rect">
            <a:avLst/>
          </a:prstGeom>
        </p:spPr>
        <p:txBody>
          <a:bodyPr wrap="square">
            <a:spAutoFit/>
          </a:bodyPr>
          <a:lstStyle/>
          <a:p>
            <a:pPr algn="ctr"/>
            <a:r>
              <a:rPr lang="ru-RU" b="1" dirty="0" smtClean="0">
                <a:latin typeface="Arial" pitchFamily="34" charset="0"/>
                <a:cs typeface="Arial" pitchFamily="34" charset="0"/>
              </a:rPr>
              <a:t>Фото 2 -  Здание временной станции </a:t>
            </a:r>
            <a:r>
              <a:rPr lang="ru-RU" b="1" dirty="0" err="1" smtClean="0">
                <a:latin typeface="Arial" pitchFamily="34" charset="0"/>
                <a:cs typeface="Arial" pitchFamily="34" charset="0"/>
              </a:rPr>
              <a:t>Кривощеково</a:t>
            </a:r>
            <a:endParaRPr lang="ru-RU"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539552" y="1916113"/>
            <a:ext cx="8208912" cy="4321199"/>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332656"/>
            <a:ext cx="8352928" cy="1872208"/>
          </a:xfrm>
        </p:spPr>
        <p:txBody>
          <a:bodyPr>
            <a:noAutofit/>
          </a:bodyPr>
          <a:lstStyle/>
          <a:p>
            <a:pPr>
              <a:buNone/>
            </a:pPr>
            <a:r>
              <a:rPr lang="ru-RU" sz="2000" dirty="0" smtClean="0">
                <a:latin typeface="Arial" pitchFamily="34" charset="0"/>
                <a:cs typeface="Arial" pitchFamily="34" charset="0"/>
              </a:rPr>
              <a:t>		Высоких темпов железнодорожного строительства прежде не знала мировая практика! </a:t>
            </a:r>
          </a:p>
          <a:p>
            <a:pPr>
              <a:buNone/>
            </a:pPr>
            <a:r>
              <a:rPr lang="ru-RU" sz="2000" dirty="0" smtClean="0">
                <a:latin typeface="Arial" pitchFamily="34" charset="0"/>
                <a:cs typeface="Arial" pitchFamily="34" charset="0"/>
              </a:rPr>
              <a:t>		Ежегодно на сооружении Западно - Сибирской магистрали трудилось около 22 тысяч человек. </a:t>
            </a:r>
          </a:p>
          <a:p>
            <a:pPr>
              <a:buNone/>
            </a:pPr>
            <a:r>
              <a:rPr lang="ru-RU" sz="2000" dirty="0" smtClean="0">
                <a:latin typeface="Arial" pitchFamily="34" charset="0"/>
                <a:cs typeface="Arial" pitchFamily="34" charset="0"/>
              </a:rPr>
              <a:t>		Строители испытывали дефицит строительных материалов и работали в экстремальных условиях. </a:t>
            </a:r>
            <a:endParaRPr lang="ru-RU" sz="2000" dirty="0">
              <a:latin typeface="Arial" pitchFamily="34" charset="0"/>
              <a:cs typeface="Arial"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4644008" y="2348880"/>
            <a:ext cx="4392488" cy="4032448"/>
          </a:xfrm>
          <a:prstGeom prst="rect">
            <a:avLst/>
          </a:prstGeom>
          <a:noFill/>
          <a:ln w="9525">
            <a:noFill/>
            <a:miter lim="800000"/>
            <a:headEnd/>
            <a:tailEnd/>
          </a:ln>
          <a:effectLst/>
        </p:spPr>
      </p:pic>
      <p:pic>
        <p:nvPicPr>
          <p:cNvPr id="1029" name="Picture 5" descr="http://xn--54-mlc8b.xn--p1ai/sites/default/files/1_6_0.jpg"/>
          <p:cNvPicPr>
            <a:picLocks noChangeAspect="1" noChangeArrowheads="1"/>
          </p:cNvPicPr>
          <p:nvPr/>
        </p:nvPicPr>
        <p:blipFill>
          <a:blip r:embed="rId3" cstate="print"/>
          <a:srcRect/>
          <a:stretch>
            <a:fillRect/>
          </a:stretch>
        </p:blipFill>
        <p:spPr bwMode="auto">
          <a:xfrm>
            <a:off x="179512" y="2348880"/>
            <a:ext cx="4536504" cy="4007843"/>
          </a:xfrm>
          <a:prstGeom prst="rect">
            <a:avLst/>
          </a:prstGeom>
          <a:noFill/>
        </p:spPr>
      </p:pic>
      <p:sp>
        <p:nvSpPr>
          <p:cNvPr id="6" name="Заголовок 1"/>
          <p:cNvSpPr>
            <a:spLocks noGrp="1"/>
          </p:cNvSpPr>
          <p:nvPr>
            <p:ph type="title"/>
          </p:nvPr>
        </p:nvSpPr>
        <p:spPr>
          <a:xfrm>
            <a:off x="0" y="6309320"/>
            <a:ext cx="9144000" cy="350912"/>
          </a:xfrm>
        </p:spPr>
        <p:txBody>
          <a:bodyPr>
            <a:noAutofit/>
          </a:bodyPr>
          <a:lstStyle/>
          <a:p>
            <a:r>
              <a:rPr lang="ru-RU" sz="2000" b="1" dirty="0" smtClean="0">
                <a:latin typeface="Arial" pitchFamily="34" charset="0"/>
                <a:cs typeface="Arial" pitchFamily="34" charset="0"/>
              </a:rPr>
              <a:t>Фото 3 -  Шалаш рабочих строителей Транссиба</a:t>
            </a:r>
            <a:endParaRPr lang="ru-RU" sz="2000" b="1"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589240"/>
            <a:ext cx="8229600" cy="792088"/>
          </a:xfrm>
        </p:spPr>
        <p:txBody>
          <a:bodyPr>
            <a:normAutofit/>
          </a:bodyPr>
          <a:lstStyle/>
          <a:p>
            <a:r>
              <a:rPr lang="ru-RU" sz="2000" b="1" dirty="0" smtClean="0"/>
              <a:t>Фото 4 -  Рабочие-строители Транссибирской магистрали</a:t>
            </a:r>
            <a:endParaRPr lang="ru-RU" sz="2000" b="1" dirty="0"/>
          </a:p>
        </p:txBody>
      </p:sp>
      <p:pic>
        <p:nvPicPr>
          <p:cNvPr id="25602" name="Picture 2"/>
          <p:cNvPicPr>
            <a:picLocks noGrp="1" noChangeAspect="1" noChangeArrowheads="1"/>
          </p:cNvPicPr>
          <p:nvPr>
            <p:ph idx="1"/>
          </p:nvPr>
        </p:nvPicPr>
        <p:blipFill>
          <a:blip r:embed="rId2" cstate="print"/>
          <a:srcRect/>
          <a:stretch>
            <a:fillRect/>
          </a:stretch>
        </p:blipFill>
        <p:spPr bwMode="auto">
          <a:xfrm>
            <a:off x="611560" y="836711"/>
            <a:ext cx="7992888" cy="4968553"/>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715000"/>
            <a:ext cx="8229600" cy="1143000"/>
          </a:xfrm>
        </p:spPr>
        <p:txBody>
          <a:bodyPr>
            <a:normAutofit/>
          </a:bodyPr>
          <a:lstStyle/>
          <a:p>
            <a:r>
              <a:rPr lang="ru-RU" sz="2000" b="1" dirty="0" smtClean="0">
                <a:latin typeface="Arial" pitchFamily="34" charset="0"/>
                <a:cs typeface="Arial" pitchFamily="34" charset="0"/>
              </a:rPr>
              <a:t>Фото 5 – строительство Транссиба</a:t>
            </a:r>
            <a:endParaRPr lang="ru-RU" sz="2000" b="1" dirty="0">
              <a:latin typeface="Arial" pitchFamily="34" charset="0"/>
              <a:cs typeface="Arial" pitchFamily="34" charset="0"/>
            </a:endParaRPr>
          </a:p>
        </p:txBody>
      </p:sp>
      <p:pic>
        <p:nvPicPr>
          <p:cNvPr id="34818" name="Picture 2" descr="C:\Users\Пк\Desktop\1899transsib.jpg"/>
          <p:cNvPicPr>
            <a:picLocks noGrp="1" noChangeAspect="1" noChangeArrowheads="1"/>
          </p:cNvPicPr>
          <p:nvPr>
            <p:ph idx="1"/>
          </p:nvPr>
        </p:nvPicPr>
        <p:blipFill>
          <a:blip r:embed="rId2" cstate="print"/>
          <a:srcRect/>
          <a:stretch>
            <a:fillRect/>
          </a:stretch>
        </p:blipFill>
        <p:spPr bwMode="auto">
          <a:xfrm>
            <a:off x="539552" y="476672"/>
            <a:ext cx="7632848" cy="532859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32656"/>
            <a:ext cx="7725544" cy="1930226"/>
          </a:xfrm>
        </p:spPr>
        <p:txBody>
          <a:bodyPr>
            <a:noAutofit/>
          </a:bodyPr>
          <a:lstStyle/>
          <a:p>
            <a:pPr algn="l" fontAlgn="base"/>
            <a:r>
              <a:rPr lang="ru-RU" sz="2000" b="1" dirty="0" smtClean="0">
                <a:latin typeface="Arial" pitchFamily="34" charset="0"/>
                <a:cs typeface="Arial" pitchFamily="34" charset="0"/>
              </a:rPr>
              <a:t/>
            </a:r>
            <a:br>
              <a:rPr lang="ru-RU" sz="2000" b="1" dirty="0" smtClean="0">
                <a:latin typeface="Arial" pitchFamily="34" charset="0"/>
                <a:cs typeface="Arial" pitchFamily="34" charset="0"/>
              </a:rPr>
            </a:br>
            <a:r>
              <a:rPr lang="ru-RU" sz="2000" b="1" dirty="0" smtClean="0">
                <a:latin typeface="Arial" pitchFamily="34" charset="0"/>
                <a:cs typeface="Arial" pitchFamily="34" charset="0"/>
              </a:rPr>
              <a:t/>
            </a:r>
            <a:br>
              <a:rPr lang="ru-RU" sz="2000" b="1" dirty="0" smtClean="0">
                <a:latin typeface="Arial" pitchFamily="34" charset="0"/>
                <a:cs typeface="Arial" pitchFamily="34" charset="0"/>
              </a:rPr>
            </a:br>
            <a:r>
              <a:rPr lang="ru-RU" sz="2000" b="1" dirty="0" smtClean="0">
                <a:latin typeface="Arial" pitchFamily="34" charset="0"/>
                <a:cs typeface="Arial" pitchFamily="34" charset="0"/>
              </a:rPr>
              <a:t/>
            </a:r>
            <a:br>
              <a:rPr lang="ru-RU" sz="2000" b="1" dirty="0" smtClean="0">
                <a:latin typeface="Arial" pitchFamily="34" charset="0"/>
                <a:cs typeface="Arial" pitchFamily="34" charset="0"/>
              </a:rPr>
            </a:br>
            <a:r>
              <a:rPr lang="ru-RU" sz="2000" b="1" dirty="0" smtClean="0">
                <a:latin typeface="Arial" pitchFamily="34" charset="0"/>
                <a:cs typeface="Arial" pitchFamily="34" charset="0"/>
              </a:rPr>
              <a:t/>
            </a:r>
            <a:br>
              <a:rPr lang="ru-RU" sz="2000" b="1" dirty="0" smtClean="0">
                <a:latin typeface="Arial" pitchFamily="34" charset="0"/>
                <a:cs typeface="Arial" pitchFamily="34" charset="0"/>
              </a:rPr>
            </a:br>
            <a:r>
              <a:rPr lang="ru-RU" sz="2000" b="1" dirty="0" smtClean="0">
                <a:latin typeface="Arial" pitchFamily="34" charset="0"/>
                <a:cs typeface="Arial" pitchFamily="34" charset="0"/>
              </a:rPr>
              <a:t/>
            </a:r>
            <a:br>
              <a:rPr lang="ru-RU" sz="2000" b="1" dirty="0" smtClean="0">
                <a:latin typeface="Arial" pitchFamily="34" charset="0"/>
                <a:cs typeface="Arial" pitchFamily="34" charset="0"/>
              </a:rPr>
            </a:br>
            <a:r>
              <a:rPr lang="ru-RU" sz="2000" b="1" dirty="0" smtClean="0">
                <a:latin typeface="Arial" pitchFamily="34" charset="0"/>
                <a:cs typeface="Arial" pitchFamily="34" charset="0"/>
              </a:rPr>
              <a:t/>
            </a:r>
            <a:br>
              <a:rPr lang="ru-RU" sz="2000" b="1" dirty="0" smtClean="0">
                <a:latin typeface="Arial" pitchFamily="34" charset="0"/>
                <a:cs typeface="Arial" pitchFamily="34" charset="0"/>
              </a:rPr>
            </a:br>
            <a:r>
              <a:rPr lang="ru-RU" sz="2000" b="1" dirty="0" smtClean="0">
                <a:latin typeface="Arial" pitchFamily="34" charset="0"/>
                <a:cs typeface="Arial" pitchFamily="34" charset="0"/>
              </a:rPr>
              <a:t>	В мае 1893 года</a:t>
            </a:r>
            <a:r>
              <a:rPr lang="ru-RU" sz="2000" dirty="0" smtClean="0">
                <a:latin typeface="Arial" pitchFamily="34" charset="0"/>
                <a:cs typeface="Arial" pitchFamily="34" charset="0"/>
              </a:rPr>
              <a:t> начались подготовительные работы </a:t>
            </a:r>
            <a:br>
              <a:rPr lang="ru-RU" sz="2000" dirty="0" smtClean="0">
                <a:latin typeface="Arial" pitchFamily="34" charset="0"/>
                <a:cs typeface="Arial" pitchFamily="34" charset="0"/>
              </a:rPr>
            </a:br>
            <a:r>
              <a:rPr lang="ru-RU" sz="2000" dirty="0" smtClean="0">
                <a:latin typeface="Arial" pitchFamily="34" charset="0"/>
                <a:cs typeface="Arial" pitchFamily="34" charset="0"/>
              </a:rPr>
              <a:t>по строительству моста у села </a:t>
            </a:r>
            <a:r>
              <a:rPr lang="ru-RU" sz="2000" dirty="0" err="1" smtClean="0">
                <a:latin typeface="Arial" pitchFamily="34" charset="0"/>
                <a:cs typeface="Arial" pitchFamily="34" charset="0"/>
              </a:rPr>
              <a:t>Кривощеково</a:t>
            </a:r>
            <a:r>
              <a:rPr lang="ru-RU" sz="2000" dirty="0" smtClean="0">
                <a:latin typeface="Arial" pitchFamily="34" charset="0"/>
                <a:cs typeface="Arial" pitchFamily="34" charset="0"/>
              </a:rPr>
              <a:t>. </a:t>
            </a:r>
            <a:br>
              <a:rPr lang="ru-RU" sz="2000" dirty="0" smtClean="0">
                <a:latin typeface="Arial" pitchFamily="34" charset="0"/>
                <a:cs typeface="Arial" pitchFamily="34" charset="0"/>
              </a:rPr>
            </a:br>
            <a:r>
              <a:rPr lang="ru-RU" sz="2000" dirty="0" smtClean="0">
                <a:latin typeface="Arial" pitchFamily="34" charset="0"/>
                <a:cs typeface="Arial" pitchFamily="34" charset="0"/>
              </a:rPr>
              <a:t>	Проект моста разработал знаменитый русский инженер-мостовик Н.А. </a:t>
            </a:r>
            <a:r>
              <a:rPr lang="ru-RU" sz="2000" dirty="0" err="1" smtClean="0">
                <a:latin typeface="Arial" pitchFamily="34" charset="0"/>
                <a:cs typeface="Arial" pitchFamily="34" charset="0"/>
              </a:rPr>
              <a:t>Белелюбский</a:t>
            </a:r>
            <a:r>
              <a:rPr lang="ru-RU" sz="2000" dirty="0" smtClean="0">
                <a:latin typeface="Arial" pitchFamily="34" charset="0"/>
                <a:cs typeface="Arial" pitchFamily="34" charset="0"/>
              </a:rPr>
              <a:t>. Это был один из первых в России консольных мостов, пролеты которого были перекрыты металлическими конструкциями консольно-балочного типа, опоры моста были заложены на скальном основании с помощью больших плотов. </a:t>
            </a:r>
            <a:br>
              <a:rPr lang="ru-RU" sz="2000" dirty="0" smtClean="0">
                <a:latin typeface="Arial" pitchFamily="34" charset="0"/>
                <a:cs typeface="Arial" pitchFamily="34" charset="0"/>
              </a:rPr>
            </a:br>
            <a:r>
              <a:rPr lang="ru-RU" sz="2000" dirty="0" smtClean="0">
                <a:latin typeface="Arial" pitchFamily="34" charset="0"/>
                <a:cs typeface="Arial" pitchFamily="34" charset="0"/>
              </a:rPr>
              <a:t>	Мост через Обь составляет как бы соединительное звено между </a:t>
            </a:r>
            <a:r>
              <a:rPr lang="ru-RU" sz="2000" dirty="0" err="1" smtClean="0">
                <a:latin typeface="Arial" pitchFamily="34" charset="0"/>
                <a:cs typeface="Arial" pitchFamily="34" charset="0"/>
              </a:rPr>
              <a:t>Западно</a:t>
            </a:r>
            <a:r>
              <a:rPr lang="ru-RU" sz="2000" dirty="0" smtClean="0">
                <a:latin typeface="Arial" pitchFamily="34" charset="0"/>
                <a:cs typeface="Arial" pitchFamily="34" charset="0"/>
              </a:rPr>
              <a:t> - Сибирской и Средне - Сибирской железными дорогами. </a:t>
            </a:r>
            <a:br>
              <a:rPr lang="ru-RU" sz="2000" dirty="0" smtClean="0">
                <a:latin typeface="Arial" pitchFamily="34" charset="0"/>
                <a:cs typeface="Arial" pitchFamily="34" charset="0"/>
              </a:rPr>
            </a:br>
            <a:r>
              <a:rPr lang="ru-RU" sz="2000" b="1" dirty="0" smtClean="0">
                <a:latin typeface="Arial" pitchFamily="34" charset="0"/>
                <a:cs typeface="Arial" pitchFamily="34" charset="0"/>
              </a:rPr>
              <a:t>	</a:t>
            </a:r>
            <a:r>
              <a:rPr lang="ru-RU" sz="2000" dirty="0" smtClean="0">
                <a:latin typeface="Arial" pitchFamily="34" charset="0"/>
                <a:cs typeface="Arial" pitchFamily="34" charset="0"/>
              </a:rPr>
              <a:t/>
            </a:r>
            <a:br>
              <a:rPr lang="ru-RU" sz="2000" dirty="0" smtClean="0">
                <a:latin typeface="Arial" pitchFamily="34" charset="0"/>
                <a:cs typeface="Arial" pitchFamily="34" charset="0"/>
              </a:rPr>
            </a:br>
            <a:endParaRPr lang="ru-RU" sz="2000" dirty="0">
              <a:latin typeface="Arial" pitchFamily="34" charset="0"/>
              <a:cs typeface="Arial" pitchFamily="34" charset="0"/>
            </a:endParaRPr>
          </a:p>
        </p:txBody>
      </p:sp>
      <p:sp>
        <p:nvSpPr>
          <p:cNvPr id="3" name="Содержимое 2"/>
          <p:cNvSpPr>
            <a:spLocks noGrp="1"/>
          </p:cNvSpPr>
          <p:nvPr>
            <p:ph idx="1"/>
          </p:nvPr>
        </p:nvSpPr>
        <p:spPr>
          <a:xfrm>
            <a:off x="5148064" y="5589240"/>
            <a:ext cx="3538736" cy="536923"/>
          </a:xfrm>
        </p:spPr>
        <p:txBody>
          <a:bodyPr>
            <a:normAutofit lnSpcReduction="10000"/>
          </a:bodyPr>
          <a:lstStyle/>
          <a:p>
            <a:endParaRPr lang="ru-RU" dirty="0"/>
          </a:p>
        </p:txBody>
      </p:sp>
      <p:sp>
        <p:nvSpPr>
          <p:cNvPr id="5" name="Прямоугольник 4"/>
          <p:cNvSpPr/>
          <p:nvPr/>
        </p:nvSpPr>
        <p:spPr>
          <a:xfrm>
            <a:off x="2051720" y="6309320"/>
            <a:ext cx="5544616" cy="400110"/>
          </a:xfrm>
          <a:prstGeom prst="rect">
            <a:avLst/>
          </a:prstGeom>
        </p:spPr>
        <p:txBody>
          <a:bodyPr wrap="square">
            <a:spAutoFit/>
          </a:bodyPr>
          <a:lstStyle/>
          <a:p>
            <a:pPr algn="ctr"/>
            <a:r>
              <a:rPr lang="ru-RU" sz="2000" b="1" dirty="0" smtClean="0">
                <a:latin typeface="Arial" pitchFamily="34" charset="0"/>
                <a:cs typeface="Arial" pitchFamily="34" charset="0"/>
              </a:rPr>
              <a:t> Фото 6 -  Мост через реку Обь</a:t>
            </a:r>
            <a:endParaRPr lang="ru-RU" sz="2000" b="1" dirty="0">
              <a:latin typeface="Arial" pitchFamily="34" charset="0"/>
              <a:cs typeface="Arial"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899592" y="3573016"/>
            <a:ext cx="7848872" cy="2766623"/>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smtClean="0">
                <a:latin typeface="Arial" pitchFamily="34" charset="0"/>
                <a:cs typeface="Arial" pitchFamily="34" charset="0"/>
              </a:rPr>
              <a:t>В 1893 году</a:t>
            </a:r>
            <a:r>
              <a:rPr lang="ru-RU" sz="2000" dirty="0" smtClean="0">
                <a:latin typeface="Arial" pitchFamily="34" charset="0"/>
                <a:cs typeface="Arial" pitchFamily="34" charset="0"/>
              </a:rPr>
              <a:t> образована станция Обь (Новосибирск-Главный). Деревянное здание вокзала было построено по типовому проекту.</a:t>
            </a:r>
            <a:endParaRPr lang="ru-RU" sz="2000" dirty="0"/>
          </a:p>
        </p:txBody>
      </p:sp>
      <p:sp>
        <p:nvSpPr>
          <p:cNvPr id="9" name="Прямоугольник 8"/>
          <p:cNvSpPr/>
          <p:nvPr/>
        </p:nvSpPr>
        <p:spPr>
          <a:xfrm>
            <a:off x="179512" y="6021288"/>
            <a:ext cx="9073008" cy="707886"/>
          </a:xfrm>
          <a:prstGeom prst="rect">
            <a:avLst/>
          </a:prstGeom>
        </p:spPr>
        <p:txBody>
          <a:bodyPr wrap="square">
            <a:spAutoFit/>
          </a:bodyPr>
          <a:lstStyle/>
          <a:p>
            <a:pPr algn="ctr"/>
            <a:r>
              <a:rPr lang="ru-RU" sz="2000" dirty="0" smtClean="0">
                <a:latin typeface="Arial" pitchFamily="34" charset="0"/>
                <a:cs typeface="Arial" pitchFamily="34" charset="0"/>
              </a:rPr>
              <a:t>     </a:t>
            </a:r>
            <a:r>
              <a:rPr lang="ru-RU" sz="2000" b="1" dirty="0" smtClean="0">
                <a:latin typeface="Arial" pitchFamily="34" charset="0"/>
                <a:cs typeface="Arial" pitchFamily="34" charset="0"/>
              </a:rPr>
              <a:t>Фото 7 - Вокзал станции Обь со стороны пос. </a:t>
            </a:r>
            <a:r>
              <a:rPr lang="ru-RU" sz="2000" b="1" dirty="0" err="1" smtClean="0">
                <a:latin typeface="Arial" pitchFamily="34" charset="0"/>
                <a:cs typeface="Arial" pitchFamily="34" charset="0"/>
              </a:rPr>
              <a:t>Новониколаевска</a:t>
            </a:r>
            <a:endParaRPr lang="ru-RU" sz="2000" b="1" dirty="0" smtClean="0">
              <a:latin typeface="Arial" pitchFamily="34" charset="0"/>
              <a:cs typeface="Arial" pitchFamily="34" charset="0"/>
            </a:endParaRPr>
          </a:p>
          <a:p>
            <a:pPr algn="ctr"/>
            <a:r>
              <a:rPr lang="ru-RU" sz="2000" b="1" dirty="0" smtClean="0">
                <a:latin typeface="Arial" pitchFamily="34" charset="0"/>
                <a:cs typeface="Arial" pitchFamily="34" charset="0"/>
              </a:rPr>
              <a:t> (Новосибирск-Главный)</a:t>
            </a:r>
            <a:endParaRPr lang="ru-RU" sz="2000" b="1" dirty="0">
              <a:latin typeface="Arial" pitchFamily="34" charset="0"/>
              <a:cs typeface="Arial" pitchFamily="34" charset="0"/>
            </a:endParaRPr>
          </a:p>
        </p:txBody>
      </p:sp>
      <p:pic>
        <p:nvPicPr>
          <p:cNvPr id="14341" name="Picture 5"/>
          <p:cNvPicPr>
            <a:picLocks noGrp="1" noChangeAspect="1" noChangeArrowheads="1"/>
          </p:cNvPicPr>
          <p:nvPr>
            <p:ph idx="1"/>
          </p:nvPr>
        </p:nvPicPr>
        <p:blipFill>
          <a:blip r:embed="rId2" cstate="print"/>
          <a:srcRect/>
          <a:stretch>
            <a:fillRect/>
          </a:stretch>
        </p:blipFill>
        <p:spPr bwMode="auto">
          <a:xfrm>
            <a:off x="683568" y="1268760"/>
            <a:ext cx="8064896" cy="4857404"/>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810</TotalTime>
  <Words>334</Words>
  <Application>Microsoft Office PowerPoint</Application>
  <PresentationFormat>Экран (4:3)</PresentationFormat>
  <Paragraphs>58</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Федеральное государственное бюджетное образовательное учреждение  высшего образования «ОМСКИЙ ГОСУДАРСТВЕННЫЙ УНИВЕРСИТЕТ ПУТЕЙ СООБЩЕНИЯ» (ОмГУПС (ОмИИТ)) структурное подразделение среднего профессионального образования «Омский техникум железнодорожного транспорта» (СП СПО ОТЖТ)</vt:lpstr>
      <vt:lpstr>История дороги </vt:lpstr>
      <vt:lpstr> Константин Яковлевич Михайловский    руководитель строительства        головного участка  Транссиба - Западно - Сибирской  железной   дороги, протяженность  -  1329   верст (Челябинск - Кривощеково). </vt:lpstr>
      <vt:lpstr> 7 июля 1892 года состоялось торжественное открытие строительства начального звена Транссиба  от Челябинска до Омска протяженностью около 800 км.   20 июля 1893 года строители вышли на новый участок от Омска до Кривощеково протяженностью почти 620 км.</vt:lpstr>
      <vt:lpstr>Фото 3 -  Шалаш рабочих строителей Транссиба</vt:lpstr>
      <vt:lpstr>Фото 4 -  Рабочие-строители Транссибирской магистрали</vt:lpstr>
      <vt:lpstr>Фото 5 – строительство Транссиба</vt:lpstr>
      <vt:lpstr>       В мае 1893 года начались подготовительные работы  по строительству моста у села Кривощеково.   Проект моста разработал знаменитый русский инженер-мостовик Н.А. Белелюбский. Это был один из первых в России консольных мостов, пролеты которого были перекрыты металлическими конструкциями консольно-балочного типа, опоры моста были заложены на скальном основании с помощью больших плотов.   Мост через Обь составляет как бы соединительное звено между Западно - Сибирской и Средне - Сибирской железными дорогами.    </vt:lpstr>
      <vt:lpstr>В 1893 году образована станция Обь (Новосибирск-Главный). Деревянное здание вокзала было построено по типовому проекту.</vt:lpstr>
      <vt:lpstr>Слайд 10</vt:lpstr>
      <vt:lpstr>Слайд 11</vt:lpstr>
      <vt:lpstr>Слайд 12</vt:lpstr>
      <vt:lpstr>8 сентября 1896 года первым начальником Западно - Сибирской железной дороги назначен  В.М. Павловский.  </vt:lpstr>
      <vt:lpstr>Слайд 14</vt:lpstr>
      <vt:lpstr>Слайд 15</vt:lpstr>
      <vt:lpstr>Слайд 16</vt:lpstr>
      <vt:lpstr>Слайд 17</vt:lpstr>
      <vt:lpstr>Фото 14 - Один из первых паровозов Транссиба</vt:lpstr>
      <vt:lpstr>Фото 15 - Пассажирское здание ст. Омск  со стороны платформы </vt:lpstr>
      <vt:lpstr>Слайд 20</vt:lpstr>
      <vt:lpstr>Список используемой литературы: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Федеральное государственное бюджетное образовательное учреждение  высшего образования «ОМСКИЙ ГОСУДАРСТВЕННЫЙ УНИВЕРСИТЕТ ПУТЕЙ СООБЩЕНИЯ» (ОмГУПС (ОмИИТ)) структурное подразделение среднего профессионального образования «Омский техникум железнодорожного транспорта» (СП СПО ОТЖТ)</dc:title>
  <dc:creator>Пк</dc:creator>
  <cp:lastModifiedBy>Колян</cp:lastModifiedBy>
  <cp:revision>96</cp:revision>
  <dcterms:created xsi:type="dcterms:W3CDTF">2020-01-23T10:05:06Z</dcterms:created>
  <dcterms:modified xsi:type="dcterms:W3CDTF">2020-04-09T10:33:04Z</dcterms:modified>
</cp:coreProperties>
</file>