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12.jpg" ContentType="image/png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75" r:id="rId4"/>
    <p:sldId id="273" r:id="rId5"/>
    <p:sldId id="262" r:id="rId6"/>
    <p:sldId id="263" r:id="rId7"/>
    <p:sldId id="259" r:id="rId8"/>
    <p:sldId id="264" r:id="rId9"/>
    <p:sldId id="261" r:id="rId10"/>
    <p:sldId id="276" r:id="rId11"/>
    <p:sldId id="277" r:id="rId12"/>
    <p:sldId id="267" r:id="rId13"/>
    <p:sldId id="278" r:id="rId14"/>
    <p:sldId id="269" r:id="rId15"/>
    <p:sldId id="26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учащихся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9 Г</c:v>
                </c:pt>
                <c:pt idx="1">
                  <c:v>9 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</c:v>
                </c:pt>
                <c:pt idx="1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Отклонения в зрении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9 Г</c:v>
                </c:pt>
                <c:pt idx="1">
                  <c:v>9 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16</c:v>
                </c:pt>
                <c:pt idx="1">
                  <c:v>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9 Г</c:v>
                </c:pt>
                <c:pt idx="1">
                  <c:v>9 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57779664"/>
        <c:axId val="-357788368"/>
      </c:barChart>
      <c:catAx>
        <c:axId val="-35777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57788368"/>
        <c:crosses val="autoZero"/>
        <c:auto val="1"/>
        <c:lblAlgn val="ctr"/>
        <c:lblOffset val="100"/>
        <c:noMultiLvlLbl val="0"/>
      </c:catAx>
      <c:valAx>
        <c:axId val="-357788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5777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502624671916E-2"/>
          <c:y val="0.25779808773903262"/>
          <c:w val="0.90849737532808394"/>
          <c:h val="0.669986564179477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00000"/>
                  </a:schemeClr>
                </a:gs>
                <a:gs pos="100000">
                  <a:schemeClr val="accent1">
                    <a:shade val="88000"/>
                    <a:lumMod val="88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12700"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Нормы СанПиН</c:v>
                </c:pt>
                <c:pt idx="1">
                  <c:v>Кабинет 33</c:v>
                </c:pt>
                <c:pt idx="2">
                  <c:v>Кабинет 34</c:v>
                </c:pt>
                <c:pt idx="3">
                  <c:v>Кабинет 36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300</c:v>
                </c:pt>
                <c:pt idx="1">
                  <c:v>215</c:v>
                </c:pt>
                <c:pt idx="2">
                  <c:v>173</c:v>
                </c:pt>
                <c:pt idx="3">
                  <c:v>209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lumMod val="100000"/>
                  </a:schemeClr>
                </a:gs>
                <a:gs pos="100000">
                  <a:schemeClr val="accent2">
                    <a:shade val="88000"/>
                    <a:lumMod val="88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12700"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Нормы СанПиН</c:v>
                </c:pt>
                <c:pt idx="1">
                  <c:v>Кабинет 33</c:v>
                </c:pt>
                <c:pt idx="2">
                  <c:v>Кабинет 34</c:v>
                </c:pt>
                <c:pt idx="3">
                  <c:v>Кабинет 36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300</c:v>
                </c:pt>
                <c:pt idx="1">
                  <c:v>139</c:v>
                </c:pt>
                <c:pt idx="2">
                  <c:v>141</c:v>
                </c:pt>
                <c:pt idx="3">
                  <c:v>153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lumMod val="100000"/>
                  </a:schemeClr>
                </a:gs>
                <a:gs pos="100000">
                  <a:schemeClr val="accent3">
                    <a:shade val="88000"/>
                    <a:lumMod val="88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12700"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Нормы СанПиН</c:v>
                </c:pt>
                <c:pt idx="1">
                  <c:v>Кабинет 33</c:v>
                </c:pt>
                <c:pt idx="2">
                  <c:v>Кабинет 34</c:v>
                </c:pt>
                <c:pt idx="3">
                  <c:v>Кабинет 36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300</c:v>
                </c:pt>
                <c:pt idx="1">
                  <c:v>230</c:v>
                </c:pt>
                <c:pt idx="2">
                  <c:v>162</c:v>
                </c:pt>
                <c:pt idx="3">
                  <c:v>171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 доски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8000"/>
                    <a:lumMod val="100000"/>
                  </a:schemeClr>
                </a:gs>
                <a:gs pos="100000">
                  <a:schemeClr val="accent4">
                    <a:shade val="88000"/>
                    <a:lumMod val="88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12700"/>
            </a:sp3d>
          </c:spPr>
          <c:invertIfNegative val="0"/>
          <c:cat>
            <c:strRef>
              <c:f>Лист1!$A$2:$A$5</c:f>
              <c:strCache>
                <c:ptCount val="4"/>
                <c:pt idx="0">
                  <c:v>Нормы СанПиН</c:v>
                </c:pt>
                <c:pt idx="1">
                  <c:v>Кабинет 33</c:v>
                </c:pt>
                <c:pt idx="2">
                  <c:v>Кабинет 34</c:v>
                </c:pt>
                <c:pt idx="3">
                  <c:v>Кабинет 36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500</c:v>
                </c:pt>
                <c:pt idx="1">
                  <c:v>225</c:v>
                </c:pt>
                <c:pt idx="2">
                  <c:v>161</c:v>
                </c:pt>
                <c:pt idx="3">
                  <c:v>176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357789456"/>
        <c:axId val="-357794352"/>
      </c:barChart>
      <c:catAx>
        <c:axId val="-35778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57794352"/>
        <c:crosses val="autoZero"/>
        <c:auto val="1"/>
        <c:lblAlgn val="ctr"/>
        <c:lblOffset val="100"/>
        <c:noMultiLvlLbl val="0"/>
      </c:catAx>
      <c:valAx>
        <c:axId val="-35779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57789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389307738109808"/>
          <c:y val="0.96639303325785386"/>
          <c:w val="0.27416123710627377"/>
          <c:h val="2.97582393072048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3744" y="4385731"/>
            <a:ext cx="7197726" cy="1405467"/>
          </a:xfrm>
        </p:spPr>
        <p:txBody>
          <a:bodyPr/>
          <a:lstStyle/>
          <a:p>
            <a:r>
              <a:rPr lang="ru-RU" sz="1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Влияние освещённости на здоровье </a:t>
            </a:r>
            <a:r>
              <a:rPr lang="ru-RU" sz="16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человека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Паук Кристина 9 «Г» класс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5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2" y="588936"/>
            <a:ext cx="10147514" cy="1069383"/>
          </a:xfrm>
        </p:spPr>
        <p:txBody>
          <a:bodyPr/>
          <a:lstStyle/>
          <a:p>
            <a:pPr algn="ctr"/>
            <a:r>
              <a:rPr lang="ru-RU" dirty="0" smtClean="0"/>
              <a:t>           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работы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1" y="1270860"/>
            <a:ext cx="5188056" cy="53314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данной темой проходила в специальной научной лаборатории, которая называется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Науколаб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замера значения освещенности необходимо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установить прибор на поверхность, освещенность которой измеряется. Прибор, подключенный к ноутбуку, фиксирует значение освещенности и выводит его на монитор в виде графика. Читая график узнаем значение освещенности на данном участке.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126" y="1658319"/>
            <a:ext cx="3672244" cy="24629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059" y="3703584"/>
            <a:ext cx="4041998" cy="2449243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 rot="16012598" flipH="1">
            <a:off x="10732927" y="4885552"/>
            <a:ext cx="1229873" cy="5727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822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820341"/>
            <a:ext cx="11240215" cy="11229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работы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1" y="1103870"/>
            <a:ext cx="4995334" cy="45308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того как сделаны все необходимые замеры освещенности, на основе полученных результатов делается вывод о том, достаточна ли освещённость кабинетов, для этого сравниваем полученные значения с нормами СанПиН.</a:t>
            </a:r>
          </a:p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11462709" y="820341"/>
            <a:ext cx="463307" cy="7133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963" y="1906292"/>
            <a:ext cx="4045399" cy="2475135"/>
          </a:xfrm>
          <a:prstGeom prst="rect">
            <a:avLst/>
          </a:prstGeom>
        </p:spPr>
      </p:pic>
      <p:pic>
        <p:nvPicPr>
          <p:cNvPr id="13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363" y="3978584"/>
            <a:ext cx="4215539" cy="243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12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775" y="422191"/>
            <a:ext cx="10372725" cy="1093571"/>
          </a:xfrm>
        </p:spPr>
        <p:txBody>
          <a:bodyPr/>
          <a:lstStyle/>
          <a:p>
            <a:pPr algn="ctr"/>
            <a:r>
              <a:rPr lang="ru-RU" dirty="0" smtClean="0">
                <a:latin typeface="+mn-lt"/>
              </a:rPr>
              <a:t> </a:t>
            </a:r>
            <a:r>
              <a:rPr lang="ru-RU" sz="4800" dirty="0" smtClean="0">
                <a:latin typeface="+mn-lt"/>
              </a:rPr>
              <a:t>итог исследований</a:t>
            </a:r>
            <a:endParaRPr lang="ru-RU" sz="4800" dirty="0"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311151"/>
              </p:ext>
            </p:extLst>
          </p:nvPr>
        </p:nvGraphicFramePr>
        <p:xfrm>
          <a:off x="0" y="-1"/>
          <a:ext cx="11685722" cy="6599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24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878" y="188843"/>
            <a:ext cx="9978887" cy="235557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 исследования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2" y="1510747"/>
            <a:ext cx="4995334" cy="534725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итогу проведенного опыта, с целью проверить уровень освещенности в школьных кабинетах, можно сделать вывод о том, что освещение в кабинетах школы не удовлетворяет требованию СанПиН. На основе этого, я решила рассмотреть некоторые из причин недостаточной освещенности.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63" y="2216426"/>
            <a:ext cx="5320402" cy="3578087"/>
          </a:xfrm>
        </p:spPr>
      </p:pic>
    </p:spTree>
    <p:extLst>
      <p:ext uri="{BB962C8B-B14F-4D97-AF65-F5344CB8AC3E}">
        <p14:creationId xmlns:p14="http://schemas.microsoft.com/office/powerpoint/2010/main" val="1486925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283" y="-108488"/>
            <a:ext cx="10624750" cy="1828800"/>
          </a:xfrm>
        </p:spPr>
        <p:txBody>
          <a:bodyPr>
            <a:normAutofit/>
          </a:bodyPr>
          <a:lstStyle/>
          <a:p>
            <a:pPr algn="ctr"/>
            <a:r>
              <a:rPr lang="ru-RU" sz="33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причины </a:t>
            </a:r>
            <a:r>
              <a:rPr lang="ru-RU" sz="3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недостаточной освещенности</a:t>
            </a:r>
            <a:endParaRPr lang="ru-RU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799" y="1332854"/>
            <a:ext cx="6381428" cy="5222929"/>
          </a:xfrm>
        </p:spPr>
        <p:txBody>
          <a:bodyPr>
            <a:noAutofit/>
          </a:bodyPr>
          <a:lstStyle/>
          <a:p>
            <a:pPr marL="0" indent="0">
              <a:spcBef>
                <a:spcPts val="840"/>
              </a:spcBef>
              <a:spcAft>
                <a:spcPts val="840"/>
              </a:spcAft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Возможные причины: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Лампы покрыты пылью, которая препятствует прохождению света;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Шторы препятствуют прохождению естественного света;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Мощность светильников недостаточна;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Светильники расположены очень далеко от рабочих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максимального использования дневного света и равномерного освещения учебных помещений следует: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Не закрашивать оконные стекла;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Не расставлять на подоконниках цветы.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Очистку и мытье стекол проводить 2 раза в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227" y="1869990"/>
            <a:ext cx="4819973" cy="3058472"/>
          </a:xfrm>
        </p:spPr>
      </p:pic>
    </p:spTree>
    <p:extLst>
      <p:ext uri="{BB962C8B-B14F-4D97-AF65-F5344CB8AC3E}">
        <p14:creationId xmlns:p14="http://schemas.microsoft.com/office/powerpoint/2010/main" val="53574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444843"/>
            <a:ext cx="10600037" cy="144162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исследования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1" y="1549831"/>
            <a:ext cx="10600037" cy="54193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работы, я пришла к следующим выводам: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школе преобладает совмещенное освещение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 играет большую роль в жизни человека;</a:t>
            </a:r>
          </a:p>
          <a:p>
            <a:pPr marL="0" indent="0">
              <a:buNone/>
            </a:pP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исследования можно утверждать, что: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освещение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классных помещениях школы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удовлетворяет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СанПиНа;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требуется дополнительное освещение.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</a:rPr>
              <a:t>   </a:t>
            </a:r>
            <a:endParaRPr lang="ru-RU" dirty="0" smtClean="0"/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5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0865" y="1589904"/>
            <a:ext cx="6227806" cy="356698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14" y="774357"/>
            <a:ext cx="10371616" cy="535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97122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Введение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2" y="1859797"/>
            <a:ext cx="4995334" cy="393140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течение учебного года ученикам приходится </a:t>
            </a:r>
            <a:r>
              <a:rPr lang="ru-RU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 </a:t>
            </a:r>
            <a:r>
              <a:rPr lang="ru-RU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времени проводить в школе, то не маловажную роль играет освещение в учебных кабинетах</a:t>
            </a:r>
            <a:r>
              <a:rPr lang="ru-RU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целью </a:t>
            </a: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узнать о состоянии зрения и самочувствия во время учебного </a:t>
            </a:r>
            <a:r>
              <a:rPr lang="ru-RU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процесса учеников девятых классов, я </a:t>
            </a: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провела опрос среди </a:t>
            </a:r>
            <a:r>
              <a:rPr lang="ru-RU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учащихся.</a:t>
            </a:r>
            <a:endParaRPr lang="ru-RU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21895" y="1859797"/>
            <a:ext cx="4995332" cy="393140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95" y="1859796"/>
            <a:ext cx="5127624" cy="39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59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909234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2" y="1518835"/>
            <a:ext cx="4995334" cy="427236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опроса можно сказать, что почти у каждого второго  наблюдаются отклонения в зрении, что связано с плохим освещением рабочего места.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проверить освещение школьных кабинетов я решила провести исследовательский проект на тему: «Освещение и влияние его на здоровье человека»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12780809"/>
              </p:ext>
            </p:extLst>
          </p:nvPr>
        </p:nvGraphicFramePr>
        <p:xfrm>
          <a:off x="5821363" y="1647569"/>
          <a:ext cx="4995862" cy="4555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3246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74357" y="-420131"/>
            <a:ext cx="10857470" cy="3410466"/>
          </a:xfrm>
        </p:spPr>
        <p:txBody>
          <a:bodyPr>
            <a:normAutofit/>
          </a:bodyPr>
          <a:lstStyle/>
          <a:p>
            <a:pPr marL="0" lvl="0" indent="0">
              <a:lnSpc>
                <a:spcPct val="120000"/>
              </a:lnSpc>
              <a:spcAft>
                <a:spcPts val="600"/>
              </a:spcAft>
              <a:buClr>
                <a:prstClr val="white"/>
              </a:buClr>
              <a:buNone/>
            </a:pP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Гипотеза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Влияет ли освещённость на здоровье человека?</a:t>
            </a:r>
          </a:p>
          <a:p>
            <a:pPr marL="0" lvl="0" indent="0">
              <a:lnSpc>
                <a:spcPct val="120000"/>
              </a:lnSpc>
              <a:spcAft>
                <a:spcPts val="600"/>
              </a:spcAft>
              <a:buClr>
                <a:prstClr val="white"/>
              </a:buClr>
              <a:buNone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sz="2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Узнать</a:t>
            </a:r>
            <a:r>
              <a:rPr lang="ru-RU" sz="2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достаточное ли освещение имеется в школе для учебы</a:t>
            </a:r>
            <a:r>
              <a:rPr lang="ru-RU" sz="26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6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74357" y="980303"/>
            <a:ext cx="10272584" cy="6540843"/>
          </a:xfrm>
        </p:spPr>
        <p:txBody>
          <a:bodyPr>
            <a:normAutofit/>
          </a:bodyPr>
          <a:lstStyle/>
          <a:p>
            <a:pPr marL="0" lvl="0" indent="0">
              <a:buClr>
                <a:prstClr val="white"/>
              </a:buClr>
              <a:buNone/>
            </a:pP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 smtClean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Clr>
                <a:prstClr val="white"/>
              </a:buClr>
              <a:buFont typeface="+mj-lt"/>
              <a:buAutoNum type="arabicPeriod"/>
            </a:pPr>
            <a:r>
              <a:rPr lang="ru-RU" sz="2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Изучить</a:t>
            </a:r>
            <a:r>
              <a:rPr lang="ru-RU" sz="22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виды освещения и их характеристики.</a:t>
            </a:r>
          </a:p>
          <a:p>
            <a:pPr marL="342900" lvl="0" indent="-342900">
              <a:lnSpc>
                <a:spcPct val="150000"/>
              </a:lnSpc>
              <a:buClr>
                <a:prstClr val="white"/>
              </a:buClr>
              <a:buFont typeface="+mj-lt"/>
              <a:buAutoNum type="arabicPeriod"/>
            </a:pPr>
            <a:r>
              <a:rPr lang="ru-RU" sz="2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Узнать влияние света на организм человек.</a:t>
            </a:r>
          </a:p>
          <a:p>
            <a:pPr marL="342900" lvl="0" indent="-342900">
              <a:lnSpc>
                <a:spcPct val="150000"/>
              </a:lnSpc>
              <a:buClr>
                <a:prstClr val="white"/>
              </a:buClr>
              <a:buFont typeface="+mj-lt"/>
              <a:buAutoNum type="arabicPeriod"/>
            </a:pPr>
            <a:r>
              <a:rPr lang="ru-RU" sz="2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Изучить приборы для измерения освещенности в помещении. </a:t>
            </a:r>
          </a:p>
          <a:p>
            <a:pPr marL="342900" lvl="0" indent="-342900">
              <a:lnSpc>
                <a:spcPct val="150000"/>
              </a:lnSpc>
              <a:buClr>
                <a:prstClr val="white"/>
              </a:buClr>
              <a:buFont typeface="+mj-lt"/>
              <a:buAutoNum type="arabicPeriod"/>
            </a:pPr>
            <a:r>
              <a:rPr lang="ru-RU" sz="2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Провести измерения освещенности в школе.</a:t>
            </a:r>
          </a:p>
          <a:p>
            <a:pPr marL="342900" lvl="0" indent="-342900">
              <a:lnSpc>
                <a:spcPct val="150000"/>
              </a:lnSpc>
              <a:buClr>
                <a:prstClr val="white"/>
              </a:buClr>
              <a:buFont typeface="+mj-lt"/>
              <a:buAutoNum type="arabicPeriod"/>
            </a:pPr>
            <a:r>
              <a:rPr lang="ru-RU" sz="2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Сравнить результаты измерения с нормами СанПиН.</a:t>
            </a:r>
          </a:p>
          <a:p>
            <a:pPr marL="342900" lvl="0" indent="-342900">
              <a:lnSpc>
                <a:spcPct val="150000"/>
              </a:lnSpc>
              <a:buClr>
                <a:prstClr val="white"/>
              </a:buClr>
              <a:buFont typeface="+mj-lt"/>
              <a:buAutoNum type="arabicPeriod"/>
            </a:pPr>
            <a:r>
              <a:rPr lang="ru-RU" sz="2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Сделать вывод об освещенности в школе.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03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48281"/>
            <a:ext cx="11028404" cy="1491048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освещения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0745" y="1532238"/>
            <a:ext cx="5346357" cy="449786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источника света производственное освещение может быть трех видов: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Естественное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создаваемое прямыми лучами и диффузионным светом небесного излучения;</a:t>
            </a:r>
          </a:p>
          <a:p>
            <a:pPr lvl="0" algn="just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Искусственное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создаваемое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электрическими лампами;</a:t>
            </a:r>
          </a:p>
          <a:p>
            <a:pPr lvl="0" algn="just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Совмещенное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(комбинированное)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естественного и искусственного освещения.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57102" y="1729945"/>
            <a:ext cx="3005266" cy="1964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368" y="3686098"/>
            <a:ext cx="2843598" cy="18909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03" y="3686098"/>
            <a:ext cx="3005266" cy="18909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370" y="1729945"/>
            <a:ext cx="2843596" cy="19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420130"/>
            <a:ext cx="11020167" cy="12603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206625" algn="l"/>
              </a:tabLs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Влияние света на организм человека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2" y="1614489"/>
            <a:ext cx="5113636" cy="5049922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  <a:tabLst>
                <a:tab pos="2206625" algn="l"/>
              </a:tabLs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 является необходимым условием существования человека.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влияет на состояние высших психических функций и физиологические процессы в организме. </a:t>
            </a:r>
            <a:endParaRPr lang="ru-RU" sz="2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  <a:tabLst>
                <a:tab pos="2206625" algn="l"/>
              </a:tabLst>
            </a:pP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Хорошее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освещение действует тонизирующее, создает хорошее настроение, улучшает протекание основных процессов высшей нервной деятельности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  <a:tabLst>
                <a:tab pos="2206625" algn="l"/>
              </a:tabLst>
            </a:pP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Недостаточная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освещённость угнетает, понижается работоспособность, появляется сонливость. </a:t>
            </a:r>
            <a:endParaRPr lang="ru-RU" sz="2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Объект 4" descr="влияние света на организм человека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8741">
            <a:off x="6009748" y="3637757"/>
            <a:ext cx="4200525" cy="240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345">
            <a:off x="7246939" y="1614489"/>
            <a:ext cx="4454524" cy="22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889" y="232476"/>
            <a:ext cx="10698893" cy="125128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 для измерения освещенности помещения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798" y="1647905"/>
            <a:ext cx="5389538" cy="4930218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замера освещенности помещений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использовала цифровой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мультидатчик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Естествознание – 1»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подключенный к компьютеру.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Прибор имеет 5 датчиков, с помощью которых может измерять освещенность, влажность, кислотность, температуру и давление.</a:t>
            </a:r>
          </a:p>
          <a:p>
            <a:pPr algn="just"/>
            <a:endParaRPr lang="ru-RU" sz="2000" dirty="0" smtClean="0">
              <a:latin typeface="+mj-lt"/>
            </a:endParaRPr>
          </a:p>
          <a:p>
            <a:pPr algn="just"/>
            <a:r>
              <a:rPr lang="ru-RU" sz="2000" dirty="0" smtClean="0">
                <a:latin typeface="+mj-lt"/>
              </a:rPr>
              <a:t>Принцип действия прибора заключается на работе встроенных датчиков, показания прибора фиксируются на компьютере в виде диаграммы. </a:t>
            </a:r>
            <a:endParaRPr lang="ru-RU" sz="2000" dirty="0">
              <a:latin typeface="+mj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5303" y="1810135"/>
            <a:ext cx="5256564" cy="327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2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3472"/>
            <a:ext cx="11160210" cy="108488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освещению в школе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1556952"/>
            <a:ext cx="5772665" cy="4827372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504440" algn="l"/>
              </a:tabLst>
            </a:pPr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Качественные и безопасные светильники, комфортное для глаз и нервной системы освещение — это важные факторы эффективности обучения в школе и поддержания общего хорошего самочувствия детей школьного возраста.</a:t>
            </a:r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2504440" algn="l"/>
              </a:tabLst>
            </a:pP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Недостаток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естественного и несбалансированность искусственного света оказывает вредное воздействие,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 вызывать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чрезмерную утомляемость, слезоточивость, покраснение и прочие болезненные ощущения.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363" y="1771136"/>
            <a:ext cx="5148647" cy="271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030" y="197710"/>
            <a:ext cx="10814034" cy="172994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Нормы освещения в школе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6030" y="1268627"/>
            <a:ext cx="4995334" cy="4539049"/>
          </a:xfrm>
        </p:spPr>
        <p:txBody>
          <a:bodyPr>
            <a:normAutofit/>
          </a:bodyPr>
          <a:lstStyle/>
          <a:p>
            <a:pPr marL="0" lvl="0" indent="0" algn="just">
              <a:buClr>
                <a:prstClr val="white"/>
              </a:buClr>
              <a:buNone/>
            </a:pPr>
            <a:r>
              <a:rPr lang="ru-RU" sz="2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Освещение </a:t>
            </a:r>
            <a:r>
              <a:rPr lang="ru-RU" sz="26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школе, по нормам СанПиН должно иметь левостороннюю направленность. Специальные светильники над доской принято крепить на высоте 0,3 м от верхнего </a:t>
            </a:r>
            <a:r>
              <a:rPr lang="ru-RU" sz="2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края.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dirty="0">
              <a:latin typeface="+mj-lt"/>
              <a:cs typeface="Calibri Light" panose="020F030202020403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40708770"/>
              </p:ext>
            </p:extLst>
          </p:nvPr>
        </p:nvGraphicFramePr>
        <p:xfrm>
          <a:off x="6107113" y="1754660"/>
          <a:ext cx="5532951" cy="3188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389"/>
                <a:gridCol w="3364656"/>
                <a:gridCol w="1722906"/>
              </a:tblGrid>
              <a:tr h="107583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i="0" u="none" strike="noStrike" dirty="0" smtClean="0">
                        <a:solidFill>
                          <a:schemeClr val="tx1"/>
                        </a:solidFill>
                        <a:effectLst/>
                        <a:latin typeface="Open Sans"/>
                      </a:endParaRPr>
                    </a:p>
                    <a:p>
                      <a:pPr algn="ctr"/>
                      <a:r>
                        <a:rPr lang="ru-RU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Open Sans"/>
                        </a:rPr>
                        <a:t>Тип помещения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Уровень освещенности</a:t>
                      </a:r>
                    </a:p>
                    <a:p>
                      <a:pPr algn="ctr"/>
                      <a:r>
                        <a:rPr lang="ru-RU" dirty="0" smtClean="0"/>
                        <a:t>Е, </a:t>
                      </a:r>
                      <a:r>
                        <a:rPr lang="ru-RU" dirty="0" err="1" smtClean="0"/>
                        <a:t>лк</a:t>
                      </a:r>
                      <a:endParaRPr lang="ru-RU" dirty="0" smtClean="0"/>
                    </a:p>
                  </a:txBody>
                  <a:tcPr/>
                </a:tc>
              </a:tr>
              <a:tr h="6543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На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</a:rPr>
                        <a:t> рабочем месте</a:t>
                      </a: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300</a:t>
                      </a:r>
                      <a:endParaRPr lang="ru-RU" dirty="0"/>
                    </a:p>
                  </a:txBody>
                  <a:tcPr/>
                </a:tc>
              </a:tr>
              <a:tr h="754511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effectLst/>
                        </a:rPr>
                        <a:t>На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effectLst/>
                        </a:rPr>
                        <a:t> классной доске</a:t>
                      </a:r>
                      <a:endParaRPr lang="ru-RU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/>
                        </a:rPr>
                        <a:t>500</a:t>
                      </a:r>
                      <a:endParaRPr lang="ru-RU" dirty="0">
                        <a:effectLst/>
                      </a:endParaRPr>
                    </a:p>
                  </a:txBody>
                  <a:tcPr marL="95250" marR="95250" marT="95250" marB="95250" anchor="ctr"/>
                </a:tc>
              </a:tr>
              <a:tr h="703353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  <a:effectLst/>
                        </a:rPr>
                        <a:t>Кабинеты и лаборатории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500</a:t>
                      </a:r>
                    </a:p>
                  </a:txBody>
                  <a:tcPr marL="95250" marR="95250" marT="95250" marB="9525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89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2151</TotalTime>
  <Words>688</Words>
  <Application>Microsoft Office PowerPoint</Application>
  <PresentationFormat>Широкоэкранный</PresentationFormat>
  <Paragraphs>81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Open Sans</vt:lpstr>
      <vt:lpstr>Times New Roman</vt:lpstr>
      <vt:lpstr>Небеса</vt:lpstr>
      <vt:lpstr>ОСВЕЩЕНИЕ</vt:lpstr>
      <vt:lpstr>           Введение</vt:lpstr>
      <vt:lpstr>Результаты опроса</vt:lpstr>
      <vt:lpstr>Презентация PowerPoint</vt:lpstr>
      <vt:lpstr>Виды освещения</vt:lpstr>
      <vt:lpstr>  Влияние света на организм человека </vt:lpstr>
      <vt:lpstr>Прибор для измерения освещенности помещения</vt:lpstr>
      <vt:lpstr>Требования к освещению в школе</vt:lpstr>
      <vt:lpstr>Нормы освещения в школе </vt:lpstr>
      <vt:lpstr>            Ход работы</vt:lpstr>
      <vt:lpstr>Ход работы </vt:lpstr>
      <vt:lpstr> итог исследований</vt:lpstr>
      <vt:lpstr>Итог исследования</vt:lpstr>
      <vt:lpstr>причины недостаточной освещенности</vt:lpstr>
      <vt:lpstr>Итоги исследования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ОСВЕЩЕНИЕ</dc:title>
  <dc:creator>ЙФ</dc:creator>
  <cp:lastModifiedBy>ЙФ</cp:lastModifiedBy>
  <cp:revision>91</cp:revision>
  <dcterms:created xsi:type="dcterms:W3CDTF">2019-11-20T10:01:11Z</dcterms:created>
  <dcterms:modified xsi:type="dcterms:W3CDTF">2020-04-20T03:26:31Z</dcterms:modified>
</cp:coreProperties>
</file>