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43"/>
  </p:notesMasterIdLst>
  <p:sldIdLst>
    <p:sldId id="258" r:id="rId9"/>
    <p:sldId id="259" r:id="rId10"/>
    <p:sldId id="268" r:id="rId11"/>
    <p:sldId id="266" r:id="rId12"/>
    <p:sldId id="267" r:id="rId13"/>
    <p:sldId id="291" r:id="rId14"/>
    <p:sldId id="269" r:id="rId15"/>
    <p:sldId id="301" r:id="rId16"/>
    <p:sldId id="274" r:id="rId17"/>
    <p:sldId id="280" r:id="rId18"/>
    <p:sldId id="299" r:id="rId19"/>
    <p:sldId id="297" r:id="rId20"/>
    <p:sldId id="300" r:id="rId21"/>
    <p:sldId id="272" r:id="rId22"/>
    <p:sldId id="273" r:id="rId23"/>
    <p:sldId id="271" r:id="rId24"/>
    <p:sldId id="281" r:id="rId25"/>
    <p:sldId id="282" r:id="rId26"/>
    <p:sldId id="283" r:id="rId27"/>
    <p:sldId id="284" r:id="rId28"/>
    <p:sldId id="288" r:id="rId29"/>
    <p:sldId id="287" r:id="rId30"/>
    <p:sldId id="286" r:id="rId31"/>
    <p:sldId id="279" r:id="rId32"/>
    <p:sldId id="277" r:id="rId33"/>
    <p:sldId id="264" r:id="rId34"/>
    <p:sldId id="289" r:id="rId35"/>
    <p:sldId id="261" r:id="rId36"/>
    <p:sldId id="276" r:id="rId37"/>
    <p:sldId id="278" r:id="rId38"/>
    <p:sldId id="262" r:id="rId39"/>
    <p:sldId id="275" r:id="rId40"/>
    <p:sldId id="296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480807086614197E-2"/>
          <c:y val="6.558587598425196E-2"/>
          <c:w val="0.91051919291338579"/>
          <c:h val="0.66363041338582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70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Лист1!$A$1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Лист1!$B$2:$B$5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Лист1!$A$2:$A$5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35840"/>
        <c:axId val="89237376"/>
      </c:barChart>
      <c:catAx>
        <c:axId val="8923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237376"/>
        <c:crosses val="autoZero"/>
        <c:auto val="1"/>
        <c:lblAlgn val="ctr"/>
        <c:lblOffset val="100"/>
        <c:noMultiLvlLbl val="0"/>
      </c:catAx>
      <c:valAx>
        <c:axId val="8923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23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0.09062</cdr:x>
      <cdr:y>0.72603</cdr:y>
    </cdr:from>
    <cdr:to>
      <cdr:x>0.3931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8718" y="3786215"/>
          <a:ext cx="3133248" cy="142875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2F1444"/>
              </a:solidFill>
              <a:latin typeface="Times New Roman" pitchFamily="18" charset="0"/>
              <a:cs typeface="Times New Roman" pitchFamily="18" charset="0"/>
            </a:rPr>
            <a:t>Октябрь2018года</a:t>
          </a:r>
        </a:p>
        <a:p xmlns:a="http://schemas.openxmlformats.org/drawingml/2006/main">
          <a:r>
            <a:rPr lang="ru-RU" sz="2400" b="1" dirty="0" smtClean="0">
              <a:solidFill>
                <a:srgbClr val="FF3399"/>
              </a:solidFill>
            </a:rPr>
            <a:t>В</a:t>
          </a:r>
          <a:r>
            <a:rPr lang="ru-RU" sz="2400" dirty="0" smtClean="0"/>
            <a:t>- </a:t>
          </a:r>
          <a:r>
            <a:rPr lang="ru-RU" sz="1800" b="1" dirty="0" smtClean="0">
              <a:solidFill>
                <a:srgbClr val="2F1444"/>
              </a:solidFill>
            </a:rPr>
            <a:t>18%</a:t>
          </a:r>
        </a:p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С- </a:t>
          </a:r>
          <a:r>
            <a:rPr lang="ru-RU" sz="1800" b="1" dirty="0" smtClean="0">
              <a:solidFill>
                <a:srgbClr val="2F1444"/>
              </a:solidFill>
            </a:rPr>
            <a:t>70%</a:t>
          </a:r>
        </a:p>
        <a:p xmlns:a="http://schemas.openxmlformats.org/drawingml/2006/main"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Н-</a:t>
          </a:r>
          <a:r>
            <a:rPr lang="ru-RU" sz="1800" b="1" dirty="0" smtClean="0">
              <a:solidFill>
                <a:srgbClr val="7030A0"/>
              </a:solidFill>
            </a:rPr>
            <a:t>12%</a:t>
          </a:r>
        </a:p>
      </cdr:txBody>
    </cdr:sp>
  </cdr:relSizeAnchor>
  <cdr:relSizeAnchor xmlns:cdr="http://schemas.openxmlformats.org/drawingml/2006/chartDrawing">
    <cdr:from>
      <cdr:x>0.40373</cdr:x>
      <cdr:y>0.72603</cdr:y>
    </cdr:from>
    <cdr:to>
      <cdr:x>0.69565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184097" y="3159201"/>
          <a:ext cx="2302286" cy="119213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2F1444"/>
              </a:solidFill>
              <a:latin typeface="Times New Roman" pitchFamily="18" charset="0"/>
              <a:cs typeface="Times New Roman" pitchFamily="18" charset="0"/>
            </a:rPr>
            <a:t>Март 2019  года</a:t>
          </a:r>
        </a:p>
        <a:p xmlns:a="http://schemas.openxmlformats.org/drawingml/2006/main">
          <a:r>
            <a:rPr lang="ru-RU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rPr>
            <a:t>В-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30%</a:t>
          </a:r>
        </a:p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С-</a:t>
          </a:r>
          <a:r>
            <a:rPr lang="ru-RU" sz="1800" b="1" dirty="0" smtClean="0">
              <a:solidFill>
                <a:srgbClr val="7030A0"/>
              </a:solidFill>
            </a:rPr>
            <a:t>60%</a:t>
          </a:r>
        </a:p>
        <a:p xmlns:a="http://schemas.openxmlformats.org/drawingml/2006/main"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Н-</a:t>
          </a:r>
          <a:r>
            <a:rPr lang="ru-RU" dirty="0" smtClean="0"/>
            <a:t> </a:t>
          </a:r>
          <a:r>
            <a:rPr lang="ru-RU" sz="1800" b="1" dirty="0" smtClean="0">
              <a:solidFill>
                <a:srgbClr val="7030A0"/>
              </a:solidFill>
            </a:rPr>
            <a:t>10%</a:t>
          </a:r>
          <a:endParaRPr lang="ru-RU" sz="1800" b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9952-7FBA-431D-9F88-48C12447838C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BB0F-CDFA-49AD-A654-7EFF33A8C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BB0F-CDFA-49AD-A654-7EFF33A8C7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4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2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7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12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9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26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6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2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852936"/>
            <a:ext cx="2887050" cy="3935157"/>
            <a:chOff x="0" y="2852936"/>
            <a:chExt cx="2887050" cy="3935157"/>
          </a:xfrm>
        </p:grpSpPr>
        <p:sp>
          <p:nvSpPr>
            <p:cNvPr id="8" name="Rectangle 1"/>
            <p:cNvSpPr>
              <a:spLocks noChangeArrowheads="1"/>
            </p:cNvSpPr>
            <p:nvPr userDrawn="1"/>
          </p:nvSpPr>
          <p:spPr bwMode="auto">
            <a:xfrm>
              <a:off x="0" y="6572649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Рисунок 8" descr="95181583_large_10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323528" y="3933056"/>
              <a:ext cx="1728192" cy="2579392"/>
            </a:xfrm>
            <a:prstGeom prst="rect">
              <a:avLst/>
            </a:prstGeom>
          </p:spPr>
        </p:pic>
        <p:pic>
          <p:nvPicPr>
            <p:cNvPr id="10" name="Рисунок 9" descr="1363686187_ca3b6b57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31640" y="2852936"/>
              <a:ext cx="1555410" cy="1728192"/>
            </a:xfrm>
            <a:prstGeom prst="rect">
              <a:avLst/>
            </a:prstGeom>
          </p:spPr>
        </p:pic>
      </p:grpSp>
      <p:pic>
        <p:nvPicPr>
          <p:cNvPr id="12290" name="Picture 2" descr="D:\Лидия\шаблоны\Авторские шаблоны\мои блёстки\Безимени-3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856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1363686266_vozd55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332656"/>
            <a:ext cx="19243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6" descr="95181570_large_1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020272" y="4941168"/>
            <a:ext cx="1855688" cy="15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4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5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0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9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9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52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17.10.2019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2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5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4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14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19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83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18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86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62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1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01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6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4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77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27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1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33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3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8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14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80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95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93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8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130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42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87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50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00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82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2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45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69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61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1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68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68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11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25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79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9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98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54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8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75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569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3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90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54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69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42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38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779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95181570_large_12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20272" y="4941168"/>
            <a:ext cx="1855688" cy="1597763"/>
          </a:xfrm>
          <a:prstGeom prst="rect">
            <a:avLst/>
          </a:prstGeom>
        </p:spPr>
      </p:pic>
      <p:grpSp>
        <p:nvGrpSpPr>
          <p:cNvPr id="25" name="Группа 24"/>
          <p:cNvGrpSpPr/>
          <p:nvPr userDrawn="1"/>
        </p:nvGrpSpPr>
        <p:grpSpPr>
          <a:xfrm>
            <a:off x="0" y="2852936"/>
            <a:ext cx="2887050" cy="3935157"/>
            <a:chOff x="0" y="2852936"/>
            <a:chExt cx="2887050" cy="3935157"/>
          </a:xfrm>
        </p:grpSpPr>
        <p:sp>
          <p:nvSpPr>
            <p:cNvPr id="26" name="Rectangle 1"/>
            <p:cNvSpPr>
              <a:spLocks noChangeArrowheads="1"/>
            </p:cNvSpPr>
            <p:nvPr userDrawn="1"/>
          </p:nvSpPr>
          <p:spPr bwMode="auto">
            <a:xfrm>
              <a:off x="0" y="6572649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Рисунок 26" descr="95181583_large_10.png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323528" y="3933056"/>
              <a:ext cx="1728192" cy="2579392"/>
            </a:xfrm>
            <a:prstGeom prst="rect">
              <a:avLst/>
            </a:prstGeom>
          </p:spPr>
        </p:pic>
        <p:pic>
          <p:nvPicPr>
            <p:cNvPr id="28" name="Рисунок 27" descr="1363686187_ca3b6b57.jpg"/>
            <p:cNvPicPr>
              <a:picLocks noChangeAspect="1"/>
            </p:cNvPicPr>
            <p:nvPr userDrawn="1"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31640" y="2852936"/>
              <a:ext cx="1555410" cy="172819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9" name="Рисунок 28" descr="1363686266_vozd55.jpg"/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6" y="332656"/>
            <a:ext cx="1924327" cy="280831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4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4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28792" cy="59766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</a:b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МУНИЦИПАЛЬНОЕ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ДОШКОЛЬНОЕ ОБРАЗОВАТЕЛЬНОЕ  АВТОНОМНОЕ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                                   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                   УЧРЕЖДЕНИЕ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« ДЕТСКИЙ САД № 106 « АНЮТИНЫ ГЛАЗКИ»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  КОМБИНИРОВАННОГО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+mn-ea"/>
                <a:cs typeface="+mn-cs"/>
              </a:rPr>
              <a:t>ВИДА» г. Орска.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+mn-cs"/>
              </a:rPr>
            </a:br>
            <a: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4000" b="1" kern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Театральная </a:t>
            </a:r>
            <a:r>
              <a:rPr lang="ru-RU" sz="4000" b="1" kern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деятельность – как метод всестороннего развития младших дошкольников.</a:t>
            </a:r>
            <a:r>
              <a:rPr lang="ru-RU" sz="36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Выполнила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2000" b="1" kern="0" dirty="0" err="1" smtClean="0">
                <a:solidFill>
                  <a:srgbClr val="002060"/>
                </a:solidFill>
                <a:latin typeface="Times New Roman" pitchFamily="18" charset="0"/>
              </a:rPr>
              <a:t>Гура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 А.А., воспитатель средней группы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 2019год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936104"/>
          </a:xfrm>
        </p:spPr>
        <p:txBody>
          <a:bodyPr/>
          <a:lstStyle/>
          <a:p>
            <a:r>
              <a:rPr lang="ru-RU" sz="2800" dirty="0" smtClean="0">
                <a:solidFill>
                  <a:prstClr val="white"/>
                </a:solidFill>
              </a:rPr>
              <a:t/>
            </a:r>
            <a:br>
              <a:rPr lang="ru-RU" sz="2800" dirty="0" smtClean="0">
                <a:solidFill>
                  <a:prstClr val="white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деятельности: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332139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помогает: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сформировать правильную модель поведения в современном мире;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повысить общую культуру ребенка, приобщать к духовным ценностям;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совершенствовать речь ребенка, активизировать словарь, совершенствовать звуковую культуру речи, ее интонационный строй; улучшать диалогическую речь, ее грамматический строй;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знакомить ребенка с детской литературой, музыкой, изобразительным искусством, правилами этикета, обрядами, традициями;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дает элементарные представления о видах театра;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совершенствовать навык воплощать в игре определенные переживания, побуждать к созданию новых образов, побуждать к мышлению;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творчески относиться к любому делу, умение общаться со сверстниками и взрослыми, развитию сценического творчества, музыкальных и артистических способностей детей.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3"/>
            <a:ext cx="7344816" cy="792087"/>
          </a:xfrm>
        </p:spPr>
        <p:txBody>
          <a:bodyPr/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Технология использования инновационного опыта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96235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Свою </a:t>
            </a:r>
            <a:r>
              <a:rPr lang="ru-RU" sz="1800" b="1" dirty="0">
                <a:solidFill>
                  <a:srgbClr val="111111"/>
                </a:solidFill>
                <a:latin typeface="Times New Roman"/>
                <a:ea typeface="Times New Roman"/>
              </a:rPr>
              <a:t>практическую работу я построила следующим </a:t>
            </a:r>
            <a:r>
              <a:rPr lang="ru-RU" sz="1800" b="1" u="sng" dirty="0">
                <a:solidFill>
                  <a:srgbClr val="111111"/>
                </a:solidFill>
                <a:latin typeface="Times New Roman"/>
                <a:ea typeface="Times New Roman"/>
              </a:rPr>
              <a:t>образом</a:t>
            </a:r>
            <a:r>
              <a:rPr lang="ru-RU" sz="1800" b="1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sz="1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1 .Работа с детьми (совместная деятельность педагога и детей).       </a:t>
            </a:r>
            <a:endParaRPr lang="ru-RU" sz="1600" b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2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. Работа с родителями. 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3. Работа с воспитателями. </a:t>
            </a:r>
            <a:endParaRPr lang="ru-RU" sz="16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4. Создание развивающей среды.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В 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начале своей работы по данной теме я изучила и проанализировала методическую литературу, взяла на вооружение советы, рекомендации авторов. Составила перспективный план работы с детьми по </a:t>
            </a:r>
            <a:r>
              <a:rPr lang="ru-RU" sz="1600" b="1" u="sng" dirty="0">
                <a:solidFill>
                  <a:srgbClr val="111111"/>
                </a:solidFill>
                <a:latin typeface="Times New Roman"/>
                <a:ea typeface="Times New Roman"/>
              </a:rPr>
              <a:t>теме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: «Роль театрализованной деятельности в развитии дошкольников». При составлении плана руководствовалась примерной программой «От рождения до школы» под редакцией Н. Е. </a:t>
            </a:r>
            <a:r>
              <a:rPr lang="ru-RU" sz="16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Вераксы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, Т. С. Комаровой, М. А. Васильевой и дополнительными программами (частично) «Театрализованные занятия в детском саду» М. Д. </a:t>
            </a:r>
            <a:r>
              <a:rPr lang="ru-RU" sz="16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Маханёва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, «Театр - творчество - дети» Н. Ф. Сорокиной. Учитывая принцип интеграции образовательной области «Социализация» (развитие игровой деятельности детей и приобщение к элементарным общепринятым нормам и правилам взаимоотношения со сверстниками и взрослыми), я включала театрализацию во все виды детской деятельности: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«Чтение художественной литературы», «Коммуникация», «Познание», «Труд», «Безопасность», «Художественное </a:t>
            </a:r>
            <a:r>
              <a:rPr lang="ru-RU" sz="1600" b="1" dirty="0" err="1">
                <a:solidFill>
                  <a:srgbClr val="111111"/>
                </a:solidFill>
                <a:latin typeface="Times New Roman"/>
                <a:ea typeface="Times New Roman"/>
              </a:rPr>
              <a:t>творчество»,«Музыка</a:t>
            </a:r>
            <a:r>
              <a:rPr lang="ru-RU" sz="1600" b="1" dirty="0">
                <a:solidFill>
                  <a:srgbClr val="111111"/>
                </a:solidFill>
                <a:latin typeface="Times New Roman"/>
                <a:ea typeface="Times New Roman"/>
              </a:rPr>
              <a:t>», «Физическая культура», «Здоровье».</a:t>
            </a:r>
            <a:endParaRPr lang="ru-RU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22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5"/>
            <a:ext cx="7056784" cy="5435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етоды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 приемы работы: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8021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Упражнения для социально – эмоционального развития детей.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Традиционные методы (игровой, словесный, наглядно-слуховой, практический), которые используются на занятиях;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Просмотр кукольных спектаклей и беседы по ним.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Пальчиковый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игротренинг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для развития моторики рук, необходимый для свободного </a:t>
            </a:r>
            <a:r>
              <a:rPr lang="ru-RU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кукловождения</a:t>
            </a: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Метод драматизации, позволяющий решать поставленные задачи через перевоплощение в художественный образ;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Метод активного восприятия, дающий детям возможность накапливать впечатления от произведений искусства и окружающего мира.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Игры драматизации.</a:t>
            </a:r>
            <a:endParaRPr lang="ru-RU" sz="2000" b="1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08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1054278"/>
            <a:ext cx="8820472" cy="761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дикции (артикуляционная гимнастика).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Задания для развития речевой интонационной выразительности.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 – превращения ("учись владеть своим телом"), образные упражнения.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на развитие детской пластики.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на развитие выразительной мимики.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Упражнения по этике во время драматизаций.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Разыгрывание разнообразных сказок и инсценировок.</a:t>
            </a:r>
            <a:endParaRPr lang="ru-RU" sz="2000" b="1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Знакомство не только с текстом сказки, но и средствами её драматизации – жестом, мимикой, движением, костюмом, декорациями.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1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90363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театральной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5481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взрослых и детей, театральное занятие, театрализованная игра на праздниках и развлечениях.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Мини-игры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других занятиях, театрализованные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    спектакли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посещение детьми театров совместно с родителями, мини-сценки с куклами , привлечение главной куклы - Петрушки в решение познавательных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театрализованная деятельность взрослых и детей, театральное занятие, театрализованная игра на праздниках и развлечениях.</a:t>
            </a:r>
            <a: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4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825" y="1038225"/>
            <a:ext cx="7886700" cy="5135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71863" y="3027363"/>
            <a:ext cx="2176462" cy="1185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20" dirty="0">
                <a:solidFill>
                  <a:prstClr val="white"/>
                </a:solidFill>
                <a:latin typeface="Times New Roman" pitchFamily="18" charset="0"/>
              </a:rPr>
              <a:t>Формы работы</a:t>
            </a:r>
          </a:p>
        </p:txBody>
      </p:sp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 flipV="1">
            <a:off x="2349500" y="2198690"/>
            <a:ext cx="1441098" cy="100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79438" y="1006475"/>
            <a:ext cx="2227262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Театральные игры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V="1">
            <a:off x="4560094" y="1828801"/>
            <a:ext cx="794" cy="1198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471863" y="977900"/>
            <a:ext cx="2176462" cy="140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Речевые игры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7"/>
          </p:cNvCxnSpPr>
          <p:nvPr/>
        </p:nvCxnSpPr>
        <p:spPr>
          <a:xfrm flipV="1">
            <a:off x="5329590" y="2198690"/>
            <a:ext cx="1222023" cy="100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232525" y="1006475"/>
            <a:ext cx="2344738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Ритмопластика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>
            <a:endCxn id="14" idx="3"/>
          </p:cNvCxnSpPr>
          <p:nvPr/>
        </p:nvCxnSpPr>
        <p:spPr>
          <a:xfrm>
            <a:off x="6429375" y="2198688"/>
            <a:ext cx="146050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6"/>
          </p:cNvCxnSpPr>
          <p:nvPr/>
        </p:nvCxnSpPr>
        <p:spPr>
          <a:xfrm flipV="1">
            <a:off x="5648325" y="3519488"/>
            <a:ext cx="1146175" cy="10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354763" y="2824163"/>
            <a:ext cx="2384425" cy="1389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Использование различных видов театра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79438" y="2697163"/>
            <a:ext cx="2395537" cy="151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Инсценировка песен,  хороводов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9" name="Прямая со стрелкой 38"/>
          <p:cNvCxnSpPr>
            <a:stCxn id="4" idx="2"/>
          </p:cNvCxnSpPr>
          <p:nvPr/>
        </p:nvCxnSpPr>
        <p:spPr>
          <a:xfrm flipH="1" flipV="1">
            <a:off x="2806701" y="3519488"/>
            <a:ext cx="665162" cy="100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</p:cNvCxnSpPr>
          <p:nvPr/>
        </p:nvCxnSpPr>
        <p:spPr>
          <a:xfrm flipH="1">
            <a:off x="2535238" y="4039560"/>
            <a:ext cx="1255360" cy="77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06438" y="4572000"/>
            <a:ext cx="2360612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Посещение театров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4" name="Прямая со стрелкой 43"/>
          <p:cNvCxnSpPr>
            <a:stCxn id="4" idx="4"/>
          </p:cNvCxnSpPr>
          <p:nvPr/>
        </p:nvCxnSpPr>
        <p:spPr>
          <a:xfrm>
            <a:off x="4560094" y="4213225"/>
            <a:ext cx="794" cy="84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449638" y="4572000"/>
            <a:ext cx="2465387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Драматизация сказок</a:t>
            </a:r>
            <a:br>
              <a:rPr lang="ru-RU" dirty="0">
                <a:solidFill>
                  <a:srgbClr val="ED7D31">
                    <a:lumMod val="50000"/>
                  </a:srgbClr>
                </a:solidFill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46"/>
          <p:cNvCxnSpPr>
            <a:stCxn id="4" idx="5"/>
          </p:cNvCxnSpPr>
          <p:nvPr/>
        </p:nvCxnSpPr>
        <p:spPr>
          <a:xfrm>
            <a:off x="5329590" y="4039560"/>
            <a:ext cx="1222023" cy="775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6232525" y="4572000"/>
            <a:ext cx="2506663" cy="138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ED7D31">
                    <a:lumMod val="50000"/>
                  </a:srgbClr>
                </a:solidFill>
              </a:rPr>
              <a:t>Взаимодействие с родителями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65125"/>
            <a:ext cx="5599534" cy="903635"/>
          </a:xfrm>
        </p:spPr>
        <p:txBody>
          <a:bodyPr/>
          <a:lstStyle/>
          <a:p>
            <a:r>
              <a:rPr lang="ru-RU" sz="42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Виды театров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568952" cy="4351338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бибабо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настольный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книжка-театр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пяти пальцев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масок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ручных теней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магнитный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марионеточный театр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- театр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</a:rPr>
              <a:t>фланелеграфе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Приобщение детей к театру проводится на протяжение всего дошкольного возраста.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8912" cy="1551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организован уголок 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театрализованных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представлений, спектаклей.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располагаются различные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416824" cy="45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6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79438" y="3175"/>
            <a:ext cx="8385050" cy="37941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театр плоских фигур             деревянный театр</a:t>
            </a:r>
            <a:r>
              <a:rPr lang="ru-RU" sz="2800" b="1" dirty="0" smtClean="0"/>
              <a:t> 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>
          <a:xfrm>
            <a:off x="1193800" y="1387475"/>
            <a:ext cx="2695575" cy="18653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6" name="Объект 2"/>
          <p:cNvSpPr>
            <a:spLocks noGrp="1"/>
          </p:cNvSpPr>
          <p:nvPr>
            <p:ph sz="half" idx="2"/>
          </p:nvPr>
        </p:nvSpPr>
        <p:spPr>
          <a:xfrm>
            <a:off x="6080125" y="4416425"/>
            <a:ext cx="1847850" cy="952500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algn="just" eaLnBrk="1" hangingPunct="1"/>
            <a:endParaRPr lang="ru-RU" smtClean="0">
              <a:solidFill>
                <a:srgbClr val="0033CC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19461" name="Текст 4"/>
          <p:cNvSpPr>
            <a:spLocks noGrp="1"/>
          </p:cNvSpPr>
          <p:nvPr>
            <p:ph type="body" sz="quarter" idx="3"/>
          </p:nvPr>
        </p:nvSpPr>
        <p:spPr>
          <a:xfrm>
            <a:off x="5257800" y="3878263"/>
            <a:ext cx="420688" cy="1412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17525"/>
            <a:ext cx="4029075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435350"/>
            <a:ext cx="39830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20" descr="C:\Documents and Settings\Admin\Рабочий стол\ani-bird_blue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4011613"/>
            <a:ext cx="706438" cy="566737"/>
          </a:xfrm>
          <a:noFill/>
        </p:spPr>
      </p:pic>
      <p:pic>
        <p:nvPicPr>
          <p:cNvPr id="19465" name="Picture 23" descr="C:\Documents and Settings\Admin\Рабочий стол\fl_0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29088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14" y="511908"/>
            <a:ext cx="36957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35" y="3435350"/>
            <a:ext cx="395024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Плоскостной </a:t>
            </a:r>
            <a:r>
              <a:rPr lang="ru-RU" sz="3200" dirty="0" smtClean="0">
                <a:solidFill>
                  <a:prstClr val="black"/>
                </a:solidFill>
              </a:rPr>
              <a:t>театр.       Театр бибабо.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76464" cy="4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877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56792"/>
            <a:ext cx="7886700" cy="4032448"/>
          </a:xfrm>
        </p:spPr>
        <p:txBody>
          <a:bodyPr/>
          <a:lstStyle/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«Мир театра есть тропинка к внутренним чувствам ребенка к его душе»</a:t>
            </a:r>
            <a:br>
              <a:rPr lang="ru-RU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                            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Л.С</a:t>
            </a: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ru-RU" sz="32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Выгодский</a:t>
            </a: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9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Пальчиковый  театр</a:t>
            </a:r>
            <a:r>
              <a:rPr lang="ru-RU" sz="3200" dirty="0" smtClean="0"/>
              <a:t>.    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 банок.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1340769"/>
            <a:ext cx="43468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61738"/>
            <a:ext cx="4932040" cy="549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Для Гуры А А\15531410187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3717032"/>
            <a:ext cx="434616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52463" y="-185738"/>
            <a:ext cx="7886700" cy="636588"/>
          </a:xfrm>
        </p:spPr>
        <p:txBody>
          <a:bodyPr/>
          <a:lstStyle/>
          <a:p>
            <a:r>
              <a:rPr lang="ru-RU" smtClean="0"/>
              <a:t>  </a:t>
            </a:r>
            <a:r>
              <a:rPr lang="ru-RU" sz="2800" smtClean="0"/>
              <a:t>театр марионеток</a:t>
            </a:r>
          </a:p>
        </p:txBody>
      </p:sp>
      <p:pic>
        <p:nvPicPr>
          <p:cNvPr id="24579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0338" y="3516313"/>
            <a:ext cx="4267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09575"/>
            <a:ext cx="39941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769938"/>
          </a:xfrm>
        </p:spPr>
        <p:txBody>
          <a:bodyPr/>
          <a:lstStyle/>
          <a:p>
            <a:r>
              <a:rPr lang="ru-RU" sz="2800" smtClean="0"/>
              <a:t>                  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театр теней</a:t>
            </a:r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>
          <a:xfrm>
            <a:off x="595313" y="1760538"/>
            <a:ext cx="3868737" cy="8239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 smtClean="0"/>
              <a:t> носков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91" y="2650623"/>
            <a:ext cx="3972597" cy="3183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Текст 13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2532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0618"/>
            <a:ext cx="4291648" cy="385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289550" y="2881313"/>
            <a:ext cx="1793875" cy="10541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6632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0" y="5517232"/>
            <a:ext cx="50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34168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0"/>
          <p:cNvSpPr>
            <a:spLocks noGrp="1"/>
          </p:cNvSpPr>
          <p:nvPr>
            <p:ph type="title"/>
          </p:nvPr>
        </p:nvSpPr>
        <p:spPr>
          <a:xfrm>
            <a:off x="630238" y="188640"/>
            <a:ext cx="7886700" cy="36004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лопаточе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                     </a:t>
            </a:r>
          </a:p>
        </p:txBody>
      </p:sp>
      <p:sp>
        <p:nvSpPr>
          <p:cNvPr id="22531" name="Текст 11"/>
          <p:cNvSpPr>
            <a:spLocks noGrp="1"/>
          </p:cNvSpPr>
          <p:nvPr>
            <p:ph type="body" idx="1"/>
          </p:nvPr>
        </p:nvSpPr>
        <p:spPr>
          <a:xfrm>
            <a:off x="2130425" y="2616200"/>
            <a:ext cx="1727200" cy="11334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2" name="Текст 13"/>
          <p:cNvSpPr>
            <a:spLocks noGrp="1"/>
          </p:cNvSpPr>
          <p:nvPr>
            <p:ph type="body" sz="quarter" idx="3"/>
          </p:nvPr>
        </p:nvSpPr>
        <p:spPr>
          <a:xfrm>
            <a:off x="4375150" y="2268538"/>
            <a:ext cx="1527175" cy="11699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03275"/>
            <a:ext cx="4029075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830263"/>
            <a:ext cx="40005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663" y="3795713"/>
            <a:ext cx="3895725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0" descr="C:\Documents and Settings\Admin\Рабочий стол\13A6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5949280"/>
            <a:ext cx="679450" cy="482600"/>
          </a:xfrm>
          <a:noFill/>
        </p:spPr>
      </p:pic>
      <p:pic>
        <p:nvPicPr>
          <p:cNvPr id="22537" name="Picture 14" descr="C:\Documents and Settings\Admin\Рабочий стол\34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3" y="4610244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23928" y="3356992"/>
            <a:ext cx="1440160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Ребёнок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2852"/>
            <a:ext cx="8678768" cy="71438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развития творческой активности дошкольников в театрализованной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124744"/>
            <a:ext cx="1440160" cy="216024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</a:t>
            </a:r>
            <a:r>
              <a:rPr lang="ru-RU" b="1" dirty="0" err="1">
                <a:solidFill>
                  <a:srgbClr val="2F1444"/>
                </a:solidFill>
              </a:rPr>
              <a:t>драмати</a:t>
            </a:r>
            <a:r>
              <a:rPr lang="ru-RU" b="1" dirty="0">
                <a:solidFill>
                  <a:srgbClr val="2F1444"/>
                </a:solidFill>
              </a:rPr>
              <a:t> </a:t>
            </a:r>
            <a:r>
              <a:rPr lang="ru-RU" b="1" dirty="0" err="1">
                <a:solidFill>
                  <a:srgbClr val="2F1444"/>
                </a:solidFill>
              </a:rPr>
              <a:t>зации</a:t>
            </a:r>
            <a:endParaRPr lang="ru-RU" b="1" dirty="0">
              <a:solidFill>
                <a:srgbClr val="2F144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124744"/>
            <a:ext cx="1418456" cy="208823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актёрского мастерства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428" y="785794"/>
            <a:ext cx="1800200" cy="64693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Импровизация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71612"/>
            <a:ext cx="1800200" cy="113730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Роль  костюмов, декораций, предметного окружения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80928"/>
            <a:ext cx="1800200" cy="864096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Поиск выразительных средств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83671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Игровые движения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155679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Выразительное чтение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285992"/>
            <a:ext cx="1728192" cy="43204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Мимика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2780928"/>
            <a:ext cx="1728192" cy="72008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Выразительное движение</a:t>
            </a:r>
          </a:p>
        </p:txBody>
      </p: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flipH="1" flipV="1">
            <a:off x="3491880" y="3429000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6"/>
          </p:cNvCxnSpPr>
          <p:nvPr/>
        </p:nvCxnSpPr>
        <p:spPr>
          <a:xfrm flipV="1">
            <a:off x="5364088" y="3356992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1"/>
            <a:endCxn id="8" idx="3"/>
          </p:cNvCxnSpPr>
          <p:nvPr/>
        </p:nvCxnSpPr>
        <p:spPr>
          <a:xfrm flipH="1" flipV="1">
            <a:off x="2103628" y="1109260"/>
            <a:ext cx="740180" cy="109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1"/>
          </p:cNvCxnSpPr>
          <p:nvPr/>
        </p:nvCxnSpPr>
        <p:spPr>
          <a:xfrm flipH="1">
            <a:off x="2195736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3"/>
            <a:endCxn id="12" idx="1"/>
          </p:cNvCxnSpPr>
          <p:nvPr/>
        </p:nvCxnSpPr>
        <p:spPr>
          <a:xfrm flipV="1">
            <a:off x="6422504" y="1880828"/>
            <a:ext cx="6697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915816" y="4077072"/>
            <a:ext cx="1368152" cy="1512168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Знакомство с основами кукольного театра </a:t>
            </a:r>
          </a:p>
        </p:txBody>
      </p:sp>
      <p:cxnSp>
        <p:nvCxnSpPr>
          <p:cNvPr id="50" name="Прямая со стрелкой 49"/>
          <p:cNvCxnSpPr>
            <a:stCxn id="5" idx="1"/>
          </p:cNvCxnSpPr>
          <p:nvPr/>
        </p:nvCxnSpPr>
        <p:spPr>
          <a:xfrm flipH="1">
            <a:off x="2195736" y="220486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3"/>
          </p:cNvCxnSpPr>
          <p:nvPr/>
        </p:nvCxnSpPr>
        <p:spPr>
          <a:xfrm>
            <a:off x="6422504" y="2168860"/>
            <a:ext cx="59776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" idx="3"/>
          </p:cNvCxnSpPr>
          <p:nvPr/>
        </p:nvCxnSpPr>
        <p:spPr>
          <a:xfrm>
            <a:off x="6422504" y="2168860"/>
            <a:ext cx="597768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" idx="3"/>
          </p:cNvCxnSpPr>
          <p:nvPr/>
        </p:nvCxnSpPr>
        <p:spPr>
          <a:xfrm flipV="1">
            <a:off x="6422504" y="1268760"/>
            <a:ext cx="59776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572000" y="4221088"/>
            <a:ext cx="2016224" cy="100811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Самостоятельная театрализованная  деятельность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357554" y="5661248"/>
            <a:ext cx="2714644" cy="72008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Праздники, развлечения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2280" y="3861048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Постановка спектаклей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4797152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Игры- драматизации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092280" y="5661248"/>
            <a:ext cx="1728192" cy="648072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Рассказывание сказок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3861048"/>
            <a:ext cx="1728192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Игровые движения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95536" y="4509120"/>
            <a:ext cx="1728192" cy="1296144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Работа над моторикой рук и её движением на ширме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5536" y="5877272"/>
            <a:ext cx="1728192" cy="695000"/>
          </a:xfrm>
          <a:prstGeom prst="rect">
            <a:avLst/>
          </a:prstGeom>
          <a:solidFill>
            <a:srgbClr val="00B0F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F1444"/>
                </a:solidFill>
              </a:rPr>
              <a:t>Интонация, характер куклы</a:t>
            </a:r>
          </a:p>
        </p:txBody>
      </p:sp>
      <p:cxnSp>
        <p:nvCxnSpPr>
          <p:cNvPr id="70" name="Прямая со стрелкой 69"/>
          <p:cNvCxnSpPr>
            <a:stCxn id="2" idx="2"/>
          </p:cNvCxnSpPr>
          <p:nvPr/>
        </p:nvCxnSpPr>
        <p:spPr>
          <a:xfrm flipH="1">
            <a:off x="3563888" y="368102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" idx="6"/>
          </p:cNvCxnSpPr>
          <p:nvPr/>
        </p:nvCxnSpPr>
        <p:spPr>
          <a:xfrm>
            <a:off x="5364088" y="3681028"/>
            <a:ext cx="432048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427984" y="400506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60" idx="3"/>
          </p:cNvCxnSpPr>
          <p:nvPr/>
        </p:nvCxnSpPr>
        <p:spPr>
          <a:xfrm flipV="1">
            <a:off x="6588224" y="429309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60" idx="3"/>
          </p:cNvCxnSpPr>
          <p:nvPr/>
        </p:nvCxnSpPr>
        <p:spPr>
          <a:xfrm>
            <a:off x="6588224" y="47251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0" idx="3"/>
          </p:cNvCxnSpPr>
          <p:nvPr/>
        </p:nvCxnSpPr>
        <p:spPr>
          <a:xfrm>
            <a:off x="6588224" y="4725144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5" idx="1"/>
          </p:cNvCxnSpPr>
          <p:nvPr/>
        </p:nvCxnSpPr>
        <p:spPr>
          <a:xfrm flipH="1" flipV="1">
            <a:off x="2195736" y="4149080"/>
            <a:ext cx="72008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45" idx="1"/>
          </p:cNvCxnSpPr>
          <p:nvPr/>
        </p:nvCxnSpPr>
        <p:spPr>
          <a:xfrm flipH="1">
            <a:off x="2195736" y="4833156"/>
            <a:ext cx="72008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45" idx="1"/>
          </p:cNvCxnSpPr>
          <p:nvPr/>
        </p:nvCxnSpPr>
        <p:spPr>
          <a:xfrm flipH="1">
            <a:off x="2195736" y="4833156"/>
            <a:ext cx="72008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5"/>
            <a:ext cx="7488832" cy="1325563"/>
          </a:xfrm>
        </p:spPr>
        <p:txBody>
          <a:bodyPr/>
          <a:lstStyle/>
          <a:p>
            <a:r>
              <a:rPr lang="ru-RU" sz="36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Знакомство с театральным искусством по мотивам авторской сказк</a:t>
            </a:r>
            <a:r>
              <a:rPr lang="ru-RU" sz="38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6" y="3406882"/>
            <a:ext cx="4974767" cy="11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4849" y="3059668"/>
            <a:ext cx="44743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РЕБЕНОК-АКТЕР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4" descr="IMG_07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4911889" cy="36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Для Гуры А А\Занятие\IMG_20190321_103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6379"/>
            <a:ext cx="5082161" cy="38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2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256584" cy="831627"/>
          </a:xfrm>
        </p:spPr>
        <p:txBody>
          <a:bodyPr/>
          <a:lstStyle/>
          <a:p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РЕБЕНОК-АКТЕР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Для Гуры А А\Занятие\IMG_20190321_102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9544"/>
            <a:ext cx="3491880" cy="27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Для Гуры А А\Занятие\IMG_20190321_10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1259"/>
            <a:ext cx="3269601" cy="24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Для Гуры А А\занятие 2\IMG-028ed4416b33c01f1e056027b05730d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35" y="4005064"/>
            <a:ext cx="4451987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Для Гуры А А\занятие 2\IMG-9c9352661592b602b811c00ec0a2938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1259"/>
            <a:ext cx="4068612" cy="24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3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93610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Пользователь\Desktop\Для Гуры А А\родительское собрание\IMG-4b7ce1cc53e73c65c324368077f42f7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" y="3832255"/>
            <a:ext cx="3774146" cy="28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Для Гуры А А\родительское собрание\IMG-ae5479c24c0c645b235caea341e5a6e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6101"/>
            <a:ext cx="3672408" cy="270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Для Гуры А А\родительское собрание\IMG-f72bf655080fc307dac63d6a7456a87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" y="881056"/>
            <a:ext cx="3774146" cy="26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ользователь\Desktop\Для Гуры А А\родительское собрание\IMG-f901bed3161e4e0dc710bcd76eea629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2254"/>
            <a:ext cx="3672408" cy="28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3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61451">
            <a:off x="312111" y="-271562"/>
            <a:ext cx="84144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Как наиболее распространенный вид     детского творчества, именно драматизация, «основанная на действии, совершаемом самим ребенком, наиболее близко, действенно и непосредственно связывает художественное творчество с личными переживаниями»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Л.С.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Выготский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657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5"/>
            <a:ext cx="6319614" cy="903635"/>
          </a:xfrm>
        </p:spPr>
        <p:txBody>
          <a:bodyPr/>
          <a:lstStyle/>
          <a:p>
            <a:r>
              <a:rPr lang="ru-RU" sz="42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Наши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208912" cy="4351338"/>
          </a:xfrm>
        </p:spPr>
        <p:txBody>
          <a:bodyPr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- у детей появился интерес к театру, театральному искусству;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освоили невербальные средства общения  (жесты, мимика, движения и т.д.);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речь детей стала связной, выразительной, расширился их словарный запас;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научились выражать свои чувства  и понимать чувства других;</a:t>
            </a: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</a:rPr>
              <a:t> - дети стали более уверенные в себе, научились преодолевать робость, 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</a:rPr>
              <a:t>застенчивость.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0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784976" cy="6088211"/>
          </a:xfrm>
        </p:spPr>
        <p:txBody>
          <a:bodyPr/>
          <a:lstStyle/>
          <a:p>
            <a:pPr lvl="0" eaLnBrk="1" hangingPunct="1">
              <a:spcBef>
                <a:spcPts val="1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ТЕАТР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ЭТО ВОЛШЕБНЫЙ КРАЙ,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КОТОРОМ РЕБЕНОК РАДУЕТСЯ,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В ИГРЕ ОН ПОЗНАЕТ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МИР.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Самым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популярным и увлекательным направлением в дошкольном воспитании является театрализованная  деятельность.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 у них развивается творческое воображение, мышление, речь, умение видеть необычные моменты в обыденном.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Театрализованная деятельность помогает ребенку преодолеть робость, неуверенность в себе, застенчивость.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Таким образом, театр помогает ребенку развиваться всесторонне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7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6463630" cy="1008111"/>
          </a:xfrm>
        </p:spPr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Диагностика уровня развития театрализованной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деятельности.</a:t>
            </a:r>
            <a:endParaRPr lang="ru-RU" sz="2800" i="1" dirty="0">
              <a:solidFill>
                <a:srgbClr val="2F1444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829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13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60648"/>
            <a:ext cx="889248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Заключение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процессе театрализованной игры расширяются и углубляются знания детей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об окружающем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мире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развиваются психические процессы: внимание, память, восприятие,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вооб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ражение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активизируется и совершенствуется словарный запас, грамматический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строй речи, звукопроизношение, темп, выразительность речи;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совершенствуется моторика, координация, плавность, переключаемость,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целенаправленность движений;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происходит коррекция поведения;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развивается чувство коллективизма, ответственность друг за друга,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форми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руется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 опыт нравственного поведения;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стимулируется развитие творческой, поисковой активности,  </a:t>
            </a: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самостоятель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 err="1">
                <a:solidFill>
                  <a:srgbClr val="002060"/>
                </a:solidFill>
                <a:latin typeface="Times New Roman" pitchFamily="18" charset="0"/>
              </a:rPr>
              <a:t>ности</a:t>
            </a: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;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</a:rPr>
              <a:t>- участие в театрализованных играх доставляют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детям удовольствие.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9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0204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Для Гуры А А\родительское собрание\IMG-bc2509717a5f636d851c410163cc7aa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58" y="215111"/>
            <a:ext cx="4876429" cy="29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Для Гуры А А\занятие 2\IMG-028ed4416b33c01f1e056027b05730d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3331"/>
            <a:ext cx="5868144" cy="35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4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4741"/>
            <a:ext cx="9144000" cy="981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                                               </a:t>
            </a:r>
            <a:r>
              <a:rPr lang="ru-RU" sz="20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Библиография</a:t>
            </a:r>
            <a:r>
              <a:rPr lang="ru-RU" sz="2000" b="1" dirty="0">
                <a:solidFill>
                  <a:srgbClr val="111111"/>
                </a:solidFill>
                <a:latin typeface="Times New Roman"/>
                <a:ea typeface="Times New Roman"/>
              </a:rPr>
              <a:t>:</a:t>
            </a:r>
            <a:endParaRPr lang="ru-RU" sz="2000" b="1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endParaRPr lang="ru-RU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Артёмова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Л. В. Театрализованные игры дошкольников. М.: Просвещение, 1991г.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2.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Ильев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В. А. Технология театральной педагогики в формировании и реализации замысла школьного урока. М.: АО Аспект-пресс,1993г.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3. Антипина А. Е. Театрализованная деятельность в детском саду. М.: ТЦ - Сфера, 2003г.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4.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Кабалевский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Д. Б. Воспитание ума и сердца. М.: Просвещение, 1991 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5.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Маханёва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М. Д. Театрализованные занятия в детском саду. М.: ТЦ - Сфера, 2003г.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6.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Новотворцев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Н. К. Развитие речи детей. Ярославль, 1995г.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7. Родная речь. Серия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«Читаем дома»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 М.: Дрофа, 1996г.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8. Программа, методические рекомендации под редакцией М. А. Васильевой. М.:И. Д. 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</a:rPr>
              <a:t>«Воспитание дошкольника»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9. Синицын Е. Б. Умные сказки. М.: Аист, 1998г.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10. Сорокина Н. Ф. Играем в кукольный театр. М.:Аркти,2002г.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11. Сухомлинский В. А. Сердце отдаю детям. Киев, 1969г.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12. Теплов Б. М. Психология. М., 1951г.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13. Тихеева Е. И. Развитие речи детей. М., 1981г.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14. Фролов Ф. М.,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</a:rPr>
              <a:t>Соковин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 Е. Н. Нам </a:t>
            </a:r>
            <a:r>
              <a:rPr lang="ru-RU" u="sng" dirty="0">
                <a:solidFill>
                  <a:srgbClr val="111111"/>
                </a:solidFill>
                <a:latin typeface="Times New Roman"/>
                <a:ea typeface="Times New Roman"/>
              </a:rPr>
              <a:t>весело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: Пособие. М.: Просвещение, 1973г.</a:t>
            </a:r>
            <a:endParaRPr lang="ru-RU" sz="1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Хрестоматия по детской литературе. М.: Просвещение, 1988г.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093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8431658" cy="1944216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фотографии детей в презентации были использованы с разрешения родителей.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Для Гуры А А\занятие 2\IMG-9c9352661592b602b811c00ec0a2938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8" y="2564904"/>
            <a:ext cx="6111395" cy="37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125"/>
            <a:ext cx="4320480" cy="759619"/>
          </a:xfrm>
        </p:spPr>
        <p:txBody>
          <a:bodyPr/>
          <a:lstStyle/>
          <a:p>
            <a:r>
              <a:rPr lang="ru-RU" sz="5400" b="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351338"/>
          </a:xfrm>
        </p:spPr>
        <p:txBody>
          <a:bodyPr/>
          <a:lstStyle/>
          <a:p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Научить ребенка видеть прекрасное в жизни и в людях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,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зародить стремление самому нести в жизнь прекрасное и доброе.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741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3"/>
            <a:ext cx="6662564" cy="936103"/>
          </a:xfrm>
        </p:spPr>
        <p:txBody>
          <a:bodyPr/>
          <a:lstStyle/>
          <a:p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Задачи театрализованной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деятельности: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124227"/>
          </a:xfrm>
        </p:spPr>
        <p:txBody>
          <a:bodyPr/>
          <a:lstStyle/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устойчивый интерес к театральной игровой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деятельности.</a:t>
            </a: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исполнительские умения детей в создании художественного образа, используя игровые импровизации.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Расширять представления детей об окружающей действительности.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Закреплять представление детей о различных видах кукольных театров.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Обогащать и активизировать словарь детей.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интонационную выразительность речи.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диалогическую и монологическую речь.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умение связно и выразительно пересказывать сказки.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память, мышление, воображение, внимание.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Учить детей правильно оценивать свои и чужие поступки.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желание играть театральными куклами.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умение использовать игровые импровизации в самостоятельной деятельности.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Tx/>
              <a:buChar char="-"/>
              <a:defRPr/>
            </a:pPr>
            <a:endParaRPr lang="ru-RU" sz="1600" b="1" kern="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6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3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Дети, родители, воспитатель м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ладшей группы №10.</a:t>
            </a:r>
            <a:endParaRPr lang="ru-RU" sz="3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Тип 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доминирующей в проекте деятельности: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обучающий.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числу участников проекта: 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подгрупповой (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10-14 детей, желающие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времени проведения: краткосрочный 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 месяцев).</a:t>
            </a:r>
            <a:endParaRPr 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61560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Актуальность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783386"/>
          </a:xfrm>
        </p:spPr>
        <p:txBody>
          <a:bodyPr/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образования и воспитания дошкольников средствами театрального искусства актуальна не только как самостоятельный раздел художественно-эстетического воспитания детей, но и как мощное средство социализации детей. 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- время стрессов - все обрастает массой проблем.  Именно поэтому необходимо через театр помочь  ребёнку легче воспринимать окружающий мир и действительность и конечно, прививать любовь к театру, к русскому слову… Важно постоянно стимулировать ребёнка проявлять сочувствие к окружающим его людям, терпеливо относиться даже к странным идеям несвойственным в реальной жизни.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3"/>
            <a:ext cx="5959574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Проблема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472608"/>
          </a:xfrm>
        </p:spPr>
        <p:txBody>
          <a:bodyPr/>
          <a:lstStyle/>
          <a:p>
            <a:pPr marL="13906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      Сегодня </a:t>
            </a: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стоит острая проблема, связанная с организацией игровой деятельности современных детей. Дети избалованы изобилием и разнообразием игр и игрушек, которые не всегда несут в себе нужную психологическую и педагогическую информацию. Куклы Барби, роботы, монстры, киборги, компьютеры не способны компенсировать полное психическое и социальное развитие личности. Поэтому от педагога требуется умение ориентироваться в мире современных игр и игрушек, сохраняя баланс между желанием ребенка и пользой для него. </a:t>
            </a:r>
            <a:b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    В процессе проектирования предметно – пространственной среды, обеспечивающей театрализованную деятельность детей я учитывала: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индивидуальные социально – психологические особенности ребёнка;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особенности его эмоционально – личностного развития;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интересы, склонности, предпочтения и потребности;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любознательность, исследовательский интерес и творческие способности;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возрастные и </a:t>
            </a:r>
            <a:r>
              <a:rPr lang="ru-RU" sz="18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полоролевые</a:t>
            </a:r>
            <a:r>
              <a:rPr lang="ru-RU" sz="18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особенности.</a:t>
            </a:r>
            <a:endParaRPr lang="ru-RU" sz="1800" b="1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54359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Младший возраст: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Это когда ребёнок постепенно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переходит: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 " для себя " к игре, ориентированной на зрителя;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игры, в которой главное - сам процесс, к игре, где значимы и процесс и результат;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игры в малой группе сверстников, исполняющих аналогичные роли, к игре в группе из пяти-семи сверстников, ролевые позиции которых различны (равноправие, подчинение, управление);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- от создания в игре-драматизации простого образа к воплощению целостного образа, в котором сочетаются эмоции, настроения героя, их смена.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Углубляется интерес к театрализованным играм. Дети учатся сочетать в роли движение и текст, движение и слово, развивать чувство партнёрства, использовать пантомиму двух-четырёх действующих лиц.</a:t>
            </a:r>
            <a:r>
              <a:rPr lang="ru-RU" sz="2400" dirty="0">
                <a:solidFill>
                  <a:srgbClr val="ED7D31">
                    <a:lumMod val="50000"/>
                  </a:srgbClr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2058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898</Words>
  <Application>Microsoft Office PowerPoint</Application>
  <PresentationFormat>Экран (4:3)</PresentationFormat>
  <Paragraphs>181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  МУНИЦИПАЛЬНОЕ ДОШКОЛЬНОЕ ОБРАЗОВАТЕЛЬНОЕ  АВТОНОМНОЕ                                                          УЧРЕЖДЕНИЕ « ДЕТСКИЙ САД № 106 « АНЮТИНЫ ГЛАЗКИ»   КОМБИНИРОВАННОГО ВИДА» г. Орска.    Театральная деятельность – как метод всестороннего развития младших дошкольников.       Выполнила: Гура А.А., воспитатель средней группы.                                     2019год</vt:lpstr>
      <vt:lpstr>«Мир театра есть тропинка к внутренним чувствам ребенка к его душе»                               Л.С. Выгодский </vt:lpstr>
      <vt:lpstr>                                   ТЕАТР - ЭТО ВОЛШЕБНЫЙ КРАЙ,                                     В КОТОРОМ РЕБЕНОК РАДУЕТСЯ,                                     ИГРАЯ, А В ИГРЕ ОН ПОЗНАЕТ МИР.  Самым  популярным и увлекательным направлением в дошкольном воспитании является театрализованная  деятельность. 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 у них развивается творческое воображение, мышление, речь, умение видеть необычные моменты в обыденном. Театрализованная деятельность помогает ребенку преодолеть робость, неуверенность в себе, застенчивость. Таким образом, театр помогает ребенку развиваться всесторонне.</vt:lpstr>
      <vt:lpstr>Цель:</vt:lpstr>
      <vt:lpstr>Задачи театрализованной деятельности:</vt:lpstr>
      <vt:lpstr>                     Участники проекта: </vt:lpstr>
      <vt:lpstr> Актуальность: </vt:lpstr>
      <vt:lpstr>Проблема</vt:lpstr>
      <vt:lpstr>Младший возраст:</vt:lpstr>
      <vt:lpstr> Значение театрализованной деятельности: </vt:lpstr>
      <vt:lpstr>Технология использования инновационного опыта</vt:lpstr>
      <vt:lpstr>Методы и приемы работы:</vt:lpstr>
      <vt:lpstr>Презентация PowerPoint</vt:lpstr>
      <vt:lpstr>Формы организации театральной деятельности: </vt:lpstr>
      <vt:lpstr>Презентация PowerPoint</vt:lpstr>
      <vt:lpstr>Виды театров</vt:lpstr>
      <vt:lpstr>                      В группе организован уголок для    театрализованных представлений, спектаклей.  В нем располагаются различные виды театров.</vt:lpstr>
      <vt:lpstr> театр плоских фигур             деревянный театр </vt:lpstr>
      <vt:lpstr>Плоскостной театр.       Театр бибабо.</vt:lpstr>
      <vt:lpstr>Пальчиковый  театр.            Театр банок.</vt:lpstr>
      <vt:lpstr>  театр марионеток</vt:lpstr>
      <vt:lpstr>                                                    театр теней</vt:lpstr>
      <vt:lpstr>               Театр лопаточек                      </vt:lpstr>
      <vt:lpstr>Презентация PowerPoint</vt:lpstr>
      <vt:lpstr>Знакомство с театральным искусством по мотивам авторской сказки</vt:lpstr>
      <vt:lpstr>РЕБЕНОК-АКТЕР</vt:lpstr>
      <vt:lpstr>         Работа с родителями</vt:lpstr>
      <vt:lpstr>Презентация PowerPoint</vt:lpstr>
      <vt:lpstr>Наши результаты</vt:lpstr>
      <vt:lpstr>Диагностика уровня развития театрализованной деятельности.</vt:lpstr>
      <vt:lpstr>Презентация PowerPoint</vt:lpstr>
      <vt:lpstr>Презентация PowerPoint</vt:lpstr>
      <vt:lpstr>Презентация PowerPoint</vt:lpstr>
      <vt:lpstr>         Спасибо за внимание!  Все фотографии детей в презентации были использованы с разрешения родителей.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всестороннее развитие личности дошкольника среднего возраста.</dc:title>
  <dc:creator>Пользователь Windows</dc:creator>
  <cp:lastModifiedBy>Пользователь Windows</cp:lastModifiedBy>
  <cp:revision>43</cp:revision>
  <dcterms:created xsi:type="dcterms:W3CDTF">2019-04-08T20:30:14Z</dcterms:created>
  <dcterms:modified xsi:type="dcterms:W3CDTF">2019-10-17T08:31:22Z</dcterms:modified>
</cp:coreProperties>
</file>