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6" r:id="rId8"/>
    <p:sldId id="263" r:id="rId9"/>
    <p:sldId id="264" r:id="rId10"/>
    <p:sldId id="265" r:id="rId11"/>
    <p:sldId id="261" r:id="rId12"/>
    <p:sldId id="262" r:id="rId13"/>
    <p:sldId id="267" r:id="rId14"/>
    <p:sldId id="268" r:id="rId15"/>
    <p:sldId id="269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1447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912247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07470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9919096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4705240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5087957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31945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8003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497636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248909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0086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992454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89614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16411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65401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078048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98748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3CE38-B6D7-42F8-BCB1-83BD3236B5AC}" type="datetimeFigureOut">
              <a:rPr lang="ru-RU" smtClean="0"/>
              <a:pPr/>
              <a:t>18.06.2018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6A8FDA-95FC-42AA-9068-1F43ABD250A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93181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3337096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rgbClr val="FF9999"/>
                </a:solidFill>
              </a:rPr>
              <a:t>Самоконтроль при занятиях физическими упражнениями</a:t>
            </a:r>
            <a:endParaRPr lang="ru-RU" dirty="0">
              <a:solidFill>
                <a:srgbClr val="FF9999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95269" y="5022166"/>
            <a:ext cx="9001462" cy="98473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8670956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5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28308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Болевые ощущения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54629"/>
            <a:ext cx="5269291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i="1" dirty="0">
                <a:solidFill>
                  <a:srgbClr val="FF9999"/>
                </a:solidFill>
                <a:effectLst/>
              </a:rPr>
              <a:t>Болевые ощущения </a:t>
            </a:r>
            <a:r>
              <a:rPr lang="ru-RU" sz="2800" dirty="0">
                <a:effectLst/>
              </a:rPr>
              <a:t>фиксируются по месту их локализации. характеру (острые, тупые, режущие и т.п.) и силы проявления. По тренировочным нагрузкам, из-за нарушения режима можно судить с состоянии здоровья занимающихся</a:t>
            </a:r>
            <a:endParaRPr lang="ru-RU" sz="2800" dirty="0"/>
          </a:p>
        </p:txBody>
      </p:sp>
      <p:pic>
        <p:nvPicPr>
          <p:cNvPr id="7170" name="Picture 2" descr="http://ultraclinica.ru/sites/default/files/125285140_4682845_mka6sfhog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956" y="1654629"/>
            <a:ext cx="4800600" cy="480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06599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69767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Масса тела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4" y="1496088"/>
            <a:ext cx="6696161" cy="48950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9999"/>
                </a:solidFill>
              </a:rPr>
              <a:t>Масса тела </a:t>
            </a:r>
            <a:r>
              <a:rPr lang="ru-RU" sz="2400" dirty="0" smtClean="0"/>
              <a:t>– важный показатель интенсивности обмена веществ организм, правильного питания и эффективности тренировочных занятий. В первые 3-4 месяца после начала занятий она обычно снижается за </a:t>
            </a:r>
            <a:r>
              <a:rPr lang="ru-RU" sz="2400" dirty="0" err="1" smtClean="0"/>
              <a:t>счет</a:t>
            </a:r>
            <a:r>
              <a:rPr lang="ru-RU" sz="2400" dirty="0" smtClean="0"/>
              <a:t> уменьшения воды в организме и частично расщепления жира. По мере повышения работоспособности, выносливости масса стабилизируется и будет повышаться в соответствии с присущими вам возрастно-половыми особенностями. </a:t>
            </a:r>
            <a:endParaRPr lang="ru-RU" sz="2400" dirty="0"/>
          </a:p>
        </p:txBody>
      </p:sp>
      <p:pic>
        <p:nvPicPr>
          <p:cNvPr id="4098" name="Picture 2" descr="http://www.bodytr.com/img/fitness-ki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956" y="1496088"/>
            <a:ext cx="3657600" cy="4895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151392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133145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Дыхание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0914" y="1074056"/>
            <a:ext cx="7968343" cy="55154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100" dirty="0">
                <a:effectLst/>
              </a:rPr>
              <a:t>К</a:t>
            </a:r>
            <a:r>
              <a:rPr lang="ru-RU" sz="2100" dirty="0" smtClean="0">
                <a:effectLst/>
              </a:rPr>
              <a:t>онтроль </a:t>
            </a:r>
            <a:r>
              <a:rPr lang="ru-RU" sz="2100" dirty="0">
                <a:effectLst/>
              </a:rPr>
              <a:t>за </a:t>
            </a:r>
            <a:r>
              <a:rPr lang="ru-RU" sz="2100" dirty="0" smtClean="0">
                <a:effectLst/>
              </a:rPr>
              <a:t>показателями </a:t>
            </a:r>
            <a:r>
              <a:rPr lang="ru-RU" sz="2100" dirty="0">
                <a:effectLst/>
              </a:rPr>
              <a:t>системы внешнего дыхания </a:t>
            </a:r>
            <a:r>
              <a:rPr lang="ru-RU" sz="2100" dirty="0" smtClean="0">
                <a:effectLst/>
              </a:rPr>
              <a:t>позволяет </a:t>
            </a:r>
            <a:r>
              <a:rPr lang="ru-RU" sz="2100" dirty="0">
                <a:effectLst/>
              </a:rPr>
              <a:t>оценить физическое состояние занимающихся</a:t>
            </a:r>
            <a:r>
              <a:rPr lang="ru-RU" sz="2100" dirty="0" smtClean="0">
                <a:effectLst/>
              </a:rPr>
              <a:t>.</a:t>
            </a:r>
          </a:p>
          <a:p>
            <a:r>
              <a:rPr lang="ru-RU" sz="2100" i="1" dirty="0" smtClean="0">
                <a:solidFill>
                  <a:srgbClr val="FF9999"/>
                </a:solidFill>
                <a:effectLst/>
              </a:rPr>
              <a:t>Частота </a:t>
            </a:r>
            <a:r>
              <a:rPr lang="ru-RU" sz="2100" i="1" dirty="0">
                <a:solidFill>
                  <a:srgbClr val="FF9999"/>
                </a:solidFill>
                <a:effectLst/>
              </a:rPr>
              <a:t>дыхания </a:t>
            </a:r>
            <a:r>
              <a:rPr lang="ru-RU" sz="2100" dirty="0">
                <a:effectLst/>
              </a:rPr>
              <a:t>зависит от возраста, уровня тренированности, состояния здоровья, величины выполняемой физической нагрузки. Взрослый человек делает в минуту 14-18 дыханий. У спортсмена частота дыхания в покое 10-16 в минуту. При увеличении физической нагрузки частота дыхания может достичь 60 и более в минуту. </a:t>
            </a:r>
            <a:endParaRPr lang="ru-RU" sz="2100" dirty="0" smtClean="0">
              <a:effectLst/>
            </a:endParaRPr>
          </a:p>
          <a:p>
            <a:r>
              <a:rPr lang="ru-RU" sz="2100" i="1" dirty="0" smtClean="0">
                <a:solidFill>
                  <a:srgbClr val="FF9999"/>
                </a:solidFill>
                <a:effectLst/>
              </a:rPr>
              <a:t>Жизненная </a:t>
            </a:r>
            <a:r>
              <a:rPr lang="ru-RU" sz="2100" i="1" dirty="0" err="1">
                <a:solidFill>
                  <a:srgbClr val="FF9999"/>
                </a:solidFill>
                <a:effectLst/>
              </a:rPr>
              <a:t>емкость</a:t>
            </a:r>
            <a:r>
              <a:rPr lang="ru-RU" sz="2100" i="1" dirty="0">
                <a:solidFill>
                  <a:srgbClr val="FF9999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99"/>
                </a:solidFill>
                <a:effectLst/>
              </a:rPr>
              <a:t>легких</a:t>
            </a:r>
            <a:r>
              <a:rPr lang="ru-RU" sz="2100" i="1" dirty="0">
                <a:solidFill>
                  <a:srgbClr val="FF9999"/>
                </a:solidFill>
                <a:effectLst/>
              </a:rPr>
              <a:t> (ЖЕЛ) </a:t>
            </a:r>
            <a:r>
              <a:rPr lang="ru-RU" sz="2100" dirty="0">
                <a:effectLst/>
              </a:rPr>
              <a:t>- показатель отражающий функциональные возможности системы дыхания, измеряется с помощью </a:t>
            </a:r>
            <a:r>
              <a:rPr lang="ru-RU" sz="2100" dirty="0" smtClean="0">
                <a:effectLst/>
              </a:rPr>
              <a:t>спирометра. У </a:t>
            </a:r>
            <a:r>
              <a:rPr lang="ru-RU" sz="2100" dirty="0">
                <a:effectLst/>
              </a:rPr>
              <a:t>мужчин ЖЕЛ обычно лежит в пределах 3.0-4.5 л, у женщин 2.5-3.5 </a:t>
            </a:r>
            <a:r>
              <a:rPr lang="ru-RU" sz="2100" dirty="0" smtClean="0">
                <a:effectLst/>
              </a:rPr>
              <a:t>л. </a:t>
            </a:r>
            <a:endParaRPr lang="ru-RU" sz="2100" dirty="0">
              <a:effectLst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9257" y="1331457"/>
            <a:ext cx="3333750" cy="5000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829019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-130629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пульс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088571"/>
            <a:ext cx="6651013" cy="5544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9999"/>
                </a:solidFill>
              </a:rPr>
              <a:t>Частота сердечных сокращений (ЧСС) </a:t>
            </a:r>
            <a:r>
              <a:rPr lang="ru-RU" sz="2400" dirty="0" smtClean="0"/>
              <a:t>- </a:t>
            </a:r>
            <a:r>
              <a:rPr lang="ru-RU" sz="2400" dirty="0">
                <a:effectLst/>
              </a:rPr>
              <a:t>важный показатель, дающий информацию с деятельности сердечно-сосудистой </a:t>
            </a:r>
            <a:r>
              <a:rPr lang="ru-RU" sz="2400" dirty="0" smtClean="0">
                <a:effectLst/>
              </a:rPr>
              <a:t>системы. </a:t>
            </a:r>
            <a:r>
              <a:rPr lang="ru-RU" sz="2400" dirty="0">
                <a:effectLst/>
              </a:rPr>
              <a:t>Его рекомендуется подсчитывать регулярно, в одно и тоже время суток в </a:t>
            </a:r>
            <a:r>
              <a:rPr lang="ru-RU" sz="2400" dirty="0" smtClean="0">
                <a:effectLst/>
              </a:rPr>
              <a:t>покое.</a:t>
            </a:r>
          </a:p>
          <a:p>
            <a:pPr marL="0" indent="0">
              <a:buNone/>
            </a:pPr>
            <a:r>
              <a:rPr lang="ru-RU" sz="2400" dirty="0" smtClean="0">
                <a:effectLst/>
              </a:rPr>
              <a:t>ЧСС </a:t>
            </a:r>
            <a:r>
              <a:rPr lang="ru-RU" sz="2400" dirty="0">
                <a:effectLst/>
              </a:rPr>
              <a:t>свидетельствует о величине нагрузки:</a:t>
            </a:r>
          </a:p>
          <a:p>
            <a:pPr fontAlgn="base"/>
            <a:r>
              <a:rPr lang="ru-RU" sz="2400" dirty="0">
                <a:effectLst/>
              </a:rPr>
              <a:t>100-130 уд/мин – небольшая;</a:t>
            </a:r>
          </a:p>
          <a:p>
            <a:pPr fontAlgn="base"/>
            <a:r>
              <a:rPr lang="ru-RU" sz="2400" dirty="0">
                <a:effectLst/>
              </a:rPr>
              <a:t>130-150 уд/мин – средняя;</a:t>
            </a:r>
          </a:p>
          <a:p>
            <a:pPr fontAlgn="base"/>
            <a:r>
              <a:rPr lang="ru-RU" sz="2400" dirty="0">
                <a:effectLst/>
              </a:rPr>
              <a:t>150-170 уд/мин – выше средней;</a:t>
            </a:r>
          </a:p>
          <a:p>
            <a:pPr fontAlgn="base"/>
            <a:r>
              <a:rPr lang="ru-RU" sz="2400" dirty="0">
                <a:effectLst/>
              </a:rPr>
              <a:t>более 170 уд/мин – предельная.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https://st.depositphotos.com/2280531/4150/i/950/depositphotos_41501259-stock-photo-hand-taking-puls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4808" y="1078905"/>
            <a:ext cx="3702748" cy="55541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021146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847" y="319314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Подсчет</a:t>
            </a:r>
            <a:r>
              <a:rPr lang="ru-RU" sz="4000" dirty="0" smtClean="0"/>
              <a:t> пульса</a:t>
            </a:r>
            <a:endParaRPr lang="ru-RU" sz="4000" dirty="0"/>
          </a:p>
        </p:txBody>
      </p:sp>
      <p:pic>
        <p:nvPicPr>
          <p:cNvPr id="10242" name="Picture 2" descr="https://pulsdavlenie.ru/wp-content/uploads/2017/02/tablica-normy-pulsa-po-vozrastam-e148760197847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08" y="1645635"/>
            <a:ext cx="10895238" cy="45396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2573277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74171"/>
            <a:ext cx="10353761" cy="1326321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Физическая подготовленность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6" y="1500492"/>
            <a:ext cx="10353762" cy="5045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Самоконтроль и контроль показателей физической подготовленности осуществляется с помощью тестов и контрольных упражнений при соблюдении необходимых условий их выполнения.</a:t>
            </a:r>
          </a:p>
          <a:p>
            <a:pPr marL="0" indent="0">
              <a:buNone/>
            </a:pPr>
            <a:r>
              <a:rPr lang="ru-RU" sz="2400" i="1" dirty="0" smtClean="0">
                <a:solidFill>
                  <a:srgbClr val="FF9999"/>
                </a:solidFill>
              </a:rPr>
              <a:t>Контрольные упражнения:</a:t>
            </a:r>
          </a:p>
          <a:p>
            <a:r>
              <a:rPr lang="ru-RU" sz="2400" dirty="0" smtClean="0"/>
              <a:t>Подтягивание</a:t>
            </a:r>
          </a:p>
          <a:p>
            <a:r>
              <a:rPr lang="ru-RU" sz="2400" dirty="0" smtClean="0"/>
              <a:t>Прыжок в длину с места</a:t>
            </a:r>
          </a:p>
          <a:p>
            <a:r>
              <a:rPr lang="ru-RU" sz="2400" dirty="0" smtClean="0"/>
              <a:t>Бег в течение 6 минут</a:t>
            </a:r>
          </a:p>
          <a:p>
            <a:r>
              <a:rPr lang="ru-RU" sz="2400" dirty="0" smtClean="0"/>
              <a:t>Выпрыгивание вверх</a:t>
            </a:r>
          </a:p>
          <a:p>
            <a:r>
              <a:rPr lang="ru-RU" sz="2400" dirty="0" smtClean="0"/>
              <a:t>Бег на 60 минут</a:t>
            </a:r>
          </a:p>
          <a:p>
            <a:r>
              <a:rPr lang="ru-RU" sz="2400" dirty="0" smtClean="0"/>
              <a:t>Наклон </a:t>
            </a:r>
            <a:r>
              <a:rPr lang="ru-RU" sz="2400" dirty="0" err="1" smtClean="0"/>
              <a:t>вперед</a:t>
            </a:r>
            <a:endParaRPr lang="ru-RU" sz="2400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https://novuyden.com/wp-content/uploads/2016/05/42345dd0ac8fd063854b9e6309cf9480-800x4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6757" y="2985497"/>
            <a:ext cx="6400800" cy="356044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0868397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824" y="1"/>
            <a:ext cx="10353761" cy="1030514"/>
          </a:xfrm>
        </p:spPr>
        <p:txBody>
          <a:bodyPr>
            <a:normAutofit/>
          </a:bodyPr>
          <a:lstStyle/>
          <a:p>
            <a:r>
              <a:rPr lang="ru-RU" sz="4800" i="1" dirty="0" err="1" smtClean="0">
                <a:solidFill>
                  <a:srgbClr val="FF9999"/>
                </a:solidFill>
              </a:rPr>
              <a:t>СПАсибо</a:t>
            </a:r>
            <a:r>
              <a:rPr lang="ru-RU" sz="4800" i="1" dirty="0" smtClean="0">
                <a:solidFill>
                  <a:srgbClr val="FF9999"/>
                </a:solidFill>
              </a:rPr>
              <a:t> за внимание!</a:t>
            </a:r>
            <a:endParaRPr lang="ru-RU" sz="4800" i="1" dirty="0">
              <a:solidFill>
                <a:srgbClr val="FF99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944" y="1030515"/>
            <a:ext cx="9875520" cy="55549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38630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41714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Презентацию подготовила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3068036"/>
            <a:ext cx="10353762" cy="2723164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ru-RU" sz="4000" dirty="0" smtClean="0"/>
              <a:t>Учитель физической культуры</a:t>
            </a:r>
          </a:p>
          <a:p>
            <a:pPr marL="0" indent="0" algn="ctr">
              <a:buNone/>
            </a:pPr>
            <a:r>
              <a:rPr lang="ru-RU" sz="4000" dirty="0" smtClean="0"/>
              <a:t>Морева Татьяна Валерьевна</a:t>
            </a:r>
          </a:p>
          <a:p>
            <a:pPr marL="0" indent="0" algn="ctr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="" xmlns:p14="http://schemas.microsoft.com/office/powerpoint/2010/main" val="42195332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Что такое самоконтроль?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935921"/>
            <a:ext cx="5951462" cy="4369118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900" b="1" i="1" dirty="0" smtClean="0">
                <a:solidFill>
                  <a:srgbClr val="FF9999"/>
                </a:solidFill>
              </a:rPr>
              <a:t>Самоконтроль</a:t>
            </a:r>
            <a:r>
              <a:rPr lang="ru-RU" sz="2900" i="1" dirty="0" smtClean="0"/>
              <a:t> – это регулярное самонаблюдение за состоянием своего здоровья, физического развития, самочувствия, за переносимостью физических нагрузок при занятиях физической культурой и спортом.</a:t>
            </a:r>
            <a:endParaRPr lang="ru-RU" sz="2900" i="1" dirty="0"/>
          </a:p>
        </p:txBody>
      </p:sp>
      <p:pic>
        <p:nvPicPr>
          <p:cNvPr id="1026" name="Picture 2" descr="https://moidiabet.ru/public/usermedia/images/original/379x417-1.4088878E+953f9ec27cc559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583" y="1935921"/>
            <a:ext cx="3970973" cy="43691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2034218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487338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показатели самоконтроля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813659"/>
            <a:ext cx="6372376" cy="45720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Условно показатели самоконтроля подразделяются на </a:t>
            </a:r>
            <a:r>
              <a:rPr lang="ru-RU" sz="2400" i="1" dirty="0" smtClean="0">
                <a:solidFill>
                  <a:srgbClr val="FF9999"/>
                </a:solidFill>
              </a:rPr>
              <a:t>субъективные</a:t>
            </a:r>
            <a:r>
              <a:rPr lang="ru-RU" sz="2400" dirty="0" smtClean="0"/>
              <a:t> и </a:t>
            </a:r>
            <a:r>
              <a:rPr lang="ru-RU" sz="2400" i="1" dirty="0" smtClean="0">
                <a:solidFill>
                  <a:srgbClr val="FF9999"/>
                </a:solidFill>
              </a:rPr>
              <a:t>объективные</a:t>
            </a:r>
            <a:r>
              <a:rPr lang="ru-RU" sz="2400" dirty="0" smtClean="0"/>
              <a:t>. К первым относятся оценка самочувствия, настроения, сна, аппетита, болевых ощущений, переносимости физических нагрузок</a:t>
            </a:r>
            <a:r>
              <a:rPr lang="ru-RU" sz="2400" dirty="0"/>
              <a:t> </a:t>
            </a:r>
            <a:r>
              <a:rPr lang="ru-RU" sz="2400" dirty="0" smtClean="0"/>
              <a:t>и режима. Ко вторым – наблюдение за массой тела, </a:t>
            </a:r>
            <a:r>
              <a:rPr lang="ru-RU" sz="2400" dirty="0" err="1" smtClean="0"/>
              <a:t>емкостью</a:t>
            </a:r>
            <a:r>
              <a:rPr lang="ru-RU" sz="2400" dirty="0" smtClean="0"/>
              <a:t> </a:t>
            </a:r>
            <a:r>
              <a:rPr lang="ru-RU" sz="2400" dirty="0" err="1" smtClean="0"/>
              <a:t>легких</a:t>
            </a:r>
            <a:r>
              <a:rPr lang="ru-RU" sz="2400" dirty="0" smtClean="0"/>
              <a:t>, частотой дыхания и пульса, уровнем гибкости, быстроты, силы и выносливости отдельных мышечных групп.</a:t>
            </a:r>
            <a:endParaRPr lang="ru-RU" sz="2400" dirty="0"/>
          </a:p>
        </p:txBody>
      </p:sp>
      <p:pic>
        <p:nvPicPr>
          <p:cNvPr id="2050" name="Picture 2" descr="http://www.telpics.ru/cache/sport/telpics_ru_904906850_185x2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306" y="1813659"/>
            <a:ext cx="3524250" cy="4572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654141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345996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Самочувствие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672317"/>
            <a:ext cx="6241748" cy="4762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i="1" dirty="0" smtClean="0">
                <a:solidFill>
                  <a:srgbClr val="FF9999"/>
                </a:solidFill>
              </a:rPr>
              <a:t>Самочувствие</a:t>
            </a:r>
            <a:r>
              <a:rPr lang="ru-RU" sz="2800" dirty="0" smtClean="0"/>
              <a:t>, как правило, хорошо отражает, как организм справляется с физическими нагрузками. Различают </a:t>
            </a:r>
            <a:r>
              <a:rPr lang="ru-RU" sz="2800" i="1" dirty="0" smtClean="0"/>
              <a:t>хорошее</a:t>
            </a:r>
            <a:r>
              <a:rPr lang="ru-RU" sz="2800" dirty="0" smtClean="0"/>
              <a:t>,</a:t>
            </a:r>
            <a:r>
              <a:rPr lang="ru-RU" sz="2800" i="1" dirty="0" smtClean="0"/>
              <a:t> удовлетворительное </a:t>
            </a:r>
            <a:r>
              <a:rPr lang="ru-RU" sz="2800" dirty="0" smtClean="0"/>
              <a:t>и </a:t>
            </a:r>
            <a:r>
              <a:rPr lang="ru-RU" sz="2800" i="1" dirty="0" smtClean="0"/>
              <a:t>плохое </a:t>
            </a:r>
            <a:r>
              <a:rPr lang="ru-RU" sz="2800" dirty="0" smtClean="0"/>
              <a:t>самочувствие. О плохом самочувствии может свидетельствовать степень утомления человека.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556" y="1672317"/>
            <a:ext cx="3429000" cy="4762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9063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356" y="1"/>
            <a:ext cx="10353761" cy="921658"/>
          </a:xfrm>
        </p:spPr>
        <p:txBody>
          <a:bodyPr/>
          <a:lstStyle/>
          <a:p>
            <a:r>
              <a:rPr lang="ru-RU" dirty="0" smtClean="0"/>
              <a:t>Внешние признаки утомления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786" t="14586" r="1786" b="3561"/>
          <a:stretch/>
        </p:blipFill>
        <p:spPr>
          <a:xfrm>
            <a:off x="1529153" y="921659"/>
            <a:ext cx="9123045" cy="5800517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36356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5" y="174171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настроение</a:t>
            </a:r>
            <a:endParaRPr lang="ru-RU" sz="40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913795" y="1500492"/>
            <a:ext cx="6285291" cy="512064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solidFill>
                  <a:srgbClr val="FF9999"/>
                </a:solidFill>
              </a:rPr>
              <a:t>Настроение</a:t>
            </a:r>
            <a:r>
              <a:rPr lang="ru-RU" sz="2400" dirty="0" smtClean="0"/>
              <a:t> - очень </a:t>
            </a:r>
            <a:r>
              <a:rPr lang="ru-RU" sz="2400" dirty="0"/>
              <a:t>существенный показатель, отражающий психическое состояние занимающихся. Занятия всегда должны доставлять удовольствие.</a:t>
            </a:r>
          </a:p>
          <a:p>
            <a:pPr marL="0" indent="0">
              <a:buNone/>
            </a:pPr>
            <a:r>
              <a:rPr lang="ru-RU" sz="2400" dirty="0"/>
              <a:t>Настроение можно считать - хорошим, когда уверен в себе, спокоен, жизнерадостен; удовлетворительным - при неустойчивом эмоциональном состоянии и неудовлетворительным, когда человек расстроен, растерян, подавлен.</a:t>
            </a:r>
          </a:p>
        </p:txBody>
      </p:sp>
      <p:pic>
        <p:nvPicPr>
          <p:cNvPr id="8194" name="Picture 2" descr="https://f.vividscreen.info/soft/231ec1d655d13083e0ab6240f7b4a604/Happy-Girl-With-Yellow-Flowers-640x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796" y="1500492"/>
            <a:ext cx="3413760" cy="5120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2688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275772"/>
            <a:ext cx="10353761" cy="110308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сон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7" y="1190171"/>
            <a:ext cx="6590090" cy="54056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/>
              <a:t>Наиболее эффективным средством восстановления работоспособности организма после занятий физическими упражнениями является </a:t>
            </a:r>
            <a:r>
              <a:rPr lang="ru-RU" sz="2400" i="1" dirty="0">
                <a:solidFill>
                  <a:srgbClr val="FF9999"/>
                </a:solidFill>
              </a:rPr>
              <a:t>сон</a:t>
            </a:r>
            <a:r>
              <a:rPr lang="ru-RU" sz="2400" dirty="0"/>
              <a:t>. Сон имеет решающее значение для восстановления нервной системы. Сон глубокий, крепкий, наступающий сразу - вызывает чувство бодрости, прилив сил. При характеристике сна отмечается продолжительность и глубина сна, его нарушения (трудное засыпание, беспокойный сон, бессонница, недосыпание и т.д.).</a:t>
            </a:r>
          </a:p>
        </p:txBody>
      </p:sp>
      <p:pic>
        <p:nvPicPr>
          <p:cNvPr id="5122" name="Picture 2" descr="http://ghk.h-cdn.co/assets/cm/15/11/480x666/54fe5140f200a-ghk-get-in-the-mood-sleeping-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479" y="1396131"/>
            <a:ext cx="3599078" cy="499372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048777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96" y="146463"/>
            <a:ext cx="10353761" cy="132632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аппетит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3795" y="1472784"/>
            <a:ext cx="6459462" cy="5086349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ru-RU" sz="2400" dirty="0">
                <a:effectLst/>
              </a:rPr>
              <a:t>Чем больше человек двигается, занимается физическими упражнениями, тем лучше он должен питаться, так как потребность организма в энергетических веществах увеличивается. Аппетит, как известно, неустойчив, он легко нарушается при недомоганиях и болезнях, при переутомлении. При большой интенсивной нагрузке аппетит может резко снизиться. </a:t>
            </a:r>
            <a:r>
              <a:rPr lang="ru-RU" sz="2400" i="1" dirty="0" smtClean="0">
                <a:solidFill>
                  <a:srgbClr val="FF9999"/>
                </a:solidFill>
                <a:effectLst/>
              </a:rPr>
              <a:t>Аппетит </a:t>
            </a:r>
            <a:r>
              <a:rPr lang="ru-RU" sz="2400" dirty="0">
                <a:effectLst/>
              </a:rPr>
              <a:t>отмечается как хороший, удовлетворительный, пониженный, плохой.</a:t>
            </a:r>
            <a:endParaRPr lang="ru-RU" sz="2400" dirty="0"/>
          </a:p>
        </p:txBody>
      </p:sp>
      <p:pic>
        <p:nvPicPr>
          <p:cNvPr id="6146" name="Picture 2" descr="http://imworld.aufeminin.com/dossiers/D20111219/cattive-abitudini-alimentari-privarsi-troppo-190516_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2357" y="1472784"/>
            <a:ext cx="3505200" cy="50863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997580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TM04033921[[fn=Дамаск]]</Template>
  <TotalTime>177</TotalTime>
  <Words>618</Words>
  <Application>Microsoft Office PowerPoint</Application>
  <PresentationFormat>Произвольный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Damask</vt:lpstr>
      <vt:lpstr>Самоконтроль при занятиях физическими упражнениями</vt:lpstr>
      <vt:lpstr>Презентацию подготовила</vt:lpstr>
      <vt:lpstr>Что такое самоконтроль?</vt:lpstr>
      <vt:lpstr>показатели самоконтроля</vt:lpstr>
      <vt:lpstr>Самочувствие</vt:lpstr>
      <vt:lpstr>Внешние признаки утомления</vt:lpstr>
      <vt:lpstr>настроение</vt:lpstr>
      <vt:lpstr>сон</vt:lpstr>
      <vt:lpstr>аппетит</vt:lpstr>
      <vt:lpstr>Болевые ощущения</vt:lpstr>
      <vt:lpstr>Масса тела</vt:lpstr>
      <vt:lpstr>Дыхание</vt:lpstr>
      <vt:lpstr>пульс</vt:lpstr>
      <vt:lpstr>Подсчет пульса</vt:lpstr>
      <vt:lpstr>Физическая подготовленность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Самоконтроль при занятиях физическими упражнениями</dc:title>
  <dc:creator>Константин</dc:creator>
  <cp:lastModifiedBy>Татьяна</cp:lastModifiedBy>
  <cp:revision>30</cp:revision>
  <dcterms:created xsi:type="dcterms:W3CDTF">2017-12-28T11:18:03Z</dcterms:created>
  <dcterms:modified xsi:type="dcterms:W3CDTF">2018-06-18T10:09:42Z</dcterms:modified>
</cp:coreProperties>
</file>