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71" r:id="rId2"/>
    <p:sldId id="273" r:id="rId3"/>
    <p:sldId id="270" r:id="rId4"/>
    <p:sldId id="263" r:id="rId5"/>
    <p:sldId id="264" r:id="rId6"/>
    <p:sldId id="265" r:id="rId7"/>
    <p:sldId id="290" r:id="rId8"/>
    <p:sldId id="266" r:id="rId9"/>
    <p:sldId id="272" r:id="rId10"/>
    <p:sldId id="274" r:id="rId11"/>
    <p:sldId id="257" r:id="rId12"/>
    <p:sldId id="275" r:id="rId13"/>
    <p:sldId id="276" r:id="rId14"/>
    <p:sldId id="259" r:id="rId15"/>
    <p:sldId id="277" r:id="rId16"/>
    <p:sldId id="278" r:id="rId17"/>
    <p:sldId id="260" r:id="rId18"/>
    <p:sldId id="279" r:id="rId19"/>
    <p:sldId id="280" r:id="rId20"/>
    <p:sldId id="261" r:id="rId21"/>
    <p:sldId id="281" r:id="rId22"/>
    <p:sldId id="282" r:id="rId23"/>
    <p:sldId id="262" r:id="rId24"/>
    <p:sldId id="283" r:id="rId25"/>
    <p:sldId id="284" r:id="rId26"/>
    <p:sldId id="285" r:id="rId27"/>
    <p:sldId id="286" r:id="rId28"/>
    <p:sldId id="287" r:id="rId29"/>
    <p:sldId id="268" r:id="rId30"/>
    <p:sldId id="288" r:id="rId31"/>
    <p:sldId id="269" r:id="rId32"/>
    <p:sldId id="291" r:id="rId33"/>
    <p:sldId id="28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  <a:srgbClr val="4BFF4B"/>
    <a:srgbClr val="89FF89"/>
    <a:srgbClr val="05FF05"/>
    <a:srgbClr val="00DA00"/>
    <a:srgbClr val="FCEBCF"/>
    <a:srgbClr val="003300"/>
    <a:srgbClr val="B40000"/>
    <a:srgbClr val="480048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7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0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7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1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4/28/2017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9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1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6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7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4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6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9"/>
          <p:cNvSpPr>
            <a:spLocks noChangeArrowheads="1"/>
          </p:cNvSpPr>
          <p:nvPr/>
        </p:nvSpPr>
        <p:spPr bwMode="auto">
          <a:xfrm>
            <a:off x="2241550" y="8064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400"/>
          </a:p>
        </p:txBody>
      </p:sp>
      <p:sp>
        <p:nvSpPr>
          <p:cNvPr id="5123" name="Rectangle 20"/>
          <p:cNvSpPr>
            <a:spLocks noChangeArrowheads="1"/>
          </p:cNvSpPr>
          <p:nvPr/>
        </p:nvSpPr>
        <p:spPr bwMode="auto">
          <a:xfrm>
            <a:off x="2927350" y="227647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3200"/>
          </a:p>
        </p:txBody>
      </p:sp>
      <p:pic>
        <p:nvPicPr>
          <p:cNvPr id="5124" name="Picture 22" descr="перггггг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3" y="691242"/>
            <a:ext cx="4111172" cy="616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Rectangle 26"/>
          <p:cNvSpPr>
            <a:spLocks noGrp="1" noChangeArrowheads="1"/>
          </p:cNvSpPr>
          <p:nvPr>
            <p:ph type="title"/>
          </p:nvPr>
        </p:nvSpPr>
        <p:spPr>
          <a:xfrm>
            <a:off x="5677314" y="1398174"/>
            <a:ext cx="5613400" cy="273926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тридевятом царстве, в тридесятом государстве…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77752" y="4535978"/>
            <a:ext cx="5936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endParaRPr lang="ru-RU" sz="2400" b="1" dirty="0">
              <a:solidFill>
                <a:srgbClr val="7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3 «А» класса Глухова </a:t>
            </a:r>
            <a:r>
              <a:rPr lang="ru-RU" sz="24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Ксения</a:t>
            </a:r>
          </a:p>
          <a:p>
            <a:r>
              <a:rPr lang="ru-RU" sz="24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11 «А» класса </a:t>
            </a:r>
            <a:r>
              <a:rPr lang="ru-RU" sz="2400" b="1" dirty="0" err="1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Медникова</a:t>
            </a:r>
            <a:r>
              <a:rPr lang="ru-RU" sz="24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</a:t>
            </a:r>
          </a:p>
          <a:p>
            <a:r>
              <a:rPr lang="ru-RU" sz="24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2400" b="1" dirty="0" err="1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Медянникова</a:t>
            </a:r>
            <a:r>
              <a:rPr lang="ru-RU" sz="24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Л.А., </a:t>
            </a:r>
            <a:r>
              <a:rPr lang="ru-RU" sz="2400" b="1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</a:t>
            </a:r>
            <a:endParaRPr lang="ru-RU" sz="2400" b="1" dirty="0">
              <a:solidFill>
                <a:srgbClr val="7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17" y="0"/>
            <a:ext cx="12417287" cy="6858000"/>
          </a:xfrm>
          <a:prstGeom prst="rect">
            <a:avLst/>
          </a:prstGeom>
        </p:spPr>
      </p:pic>
      <p:pic>
        <p:nvPicPr>
          <p:cNvPr id="2052" name="Picture 4" descr="https://lh3.googleusercontent.com/-ybMaK2g_h3U/V8QpupjV52I/AAAAAAAACZc/yjmeu9kcj84ntQXiuPfRB60WRPTyTuOsQCL0B/w455-h470-p/1223399228_0lik.ru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21" y="2374213"/>
            <a:ext cx="3611425" cy="37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чко с текстом: прямоугольное со скругленными углами 5"/>
          <p:cNvSpPr/>
          <p:nvPr/>
        </p:nvSpPr>
        <p:spPr>
          <a:xfrm rot="195362">
            <a:off x="4651513" y="238540"/>
            <a:ext cx="4161183" cy="2411895"/>
          </a:xfrm>
          <a:prstGeom prst="wedgeRoundRectCallout">
            <a:avLst>
              <a:gd name="adj1" fmla="val 35580"/>
              <a:gd name="adj2" fmla="val 70722"/>
              <a:gd name="adj3" fmla="val 16667"/>
            </a:avLst>
          </a:prstGeom>
          <a:solidFill>
            <a:srgbClr val="00B050"/>
          </a:solidFill>
          <a:ln w="571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мои дорогие! Я царевна-лягушка, лягушка-квакушка. Расскажу вам, как повстречала я царевича своего ненаглядного, да загадку загадаю.</a:t>
            </a:r>
          </a:p>
        </p:txBody>
      </p:sp>
    </p:spTree>
    <p:extLst>
      <p:ext uri="{BB962C8B-B14F-4D97-AF65-F5344CB8AC3E}">
        <p14:creationId xmlns:p14="http://schemas.microsoft.com/office/powerpoint/2010/main" val="9296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decel="100000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54167E-6 -4.44444E-6 L 3.54167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сказка «Царевна-лягушка»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069" y="1960584"/>
            <a:ext cx="5473148" cy="39631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«…вышли в чистое поле,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натянули луки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выстрелили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каких физических явлениях идет речь в данном высказывании?</a:t>
            </a:r>
          </a:p>
        </p:txBody>
      </p:sp>
      <p:pic>
        <p:nvPicPr>
          <p:cNvPr id="1026" name="Picture 2" descr="https://otvet.imgsmail.ru/download/f6ead825795e025418d2793e348e634a_i-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68" y="2172619"/>
            <a:ext cx="5391659" cy="29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-ybMaK2g_h3U/V8QpupjV52I/AAAAAAAACZc/yjmeu9kcj84ntQXiuPfRB60WRPTyTuOsQCL0B/w455-h470-p/1223399228_0lik.ru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286" y="4716682"/>
            <a:ext cx="1842052" cy="19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2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laystore.juegos/wp-content/uploads/2015/12/7-Hearts-Sniper-Arrow-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662609" y="513521"/>
            <a:ext cx="2796208" cy="1540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Натянули нити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натяжения</a:t>
            </a:r>
          </a:p>
        </p:txBody>
      </p: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3293167" y="1669774"/>
            <a:ext cx="1881808" cy="3843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9024730" y="321365"/>
            <a:ext cx="3028122" cy="173272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Выстрелили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трения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(между стрелой и нитью, а затем между стрелой и воздухом)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>
            <a:off x="6480314" y="1861930"/>
            <a:ext cx="3114260" cy="16896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4" descr="https://lh3.googleusercontent.com/-ybMaK2g_h3U/V8QpupjV52I/AAAAAAAACZc/yjmeu9kcj84ntQXiuPfRB60WRPTyTuOsQCL0B/w455-h470-p/1223399228_0lik.ru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546" y="4422766"/>
            <a:ext cx="2014332" cy="208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470994" y="2123660"/>
            <a:ext cx="2796208" cy="1540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Натянули нити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упругости</a:t>
            </a: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4234071" y="2680250"/>
            <a:ext cx="1881808" cy="3843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2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17" y="0"/>
            <a:ext cx="12417287" cy="6858000"/>
          </a:xfrm>
          <a:prstGeom prst="rect">
            <a:avLst/>
          </a:prstGeom>
        </p:spPr>
      </p:pic>
      <p:pic>
        <p:nvPicPr>
          <p:cNvPr id="2052" name="Picture 4" descr="https://lh3.googleusercontent.com/-ybMaK2g_h3U/V8QpupjV52I/AAAAAAAACZc/yjmeu9kcj84ntQXiuPfRB60WRPTyTuOsQCL0B/w455-h470-p/1223399228_0lik.ru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21" y="2374213"/>
            <a:ext cx="3611425" cy="37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чко с текстом: прямоугольное со скругленными углами 5"/>
          <p:cNvSpPr/>
          <p:nvPr/>
        </p:nvSpPr>
        <p:spPr>
          <a:xfrm rot="195362">
            <a:off x="4651513" y="238540"/>
            <a:ext cx="4161183" cy="2411895"/>
          </a:xfrm>
          <a:prstGeom prst="wedgeRoundRectCallout">
            <a:avLst>
              <a:gd name="adj1" fmla="val 35580"/>
              <a:gd name="adj2" fmla="val 70722"/>
              <a:gd name="adj3" fmla="val 16667"/>
            </a:avLst>
          </a:prstGeom>
          <a:solidFill>
            <a:srgbClr val="00B050"/>
          </a:solidFill>
          <a:ln w="571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расскажу я вам, как спас меня Иван-царевич от заточения Кощеева. Но не забуду про загадку…</a:t>
            </a:r>
          </a:p>
        </p:txBody>
      </p:sp>
    </p:spTree>
    <p:extLst>
      <p:ext uri="{BB962C8B-B14F-4D97-AF65-F5344CB8AC3E}">
        <p14:creationId xmlns:p14="http://schemas.microsoft.com/office/powerpoint/2010/main" val="3643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decel="100000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54167E-6 -4.44444E-6 L 3.54167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374" y="1843088"/>
            <a:ext cx="5324061" cy="3972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«…утка яйцо выронила, 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упало яйцо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синее море…»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каких физических явлениях идет речь в данном высказывании? Почему яйцо не утонуло в синем море?</a:t>
            </a:r>
          </a:p>
        </p:txBody>
      </p:sp>
      <p:pic>
        <p:nvPicPr>
          <p:cNvPr id="2050" name="Picture 2" descr="http://basni.net/kartinki/basnya_tolstogo_kuritsa_i_zolotye_yajtsa_711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877" y="2468297"/>
            <a:ext cx="5620963" cy="224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сказка «Царевна-лягушка»</a:t>
            </a:r>
            <a:endParaRPr lang="ru-RU" sz="4000" b="1" i="1" dirty="0">
              <a:solidFill>
                <a:srgbClr val="B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lh3.googleusercontent.com/-ybMaK2g_h3U/V8QpupjV52I/AAAAAAAACZc/yjmeu9kcj84ntQXiuPfRB60WRPTyTuOsQCL0B/w455-h470-p/1223399228_0lik.ru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286" y="4716682"/>
            <a:ext cx="1842052" cy="19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clipartbest.com/cliparts/RcG/GjA/RcGGjAjR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37" y="938602"/>
            <a:ext cx="2467467" cy="3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444487" y="533257"/>
            <a:ext cx="2796208" cy="1540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 упало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тяжести, трения о воздух</a:t>
            </a:r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3737113" y="1891534"/>
            <a:ext cx="1881808" cy="3843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8" name="Picture 8" descr="http://gifomania.ru/system/gifs/images/000/382/897/original/3d2cdab32843658798b678685760c0ac.gif?14580882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7870"/>
            <a:ext cx="12192000" cy="44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576186" y="1669774"/>
            <a:ext cx="3615814" cy="202758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 упало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выталкивающая сила</a:t>
            </a:r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>
            <a:off x="8576186" y="3639258"/>
            <a:ext cx="1094038" cy="14968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2133600" y="2285570"/>
            <a:ext cx="3445564" cy="190435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 не утонуло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плотность яйца меньше плотности воды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4691268" y="3997767"/>
            <a:ext cx="1881808" cy="3843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55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1.25E-6 0.15162 C -1.25E-6 0.21991 0.0599 0.30394 0.1086 0.30394 L 0.21732 0.30394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llustrators.ru/uploads/illustration/image/701894/main_70189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лачко с текстом: прямоугольное со скругленными углами 6"/>
          <p:cNvSpPr/>
          <p:nvPr/>
        </p:nvSpPr>
        <p:spPr>
          <a:xfrm rot="195362">
            <a:off x="4651513" y="238540"/>
            <a:ext cx="4161183" cy="2411895"/>
          </a:xfrm>
          <a:prstGeom prst="wedgeRoundRectCallout">
            <a:avLst>
              <a:gd name="adj1" fmla="val 35580"/>
              <a:gd name="adj2" fmla="val 70722"/>
              <a:gd name="adj3" fmla="val 16667"/>
            </a:avLst>
          </a:prstGeom>
          <a:solidFill>
            <a:srgbClr val="FCEBCF"/>
          </a:solidFill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детишки, девчонки и мальчишки! В лесу меня все называют зайчик-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попрыгайчик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расскажу я вам о своей избушке чудесной. Не забудьте про загадку!</a:t>
            </a:r>
          </a:p>
        </p:txBody>
      </p:sp>
      <p:pic>
        <p:nvPicPr>
          <p:cNvPr id="1026" name="Picture 2" descr="https://openclipart.org/image/2400px/svg_to_png/149581/rab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62" y="1605689"/>
            <a:ext cx="2658789" cy="36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7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0.00718 L -0.05195 -0.03842 C -0.06263 -0.04861 -0.0789 -0.05393 -0.09583 -0.05393 C -0.11523 -0.05393 -0.13073 -0.04861 -0.1414 -0.03842 L -0.19323 0.0071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1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070" y="1843088"/>
            <a:ext cx="5741250" cy="3896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 были лиса и заяц. У лисицы была избенка ледяная, у зайчика лубяная; пришла весна-красна - у лисицы изба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растаяла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зайчика стоит по-старому»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каком физическом явлении идет речь в данном высказывании?</a:t>
            </a:r>
          </a:p>
        </p:txBody>
      </p:sp>
      <p:pic>
        <p:nvPicPr>
          <p:cNvPr id="3074" name="Picture 2" descr="http://1skaz.ru/images/lisa-i-zayats-skazk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28" y="1843088"/>
            <a:ext cx="3622533" cy="44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90600" y="517525"/>
            <a:ext cx="10737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сказка «Лиса, заяц и петух»</a:t>
            </a:r>
          </a:p>
        </p:txBody>
      </p:sp>
    </p:spTree>
    <p:extLst>
      <p:ext uri="{BB962C8B-B14F-4D97-AF65-F5344CB8AC3E}">
        <p14:creationId xmlns:p14="http://schemas.microsoft.com/office/powerpoint/2010/main" val="33729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mashabearmult.ru/uploads/posts/2014-07/1404579325_003_lisa_i_zayac_mashiny_skazki-0-00-33-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openclipart.org/image/2400px/svg_to_png/149581/rab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661" y="2376965"/>
            <a:ext cx="2658789" cy="36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-fotki.yandex.ru/get/9161/134091466.a0/0_c0df1_a79f622b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871" y="2055813"/>
            <a:ext cx="2056572" cy="36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апля 3"/>
          <p:cNvSpPr/>
          <p:nvPr/>
        </p:nvSpPr>
        <p:spPr>
          <a:xfrm rot="19578596">
            <a:off x="3243469" y="3669989"/>
            <a:ext cx="596348" cy="662609"/>
          </a:xfrm>
          <a:prstGeom prst="teardrop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Капля 9"/>
          <p:cNvSpPr/>
          <p:nvPr/>
        </p:nvSpPr>
        <p:spPr>
          <a:xfrm rot="19578596">
            <a:off x="8553393" y="3618493"/>
            <a:ext cx="596348" cy="662609"/>
          </a:xfrm>
          <a:prstGeom prst="teardrop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8557592" y="590859"/>
            <a:ext cx="2796208" cy="1540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Расстаяла</a:t>
            </a:r>
            <a:endParaRPr lang="ru-RU" sz="20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плавления</a:t>
            </a:r>
          </a:p>
        </p:txBody>
      </p: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>
            <a:off x="9155519" y="2131424"/>
            <a:ext cx="866267" cy="13773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3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9167E-6 -3.33333E-6 L -4.79167E-6 0.5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4.07407E-6 L 0.00443 0.477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://zoozel.ru/gallery/images/352256_volshebnyi-dub-iz-multika.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zoozel.ru/gallery/images/352256_volshebnyi-dub-iz-multika.jpg"/>
          <p:cNvSpPr>
            <a:spLocks noChangeAspect="1" noChangeArrowheads="1"/>
          </p:cNvSpPr>
          <p:nvPr/>
        </p:nvSpPr>
        <p:spPr bwMode="auto">
          <a:xfrm>
            <a:off x="1828800" y="1268896"/>
            <a:ext cx="6732104" cy="67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http://1.bp.blogspot.com/-pSW0uIwHMXg/VCqowpSlMjI/AAAAAAAAEWE/9Ia4VWjtpYE/s1600/fa7d8ec99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efdt.ru/tw_files2/urls_7/305/d-304959/304959_html_6727ca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2393" y="1755360"/>
            <a:ext cx="3307311" cy="48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чко с текстом: прямоугольное со скругленными углами 7"/>
          <p:cNvSpPr/>
          <p:nvPr/>
        </p:nvSpPr>
        <p:spPr>
          <a:xfrm rot="195362">
            <a:off x="3525079" y="410819"/>
            <a:ext cx="4161183" cy="2411895"/>
          </a:xfrm>
          <a:prstGeom prst="wedgeRoundRectCallout">
            <a:avLst>
              <a:gd name="adj1" fmla="val 35580"/>
              <a:gd name="adj2" fmla="val 7072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день, ребята! Зовут меня Чиполлино! Проведу я вас в наш сказочный лес. Только тише, не спугните никого…</a:t>
            </a:r>
          </a:p>
        </p:txBody>
      </p:sp>
    </p:spTree>
    <p:extLst>
      <p:ext uri="{BB962C8B-B14F-4D97-AF65-F5344CB8AC3E}">
        <p14:creationId xmlns:p14="http://schemas.microsoft.com/office/powerpoint/2010/main" val="408805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836596" y="2304973"/>
            <a:ext cx="7058025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4000" b="1" i="1" dirty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Какое богатство мудрости  и добра рассыпано по сказкам всех народов и времен</a:t>
            </a:r>
          </a:p>
          <a:p>
            <a:pPr algn="r">
              <a:spcBef>
                <a:spcPct val="50000"/>
              </a:spcBef>
            </a:pPr>
            <a:r>
              <a:rPr lang="ru-RU" altLang="ru-RU" sz="3200" i="1" dirty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 Каменский</a:t>
            </a:r>
          </a:p>
          <a:p>
            <a:pPr>
              <a:spcBef>
                <a:spcPct val="50000"/>
              </a:spcBef>
            </a:pPr>
            <a:endParaRPr lang="ru-RU" altLang="ru-RU" sz="4000" b="1" i="1" dirty="0">
              <a:solidFill>
                <a:srgbClr val="7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944424" y="4243965"/>
            <a:ext cx="2592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2800" i="1" dirty="0">
              <a:solidFill>
                <a:srgbClr val="7E0000"/>
              </a:solidFill>
            </a:endParaRPr>
          </a:p>
        </p:txBody>
      </p:sp>
      <p:pic>
        <p:nvPicPr>
          <p:cNvPr id="1028" name="Picture 4" descr="https://ds02.infourok.ru/uploads/ex/00df/0000fec6-d9742901/hello_html_m2cb3e9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689"/>
            <a:ext cx="463867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922" y="669925"/>
            <a:ext cx="10515600" cy="1325563"/>
          </a:xfrm>
        </p:spPr>
        <p:txBody>
          <a:bodyPr/>
          <a:lstStyle/>
          <a:p>
            <a:r>
              <a:rPr lang="ru-RU" b="1" i="1" dirty="0" err="1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Джанни</a:t>
            </a:r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«Чиполлино»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609" y="1995488"/>
            <a:ext cx="6085807" cy="3698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..Но и сыщик тоже заметил, как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шевелятся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кусты. Он бросился на землю и застыл. Собака последовала его примеру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каком виде движения идет речь?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416" y="2007755"/>
            <a:ext cx="3495514" cy="3355693"/>
          </a:xfrm>
          <a:prstGeom prst="rect">
            <a:avLst/>
          </a:prstGeom>
        </p:spPr>
      </p:pic>
      <p:pic>
        <p:nvPicPr>
          <p:cNvPr id="4098" name="Picture 2" descr="http://img0.liveinternet.ru/images/attach/c/2/68/881/68881785_1294389845_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19"/>
          <a:stretch/>
        </p:blipFill>
        <p:spPr bwMode="auto">
          <a:xfrm flipH="1">
            <a:off x="10031938" y="2803723"/>
            <a:ext cx="2036918" cy="25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307" y="1943601"/>
            <a:ext cx="3495514" cy="3355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323" y="1943600"/>
            <a:ext cx="3495514" cy="3355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531" y="1831195"/>
            <a:ext cx="3495514" cy="3355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35" y="1831194"/>
            <a:ext cx="3495514" cy="3355693"/>
          </a:xfrm>
          <a:prstGeom prst="rect">
            <a:avLst/>
          </a:prstGeom>
        </p:spPr>
      </p:pic>
      <p:pic>
        <p:nvPicPr>
          <p:cNvPr id="8" name="Picture 2" descr="http://refdt.ru/tw_files2/urls_7/305/d-304959/304959_html_6727ca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3" y="1943600"/>
            <a:ext cx="3307311" cy="48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411231" y="290628"/>
            <a:ext cx="3337299" cy="1540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Шевелятся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Колебательном</a:t>
            </a:r>
          </a:p>
        </p:txBody>
      </p: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3686345" y="1329154"/>
            <a:ext cx="1171008" cy="6144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3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6" name="Picture 6" descr="http://www.playcast.ru/uploads/2014/12/02/10892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rodnishok.ucoz.net/li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09" y="3348112"/>
            <a:ext cx="4440701" cy="37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чко с текстом: прямоугольное со скругленными углами 8"/>
          <p:cNvSpPr/>
          <p:nvPr/>
        </p:nvSpPr>
        <p:spPr>
          <a:xfrm rot="195362">
            <a:off x="6609863" y="1793060"/>
            <a:ext cx="3660095" cy="1946142"/>
          </a:xfrm>
          <a:prstGeom prst="wedgeRoundRectCallout">
            <a:avLst>
              <a:gd name="adj1" fmla="val 35580"/>
              <a:gd name="adj2" fmla="val 70722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я лисичка-сестричка! Никого в нашем сказочном лесу нет хитрее меня. И расскажу  вам, как обхитрила я серого волка.</a:t>
            </a:r>
          </a:p>
        </p:txBody>
      </p:sp>
    </p:spTree>
    <p:extLst>
      <p:ext uri="{BB962C8B-B14F-4D97-AF65-F5344CB8AC3E}">
        <p14:creationId xmlns:p14="http://schemas.microsoft.com/office/powerpoint/2010/main" val="31647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сказка </a:t>
            </a:r>
            <a:b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«Лисичка-сестричка и серый волк»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390" y="2015223"/>
            <a:ext cx="5473148" cy="3698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 нашел на реке прорубь, отпустил хвост в прорубь и начал приговаривать: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Ловись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рыбка и мала, и велика". Мерзни-мерзни волчий хвост. Хвост и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замерз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каком виде теплопередачи идет речь?</a:t>
            </a:r>
          </a:p>
        </p:txBody>
      </p:sp>
      <p:pic>
        <p:nvPicPr>
          <p:cNvPr id="5122" name="Picture 2" descr="https://i.ytimg.com/vi/gp3nYL4cajU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37" y="2149770"/>
            <a:ext cx="4419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1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ooland.ru/images/cat/627_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47" y="755375"/>
            <a:ext cx="6229385" cy="598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rodnishok.ucoz.net/li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36105" y="1778277"/>
            <a:ext cx="5234607" cy="44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juliasplace.org.uk/wp-content/uploads/2012/02/cold-wolf.png?w=27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4" b="99671" l="717" r="89606">
                        <a14:foregroundMark x1="14337" y1="14803" x2="717" y2="18421"/>
                        <a14:foregroundMark x1="13262" y1="13158" x2="29749" y2="6250"/>
                        <a14:foregroundMark x1="29749" y1="6250" x2="30466" y2="6250"/>
                        <a14:foregroundMark x1="25806" y1="5263" x2="15054" y2="10855"/>
                        <a14:foregroundMark x1="7527" y1="80263" x2="1792" y2="83882"/>
                        <a14:foregroundMark x1="9319" y1="93092" x2="29391" y2="99671"/>
                        <a14:foregroundMark x1="29391" y1="99671" x2="39785" y2="89145"/>
                        <a14:foregroundMark x1="67025" y1="54276" x2="67025" y2="61513"/>
                        <a14:foregroundMark x1="67025" y1="55592" x2="83154" y2="46053"/>
                        <a14:foregroundMark x1="83154" y1="46053" x2="73835" y2="60197"/>
                        <a14:foregroundMark x1="73835" y1="60197" x2="66667" y2="62171"/>
                        <a14:backgroundMark x1="74552" y1="43750" x2="76328" y2="45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4137" y="2252773"/>
            <a:ext cx="3186315" cy="3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411231" y="290628"/>
            <a:ext cx="3337299" cy="1540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Замерз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отвердевания</a:t>
            </a:r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3686345" y="1329154"/>
            <a:ext cx="1171008" cy="6144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nevseoboi.com.ua/uploads/posts/2010-03/1267631652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solidFill>
            <a:srgbClr val="89FF89"/>
          </a:solidFill>
        </p:spPr>
      </p:pic>
      <p:pic>
        <p:nvPicPr>
          <p:cNvPr id="8196" name="Picture 4" descr="http://farisagi.ru/upload/images/news/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27" y="3564835"/>
            <a:ext cx="3849649" cy="32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чко с текстом: прямоугольное со скругленными углами 5"/>
          <p:cNvSpPr/>
          <p:nvPr/>
        </p:nvSpPr>
        <p:spPr>
          <a:xfrm rot="195362">
            <a:off x="7988388" y="945536"/>
            <a:ext cx="4161183" cy="2411895"/>
          </a:xfrm>
          <a:prstGeom prst="wedgeRoundRectCallout">
            <a:avLst>
              <a:gd name="adj1" fmla="val -32380"/>
              <a:gd name="adj2" fmla="val 70238"/>
              <a:gd name="adj3" fmla="val 16667"/>
            </a:avLst>
          </a:prstGeom>
          <a:solidFill>
            <a:srgbClr val="4BFF4B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колобок-колобок! Я от бабушки ушел и от дедушки ушел! А началась моя история вот с чего…</a:t>
            </a:r>
          </a:p>
        </p:txBody>
      </p:sp>
    </p:spTree>
    <p:extLst>
      <p:ext uri="{BB962C8B-B14F-4D97-AF65-F5344CB8AC3E}">
        <p14:creationId xmlns:p14="http://schemas.microsoft.com/office/powerpoint/2010/main" val="20997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сказка </a:t>
            </a:r>
            <a:b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3582" y="180919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Колобок,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Колобок,Я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коробу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скребен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от дедушки ушел,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от бабушки ушел,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от зайца ушел,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от волка ушел,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тебя, медведь, подавно уйду!»</a:t>
            </a:r>
            <a:endParaRPr lang="ru-RU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582" y="5682734"/>
            <a:ext cx="5698435" cy="7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колобок смог уйти от всех так быстро и легко? </a:t>
            </a:r>
          </a:p>
        </p:txBody>
      </p:sp>
      <p:pic>
        <p:nvPicPr>
          <p:cNvPr id="9218" name="Picture 2" descr="http://megatyumen.ru/media/sorl/82/bc/82bc7436c53705b426a97df3dc8a4d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42" y="2182235"/>
            <a:ext cx="3412779" cy="38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prikolnye-kartinki.ru/img/picture/Oct/29/2434e24762b8519afd3e7892d2a1a675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7" y="0"/>
            <a:ext cx="10588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7596555" y="-31310"/>
            <a:ext cx="3757246" cy="1540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сила трения была маленькая</a:t>
            </a:r>
          </a:p>
        </p:txBody>
      </p:sp>
      <p:pic>
        <p:nvPicPr>
          <p:cNvPr id="10246" name="Picture 6" descr="http://3.bp.blogspot.com/-kuowFiBE9bM/U3Ph0d1w1pI/AAAAAAAAD-Y/1ails88Ql5U/s1600/0_b1d3a_b4c4adfe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70" y="2809461"/>
            <a:ext cx="1782967" cy="17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ds03.infourok.ru/uploads/ex/09d1/000253c0-73809b11/hello_html_4a80bd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чко с текстом: прямоугольное со скругленными углами 4"/>
          <p:cNvSpPr/>
          <p:nvPr/>
        </p:nvSpPr>
        <p:spPr>
          <a:xfrm rot="195362">
            <a:off x="2096331" y="25352"/>
            <a:ext cx="3479363" cy="2238472"/>
          </a:xfrm>
          <a:prstGeom prst="wedgeRoundRectCallout">
            <a:avLst>
              <a:gd name="adj1" fmla="val 62452"/>
              <a:gd name="adj2" fmla="val 27861"/>
              <a:gd name="adj3" fmla="val 16667"/>
            </a:avLst>
          </a:prstGeom>
          <a:solidFill>
            <a:srgbClr val="4BFF4B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это репка у меня выросла! Как же мне ее вытащить-то теперь?</a:t>
            </a:r>
          </a:p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Пойду позову на подмогу всех.</a:t>
            </a:r>
          </a:p>
        </p:txBody>
      </p:sp>
    </p:spTree>
    <p:extLst>
      <p:ext uri="{BB962C8B-B14F-4D97-AF65-F5344CB8AC3E}">
        <p14:creationId xmlns:p14="http://schemas.microsoft.com/office/powerpoint/2010/main" val="28137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182" y="2110154"/>
            <a:ext cx="6583680" cy="4173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Позвала кошка мышку. Мышка за кошку, Кошка за Жучку, Жучка за внучку, Внучка за бабку, Бабка за дедку, Дедка за репку –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Тянут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потянут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вытянули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репку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силы действовали на репку?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сказка </a:t>
            </a:r>
            <a:b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</a:t>
            </a:r>
          </a:p>
        </p:txBody>
      </p:sp>
      <p:pic>
        <p:nvPicPr>
          <p:cNvPr id="13314" name="Picture 2" descr="http://skupiknigi.ru/image/Large/multimedia/books_covers/1005947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7" y="1896008"/>
            <a:ext cx="3716545" cy="43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7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122" y="325369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– ложь, да в ней намек…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857" y="1650932"/>
            <a:ext cx="9955695" cy="34330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физикой начинается не в школе, а гораздо раньше, с самого раннего детства. С детства все с удовольствием читают сказки. Они несут с собой заряд мудрости и доброты, столь необходимой людям нашего времени. Сказка учит нас быть добрыми, справедливыми, противостоять злу. Она знакомит с образом мышления разных народов. Не зря говорят, что в сказках не всё выдумка. Интересно, но тот, кто знает законы природы, часто торжествуют, а кто не знает – терпит поражение. Оказывается, что в сказках скрыто очень много физических явлений. В одних сказках физические явления изображаются точно и правдиво, в других имеют поэтическое преувеличение, фантазию.</a:t>
            </a:r>
          </a:p>
        </p:txBody>
      </p:sp>
      <p:pic>
        <p:nvPicPr>
          <p:cNvPr id="4" name="Picture 5" descr="ы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57" y="3856383"/>
            <a:ext cx="4555434" cy="34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1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542116" y="436402"/>
            <a:ext cx="4147517" cy="235980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24190" y="831475"/>
            <a:ext cx="2983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тяжести репки,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трения и суммарная сила тяги всех героев</a:t>
            </a:r>
          </a:p>
        </p:txBody>
      </p:sp>
      <p:pic>
        <p:nvPicPr>
          <p:cNvPr id="7" name="Picture 6" descr="http://menjinskazosh.at.ua/juin/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77" y="1175057"/>
            <a:ext cx="5500467" cy="5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>
            <a:cxnSpLocks/>
            <a:stCxn id="5" idx="2"/>
          </p:cNvCxnSpPr>
          <p:nvPr/>
        </p:nvCxnSpPr>
        <p:spPr>
          <a:xfrm flipH="1">
            <a:off x="4174435" y="1616306"/>
            <a:ext cx="3367681" cy="7848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>
            <a:off x="5858275" y="2401135"/>
            <a:ext cx="2208013" cy="13200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B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мы погрузились в сказочный мир. Благодаря сказочным героям, в игровой форме мы смогли ответить на вопросы учащихся начальных классов. Мы доказали, что сказки могут являться не только историями для маленьких детей, но и хорошим пособием для изучения физических явлений. </a:t>
            </a:r>
          </a:p>
        </p:txBody>
      </p:sp>
      <p:pic>
        <p:nvPicPr>
          <p:cNvPr id="4098" name="Picture 2" descr="Маша и Медве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0" y="3905670"/>
            <a:ext cx="2132161" cy="26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069" y="431386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B40000"/>
                </a:solidFill>
                <a:latin typeface="Times New Roman" pitchFamily="18" charset="0"/>
                <a:cs typeface="Times New Roman" pitchFamily="18" charset="0"/>
              </a:rPr>
              <a:t>Список используемой литературы</a:t>
            </a:r>
            <a:endParaRPr lang="ru-RU" b="1" i="1" dirty="0">
              <a:solidFill>
                <a:srgbClr val="B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972" y="1669036"/>
            <a:ext cx="11269013" cy="4371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1.Перышкин А.В.  Учебник по физики 7 класс,  2010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2.Русская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сказка  «Царевна-лягушка», 1996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3.Русская народная сказка  «Лиса, заяц и петух», 2002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4.Джанни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Чиполлино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2004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5.Русская народная сказка  «Лисичка-сестричка и серый волк»,  2012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6.Русская народная сказка  «Колобок», 2000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7.Русская народная сказка «Репка»,  1998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Picture 5" descr="ы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04" y="3819887"/>
            <a:ext cx="4555434" cy="34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0219" y="2163249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15362" name="Picture 2" descr="http://kiss-kids.ru/wp-content/uploads/2012/06/a5eb4df0466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973" y="1615192"/>
            <a:ext cx="782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684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705" y="616916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освещается солнцем, а человек — знанием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17" y="1942479"/>
            <a:ext cx="10273743" cy="331893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являюсь ученицей 3 класса. Но меня уже интересует, почему идет дождь, откуда появляется молния, и многое другое. К сожалению, ответы на все эти вопросы я могу получить только в 7 классе, изучая физику.  Я обратилась за помощью к своей сестре, которая учится в 11 классе. И мы решили создать проект, который позволит ответить на все мои вопросы очень просто.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 свою работу актуальной, так как она повышает интерес к изучению физики и способна стать учебным пособием для детей начальной школы. Данная работа поможет привить любовь к физике с самого детства. </a:t>
            </a:r>
          </a:p>
        </p:txBody>
      </p:sp>
      <p:pic>
        <p:nvPicPr>
          <p:cNvPr id="6" name="Picture 5" descr="ы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308" y="3912653"/>
            <a:ext cx="4555434" cy="34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7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937" y="351873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B40000"/>
                </a:solidFill>
                <a:latin typeface="Times New Roman" pitchFamily="18" charset="0"/>
                <a:cs typeface="Times New Roman" pitchFamily="18" charset="0"/>
              </a:rPr>
              <a:t>Цель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704" y="1922509"/>
            <a:ext cx="9601196" cy="33189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Научиться изучать физику с помощью сказок;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Привить любовь к физике с самого детства;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Развить кругозор учащихся;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Выработать наиболее доступный способ изучения физики для детей начальной школы</a:t>
            </a:r>
          </a:p>
        </p:txBody>
      </p:sp>
      <p:pic>
        <p:nvPicPr>
          <p:cNvPr id="5" name="Picture 5" descr="ы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82" y="3441424"/>
            <a:ext cx="4555434" cy="34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9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069" y="431386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B4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035" y="1669037"/>
            <a:ext cx="10497989" cy="3318936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Рассмотреть несколько наиболее распространенных сказок;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Выбрать фрагменты, в которых можно изучить физические явления;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Объяснить физическое явление доступным и понятным способом для ребенка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5" descr="ы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04" y="3819887"/>
            <a:ext cx="4555434" cy="34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159" y="701842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B4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endParaRPr lang="ru-RU" b="1" i="1" dirty="0">
              <a:solidFill>
                <a:srgbClr val="B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308" y="2209239"/>
            <a:ext cx="10497989" cy="331893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изучение физики представить в игровой форме при помощи героев сказок, то изученный ребенком материал будет более доступным и понятным.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5" descr="ы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04" y="3819887"/>
            <a:ext cx="4555434" cy="34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0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zhm-library.ucoz.ru/_nw/5/s442386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4119" y="2677496"/>
            <a:ext cx="2739728" cy="1818183"/>
          </a:xfrm>
          <a:prstGeom prst="rect">
            <a:avLst/>
          </a:prstGeom>
          <a:noFill/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rgbClr val="B40000"/>
                </a:solidFill>
                <a:latin typeface="Times New Roman" pitchFamily="18" charset="0"/>
                <a:cs typeface="Times New Roman" pitchFamily="18" charset="0"/>
              </a:rPr>
              <a:t>Практическая значимость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518" y="2556932"/>
            <a:ext cx="7075750" cy="331893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Полученные знания позволяют понять физику даже ребенку.  Данный материал можно использовать как на уроках, так и во внеурочной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5862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content.foto.my.mail.ru/mail/lora258562/_blogs/i-1416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-91957"/>
            <a:ext cx="11484429" cy="694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9916" y="402772"/>
            <a:ext cx="7823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48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сказочный мир физики!</a:t>
            </a:r>
          </a:p>
        </p:txBody>
      </p:sp>
    </p:spTree>
    <p:extLst>
      <p:ext uri="{BB962C8B-B14F-4D97-AF65-F5344CB8AC3E}">
        <p14:creationId xmlns:p14="http://schemas.microsoft.com/office/powerpoint/2010/main" val="160256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1054</Words>
  <Application>Microsoft Office PowerPoint</Application>
  <PresentationFormat>Произвольный</PresentationFormat>
  <Paragraphs>102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В тридевятом царстве, в тридесятом государстве…</vt:lpstr>
      <vt:lpstr>Презентация PowerPoint</vt:lpstr>
      <vt:lpstr>Сказка – ложь, да в ней намек…</vt:lpstr>
      <vt:lpstr>Мир освещается солнцем, а человек — знанием</vt:lpstr>
      <vt:lpstr>Цель работы</vt:lpstr>
      <vt:lpstr>Задачи</vt:lpstr>
      <vt:lpstr>Гипотеза</vt:lpstr>
      <vt:lpstr>Практическая значимость</vt:lpstr>
      <vt:lpstr>Презентация PowerPoint</vt:lpstr>
      <vt:lpstr>Презентация PowerPoint</vt:lpstr>
      <vt:lpstr>Русская народная сказка «Царевна-лягушка»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Джанни Родари «Чиполлино»</vt:lpstr>
      <vt:lpstr>Презентация PowerPoint</vt:lpstr>
      <vt:lpstr>Презентация PowerPoint</vt:lpstr>
      <vt:lpstr>Русская народная сказка  «Лисичка-сестричка и серый волк»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Список используемой литературы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тридевятом царстве, в тридесятом государстве…</dc:title>
  <dc:creator>Home</dc:creator>
  <cp:lastModifiedBy>Медянникова</cp:lastModifiedBy>
  <cp:revision>48</cp:revision>
  <dcterms:created xsi:type="dcterms:W3CDTF">2017-03-16T16:46:27Z</dcterms:created>
  <dcterms:modified xsi:type="dcterms:W3CDTF">2017-04-28T06:19:58Z</dcterms:modified>
</cp:coreProperties>
</file>