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6" r:id="rId2"/>
    <p:sldId id="350" r:id="rId3"/>
    <p:sldId id="352" r:id="rId4"/>
    <p:sldId id="353" r:id="rId5"/>
    <p:sldId id="320" r:id="rId6"/>
    <p:sldId id="321" r:id="rId7"/>
    <p:sldId id="340" r:id="rId8"/>
    <p:sldId id="336" r:id="rId9"/>
    <p:sldId id="337" r:id="rId10"/>
    <p:sldId id="338" r:id="rId11"/>
    <p:sldId id="341" r:id="rId12"/>
    <p:sldId id="328" r:id="rId13"/>
    <p:sldId id="329" r:id="rId14"/>
    <p:sldId id="330" r:id="rId15"/>
    <p:sldId id="331" r:id="rId16"/>
    <p:sldId id="356" r:id="rId17"/>
    <p:sldId id="333" r:id="rId18"/>
    <p:sldId id="334" r:id="rId19"/>
    <p:sldId id="317" r:id="rId20"/>
    <p:sldId id="335" r:id="rId21"/>
    <p:sldId id="344" r:id="rId22"/>
    <p:sldId id="345" r:id="rId23"/>
    <p:sldId id="343" r:id="rId24"/>
    <p:sldId id="326" r:id="rId25"/>
    <p:sldId id="339" r:id="rId26"/>
    <p:sldId id="349" r:id="rId27"/>
    <p:sldId id="354" r:id="rId28"/>
    <p:sldId id="355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56DB"/>
    <a:srgbClr val="AE1887"/>
    <a:srgbClr val="7A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07" autoAdjust="0"/>
  </p:normalViewPr>
  <p:slideViewPr>
    <p:cSldViewPr>
      <p:cViewPr>
        <p:scale>
          <a:sx n="95" d="100"/>
          <a:sy n="95" d="100"/>
        </p:scale>
        <p:origin x="-7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B4342-62DD-4250-9C44-3A3BEBE9DD4F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8D4D9-0A7E-49D7-8EE7-E21655711A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4C22C-E5EA-424C-B33D-35FC0E56E24D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3B91C-21FC-42C1-A0DC-5210007DD2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E7D5C-E5F0-4D56-9C97-F57ED8616121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51112-9D0B-4007-810D-2F2AC4882B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9F21A-C13C-4354-BE23-86782C1C57C3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88261-70CD-4887-8D0D-63D3C1375A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DC7CB-DF8A-4025-9937-0BEA2D1B6DFD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B8F9A-9B69-471D-AD7A-5E1E6E8306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7A10D-642E-46DE-929A-1B3C391DEDBD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A5610-36EB-46F3-9065-FCDD305805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AC632-FE7D-47DC-AF09-33835EA6403C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A558A-6135-49BE-A61E-CCCD03A206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C4422-C734-4DB4-905A-8384FC30F941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CDB69-6105-4614-AB91-E52D6CEFCB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8D0E7-AFD5-4426-9C13-FAF0CBC1657F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5AB79-C3BC-4E37-9B63-911CB2DE26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3BBF9-C02A-4A76-AB21-71DDDF4A9B52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E3933-ED1C-41A5-8D42-ABC772D0DB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364F6-B3CE-4723-A4FB-0AA33D8B6E00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30BC1-4FDA-4188-9FCF-1D92ED4955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FB97E63-FE6D-40D5-AC43-0C3CA7FD1823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FC23398-3814-4A3C-AF9F-2865B43FE1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/>
          <a:lstStyle/>
          <a:p>
            <a:r>
              <a:rPr lang="ru-RU" sz="6600" b="1" i="1" u="sng" dirty="0" smtClean="0">
                <a:solidFill>
                  <a:srgbClr val="4F56DB"/>
                </a:solidFill>
                <a:latin typeface="Cambria" pitchFamily="18" charset="0"/>
              </a:rPr>
              <a:t>Знакомая незнакомка  </a:t>
            </a:r>
            <a:endParaRPr lang="ru-RU" sz="6600" b="1" i="1" u="sng" dirty="0">
              <a:solidFill>
                <a:srgbClr val="4F56DB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852936"/>
            <a:ext cx="8229600" cy="345638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                              </a:t>
            </a:r>
            <a:r>
              <a:rPr lang="ru-RU" dirty="0" smtClean="0">
                <a:solidFill>
                  <a:srgbClr val="AE1887"/>
                </a:solidFill>
              </a:rPr>
              <a:t>Выполнила ученица 4класса : </a:t>
            </a:r>
            <a:br>
              <a:rPr lang="ru-RU" dirty="0" smtClean="0">
                <a:solidFill>
                  <a:srgbClr val="AE1887"/>
                </a:solidFill>
              </a:rPr>
            </a:br>
            <a:r>
              <a:rPr lang="ru-RU" dirty="0" smtClean="0">
                <a:solidFill>
                  <a:srgbClr val="AE1887"/>
                </a:solidFill>
              </a:rPr>
              <a:t>                                              </a:t>
            </a:r>
            <a:r>
              <a:rPr lang="ru-RU" dirty="0" err="1" smtClean="0">
                <a:solidFill>
                  <a:srgbClr val="AE1887"/>
                </a:solidFill>
              </a:rPr>
              <a:t>Молоткова</a:t>
            </a:r>
            <a:r>
              <a:rPr lang="ru-RU" dirty="0" smtClean="0">
                <a:solidFill>
                  <a:srgbClr val="AE1887"/>
                </a:solidFill>
              </a:rPr>
              <a:t> Татьяна </a:t>
            </a:r>
          </a:p>
          <a:p>
            <a:pPr>
              <a:buNone/>
            </a:pPr>
            <a:endParaRPr lang="ru-RU" dirty="0" smtClean="0">
              <a:solidFill>
                <a:srgbClr val="AE1887"/>
              </a:solidFill>
            </a:endParaRPr>
          </a:p>
          <a:p>
            <a:pPr>
              <a:buNone/>
            </a:pPr>
            <a:r>
              <a:rPr lang="ru-RU" sz="1800" dirty="0" smtClean="0">
                <a:solidFill>
                  <a:srgbClr val="AE1887"/>
                </a:solidFill>
              </a:rPr>
              <a:t>                                                                                                  Руководитель Ваганова Н.М </a:t>
            </a:r>
          </a:p>
        </p:txBody>
      </p:sp>
      <p:pic>
        <p:nvPicPr>
          <p:cNvPr id="1026" name="Picture 2" descr="C:\Documents and Settings\2\Рабочий стол\скачанные файлы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36912"/>
            <a:ext cx="2952328" cy="36013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4F56DB"/>
                </a:solidFill>
                <a:latin typeface="Cambria" pitchFamily="18" charset="0"/>
              </a:rPr>
              <a:t>Современная добыча соли</a:t>
            </a:r>
            <a:endParaRPr lang="ru-RU" b="1" u="sng" dirty="0">
              <a:solidFill>
                <a:srgbClr val="4F56DB"/>
              </a:solidFill>
              <a:latin typeface="Cambria" pitchFamily="18" charset="0"/>
            </a:endParaRPr>
          </a:p>
        </p:txBody>
      </p:sp>
      <p:pic>
        <p:nvPicPr>
          <p:cNvPr id="3074" name="Picture 2" descr="C:\Documents and Settings\2\Рабочий стол\foto_obrabotka_00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310311"/>
            <a:ext cx="6984776" cy="49695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ru-RU" b="1" u="sng" dirty="0" smtClean="0">
                <a:solidFill>
                  <a:srgbClr val="4F56DB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Значение соли в жизни человека</a:t>
            </a:r>
            <a:endParaRPr lang="ru-RU" b="1" u="sng" dirty="0">
              <a:solidFill>
                <a:srgbClr val="4F56DB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68761"/>
            <a:ext cx="8229600" cy="1728192"/>
          </a:xfrm>
        </p:spPr>
        <p:txBody>
          <a:bodyPr/>
          <a:lstStyle/>
          <a:p>
            <a:pPr algn="just"/>
            <a:r>
              <a:rPr lang="ru-RU" b="1" i="1" dirty="0" smtClean="0"/>
              <a:t>Соль необходима человеку и всем живым </a:t>
            </a:r>
            <a:r>
              <a:rPr lang="ru-RU" b="1" i="1" dirty="0" smtClean="0"/>
              <a:t>существам</a:t>
            </a:r>
            <a:r>
              <a:rPr lang="ru-RU" b="1" i="1" dirty="0" smtClean="0"/>
              <a:t>, но и </a:t>
            </a:r>
            <a:r>
              <a:rPr lang="ru-RU" b="1" i="1" dirty="0" smtClean="0"/>
              <a:t> </a:t>
            </a:r>
            <a:r>
              <a:rPr lang="ru-RU" b="1" i="1" dirty="0" smtClean="0"/>
              <a:t>у</a:t>
            </a:r>
            <a:r>
              <a:rPr lang="ru-RU" b="1" i="1" dirty="0" smtClean="0"/>
              <a:t>потребление </a:t>
            </a:r>
            <a:r>
              <a:rPr lang="ru-RU" b="1" i="1" dirty="0" smtClean="0"/>
              <a:t>большого количества </a:t>
            </a:r>
            <a:r>
              <a:rPr lang="ru-RU" b="1" i="1" dirty="0" smtClean="0"/>
              <a:t>соли очень опасно.</a:t>
            </a:r>
            <a:endParaRPr lang="ru-RU" b="1" i="1" dirty="0"/>
          </a:p>
        </p:txBody>
      </p:sp>
      <p:pic>
        <p:nvPicPr>
          <p:cNvPr id="2052" name="Picture 4" descr="C:\Documents and Settings\2\Мои документы\Downloads\kak_chasto_mozno_est_sol_kvadr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212976"/>
            <a:ext cx="3048000" cy="28853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3" name="Picture 5" descr="C:\Documents and Settings\2\Мои документы\Downloads\PR201207041139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212976"/>
            <a:ext cx="3816424" cy="288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4F56DB"/>
                </a:solidFill>
              </a:rPr>
              <a:t>Опыт №1</a:t>
            </a:r>
            <a:endParaRPr lang="ru-RU" b="1" u="sng" dirty="0">
              <a:solidFill>
                <a:srgbClr val="4F56DB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25144"/>
            <a:ext cx="8219256" cy="1401019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b="1" u="sng" dirty="0" smtClean="0">
                <a:solidFill>
                  <a:srgbClr val="4F56DB"/>
                </a:solidFill>
              </a:rPr>
              <a:t>Вывод</a:t>
            </a:r>
            <a:r>
              <a:rPr lang="ru-RU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smtClean="0"/>
              <a:t>:</a:t>
            </a:r>
            <a:r>
              <a:rPr lang="ru-RU" b="1" i="1" dirty="0" smtClean="0"/>
              <a:t>соль делает  воду более плотной, позволяет предметам находиться на поверхности воды</a:t>
            </a:r>
            <a:r>
              <a:rPr lang="ru-RU" b="1" dirty="0" smtClean="0"/>
              <a:t>.</a:t>
            </a:r>
          </a:p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3074" name="Picture 2" descr="C:\Documents and Settings\2\Рабочий стол\Я - исследователь\DSC013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3816424" cy="31218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5" name="Picture 3" descr="C:\Documents and Settings\2\Рабочий стол\Я - исследователь\DSC013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340768"/>
            <a:ext cx="3600400" cy="3096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rgbClr val="4F56DB"/>
                </a:solidFill>
              </a:rPr>
              <a:t>Опыт №2</a:t>
            </a:r>
            <a:endParaRPr lang="ru-RU" u="sng" dirty="0">
              <a:solidFill>
                <a:srgbClr val="4F56DB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09120"/>
            <a:ext cx="8229600" cy="1617043"/>
          </a:xfrm>
        </p:spPr>
        <p:txBody>
          <a:bodyPr/>
          <a:lstStyle/>
          <a:p>
            <a:pPr>
              <a:buNone/>
            </a:pPr>
            <a:r>
              <a:rPr lang="ru-RU" sz="1800" dirty="0" smtClean="0"/>
              <a:t>                                                             </a:t>
            </a:r>
            <a:r>
              <a:rPr lang="ru-RU" sz="1800" b="1" i="1" dirty="0" smtClean="0"/>
              <a:t>прошёл час                             прошло 2 часа </a:t>
            </a:r>
          </a:p>
          <a:p>
            <a:r>
              <a:rPr lang="ru-RU" b="1" u="sng" dirty="0" smtClean="0">
                <a:solidFill>
                  <a:srgbClr val="4F56DB"/>
                </a:solidFill>
              </a:rPr>
              <a:t>Вывод </a:t>
            </a:r>
            <a:r>
              <a:rPr lang="ru-RU" b="1" u="sng" dirty="0" smtClean="0">
                <a:solidFill>
                  <a:srgbClr val="4F56DB"/>
                </a:solidFill>
              </a:rPr>
              <a:t>: </a:t>
            </a:r>
            <a:r>
              <a:rPr lang="ru-RU" b="1" i="1" dirty="0" smtClean="0"/>
              <a:t>соль </a:t>
            </a:r>
            <a:r>
              <a:rPr lang="ru-RU" b="1" i="1" dirty="0" smtClean="0"/>
              <a:t>помогает  картофелю не чернеть </a:t>
            </a:r>
            <a:endParaRPr lang="ru-RU" b="1" i="1" dirty="0"/>
          </a:p>
        </p:txBody>
      </p:sp>
      <p:pic>
        <p:nvPicPr>
          <p:cNvPr id="4098" name="Picture 2" descr="C:\Documents and Settings\2\Рабочий стол\Я - исследователь\DSC013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2448272" cy="3024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13" descr="IMG_249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268760"/>
            <a:ext cx="2664296" cy="3024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14" descr="IMG_249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3680" y="1196752"/>
            <a:ext cx="2700808" cy="3096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rgbClr val="4F56DB"/>
                </a:solidFill>
              </a:rPr>
              <a:t>Опыт №3</a:t>
            </a:r>
            <a:endParaRPr lang="ru-RU" u="sng" dirty="0">
              <a:solidFill>
                <a:srgbClr val="4F56DB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653136"/>
            <a:ext cx="8229600" cy="1473027"/>
          </a:xfrm>
        </p:spPr>
        <p:txBody>
          <a:bodyPr/>
          <a:lstStyle/>
          <a:p>
            <a:pPr>
              <a:buNone/>
            </a:pPr>
            <a:r>
              <a:rPr lang="ru-RU" b="1" u="sng" dirty="0" smtClean="0">
                <a:solidFill>
                  <a:srgbClr val="4F56DB"/>
                </a:solidFill>
              </a:rPr>
              <a:t>Вывод: </a:t>
            </a:r>
            <a:r>
              <a:rPr lang="ru-RU" b="1" dirty="0" smtClean="0"/>
              <a:t>соль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b="1" dirty="0" smtClean="0"/>
              <a:t>удаляет пятна </a:t>
            </a:r>
            <a:r>
              <a:rPr lang="ru-RU" b="1" dirty="0" smtClean="0"/>
              <a:t>от кофе</a:t>
            </a:r>
            <a:r>
              <a:rPr lang="ru-RU" b="1" dirty="0" smtClean="0"/>
              <a:t>, чая.  </a:t>
            </a:r>
            <a:endParaRPr lang="ru-RU" b="1" dirty="0"/>
          </a:p>
        </p:txBody>
      </p:sp>
      <p:pic>
        <p:nvPicPr>
          <p:cNvPr id="5122" name="Picture 2" descr="C:\Documents and Settings\2\Рабочий стол\Я - исследователь\DSC013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3469767" cy="34257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3" name="Picture 3" descr="C:\Documents and Settings\2\Рабочий стол\Я - исследователь\DSC014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988840"/>
            <a:ext cx="3456384" cy="33123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4" name="Picture 4" descr="C:\Documents and Settings\2\Рабочий стол\Я - исследователь\DSC014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5" y="3212976"/>
            <a:ext cx="2915816" cy="33123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4F56DB"/>
                </a:solidFill>
              </a:rPr>
              <a:t>Опыт №4</a:t>
            </a:r>
            <a:endParaRPr lang="ru-RU" b="1" u="sng" dirty="0">
              <a:solidFill>
                <a:srgbClr val="4F56DB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157192"/>
            <a:ext cx="8229600" cy="968971"/>
          </a:xfrm>
        </p:spPr>
        <p:txBody>
          <a:bodyPr/>
          <a:lstStyle/>
          <a:p>
            <a:pPr>
              <a:buNone/>
            </a:pPr>
            <a:r>
              <a:rPr lang="ru-RU" sz="1800" b="1" i="1" dirty="0" smtClean="0"/>
              <a:t>              2 минуты                                                                                     4,5 минуты   </a:t>
            </a:r>
            <a:br>
              <a:rPr lang="ru-RU" sz="1800" b="1" i="1" dirty="0" smtClean="0"/>
            </a:br>
            <a:r>
              <a:rPr lang="ru-RU" b="1" i="1" u="sng" dirty="0" smtClean="0">
                <a:solidFill>
                  <a:srgbClr val="4F56DB"/>
                </a:solidFill>
              </a:rPr>
              <a:t>вывод: соленая вода быстрее закипает </a:t>
            </a:r>
            <a:endParaRPr lang="ru-RU" b="1" i="1" u="sng" dirty="0">
              <a:solidFill>
                <a:srgbClr val="4F56DB"/>
              </a:solidFill>
            </a:endParaRPr>
          </a:p>
        </p:txBody>
      </p:sp>
      <p:pic>
        <p:nvPicPr>
          <p:cNvPr id="6146" name="Picture 2" descr="C:\Documents and Settings\2\Рабочий стол\Я - исследователь\DSC01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24744"/>
            <a:ext cx="3048255" cy="36553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7" name="Picture 3" descr="C:\Documents and Settings\2\Рабочий стол\Я - исследователь\DSC014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124744"/>
            <a:ext cx="3131840" cy="36724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692696"/>
            <a:ext cx="5702424" cy="720080"/>
          </a:xfrm>
        </p:spPr>
        <p:txBody>
          <a:bodyPr/>
          <a:lstStyle/>
          <a:p>
            <a:r>
              <a:rPr lang="ru-RU" sz="4400" u="sng" dirty="0" smtClean="0">
                <a:solidFill>
                  <a:srgbClr val="4F56DB"/>
                </a:solidFill>
                <a:latin typeface="Cambria" pitchFamily="18" charset="0"/>
              </a:rPr>
              <a:t>Опыт №5</a:t>
            </a:r>
            <a:endParaRPr lang="ru-RU" sz="4400" u="sng" dirty="0">
              <a:solidFill>
                <a:srgbClr val="4F56DB"/>
              </a:solidFill>
              <a:latin typeface="Cambria" pitchFamily="18" charset="0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2924943"/>
            <a:ext cx="5486400" cy="1802631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8" y="4797152"/>
            <a:ext cx="6595120" cy="1584176"/>
          </a:xfrm>
        </p:spPr>
        <p:txBody>
          <a:bodyPr/>
          <a:lstStyle/>
          <a:p>
            <a:r>
              <a:rPr lang="ru-RU" sz="3200" b="1" u="sng" dirty="0" smtClean="0">
                <a:solidFill>
                  <a:srgbClr val="4F56DB"/>
                </a:solidFill>
              </a:rPr>
              <a:t>Вывод: </a:t>
            </a:r>
            <a:r>
              <a:rPr lang="ru-RU" sz="3200" b="1" dirty="0" smtClean="0"/>
              <a:t>с</a:t>
            </a:r>
            <a:r>
              <a:rPr lang="ru-RU" sz="3200" b="1" i="1" dirty="0" smtClean="0"/>
              <a:t>оль помогает </a:t>
            </a:r>
          </a:p>
          <a:p>
            <a:r>
              <a:rPr lang="ru-RU" sz="3200" b="1" i="1" dirty="0" smtClean="0"/>
              <a:t>дольше сохранить продукты свежими.</a:t>
            </a:r>
            <a:endParaRPr lang="ru-RU" sz="3200" b="1" dirty="0" smtClean="0"/>
          </a:p>
          <a:p>
            <a:endParaRPr lang="ru-RU" dirty="0"/>
          </a:p>
        </p:txBody>
      </p:sp>
      <p:pic>
        <p:nvPicPr>
          <p:cNvPr id="5" name="Рисунок 10" descr="IMG_246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4143375" cy="30718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9" descr="IMG_246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700808"/>
            <a:ext cx="4071938" cy="3024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4F56DB"/>
                </a:solidFill>
                <a:latin typeface="Cambria" pitchFamily="18" charset="0"/>
              </a:rPr>
              <a:t>Встреча с учителем химии</a:t>
            </a:r>
            <a:endParaRPr lang="ru-RU" b="1" u="sng" dirty="0">
              <a:solidFill>
                <a:srgbClr val="4F56DB"/>
              </a:solidFill>
              <a:latin typeface="Cambria" pitchFamily="18" charset="0"/>
            </a:endParaRPr>
          </a:p>
        </p:txBody>
      </p:sp>
      <p:pic>
        <p:nvPicPr>
          <p:cNvPr id="8194" name="Picture 2" descr="C:\Documents and Settings\2\Рабочий стол\Я - исследователь\DSC014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115616" y="1484784"/>
            <a:ext cx="6552728" cy="4608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4F56DB"/>
                </a:solidFill>
                <a:latin typeface="Cambria" pitchFamily="18" charset="0"/>
              </a:rPr>
              <a:t>Химические опыты с солью</a:t>
            </a:r>
            <a:endParaRPr lang="ru-RU" b="1" u="sng" dirty="0">
              <a:solidFill>
                <a:srgbClr val="4F56DB"/>
              </a:solidFill>
              <a:latin typeface="Cambria" pitchFamily="18" charset="0"/>
            </a:endParaRPr>
          </a:p>
        </p:txBody>
      </p:sp>
      <p:pic>
        <p:nvPicPr>
          <p:cNvPr id="9218" name="Picture 2" descr="C:\Documents and Settings\2\Рабочий стол\Я - исследователь\DSC014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340768"/>
            <a:ext cx="2952327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219" name="Picture 3" descr="C:\Documents and Settings\2\Рабочий стол\Я - исследователь\DSC014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340768"/>
            <a:ext cx="2880320" cy="2736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220" name="Picture 4" descr="C:\Documents and Settings\2\Рабочий стол\Я - исследователь\DSC014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4293096"/>
            <a:ext cx="2736304" cy="24473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221" name="Picture 5" descr="C:\Documents and Settings\2\Рабочий стол\Я - исследователь\DSC014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8180" y="4346770"/>
            <a:ext cx="2783773" cy="23945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4F56DB"/>
                </a:solidFill>
                <a:latin typeface="Cambria" pitchFamily="18" charset="0"/>
              </a:rPr>
              <a:t>Сколько соли в сутки съедает наша семья</a:t>
            </a:r>
            <a:endParaRPr lang="ru-RU" b="1" u="sng" dirty="0">
              <a:solidFill>
                <a:srgbClr val="4F56DB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В моей семье 4 человека.</a:t>
            </a:r>
          </a:p>
          <a:p>
            <a:r>
              <a:rPr lang="ru-RU" b="1" i="1" dirty="0" smtClean="0"/>
              <a:t>1 пачка соли – 1 кг (1000 г) была израсходована за 38 дней.</a:t>
            </a:r>
          </a:p>
          <a:p>
            <a:r>
              <a:rPr lang="ru-RU" b="1" i="1" dirty="0" smtClean="0"/>
              <a:t>В день на каждого члена семьи приходится:</a:t>
            </a:r>
          </a:p>
          <a:p>
            <a:r>
              <a:rPr lang="ru-RU" b="1" i="1" dirty="0" smtClean="0"/>
              <a:t>1000 : 4 : 38 = 6,6 г</a:t>
            </a:r>
            <a:endParaRPr lang="ru-RU" b="1" i="1" dirty="0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 dirty="0" smtClean="0">
                <a:solidFill>
                  <a:srgbClr val="4F56DB"/>
                </a:solidFill>
                <a:latin typeface="Book Antiqua" pitchFamily="18" charset="0"/>
              </a:rPr>
              <a:t>Г</a:t>
            </a:r>
            <a:r>
              <a:rPr lang="ru-RU" sz="6600" b="1" dirty="0" smtClean="0">
                <a:solidFill>
                  <a:srgbClr val="4F56DB"/>
                </a:solidFill>
                <a:latin typeface="Book Antiqua" pitchFamily="18" charset="0"/>
              </a:rPr>
              <a:t>ипотеза</a:t>
            </a:r>
            <a:endParaRPr lang="ru-RU" sz="6600" b="1" dirty="0">
              <a:solidFill>
                <a:srgbClr val="4F56DB"/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i="1" dirty="0" smtClean="0"/>
              <a:t>Предположим, что соль используется не только для приготовления пищи, но и для многих других полезных дел.</a:t>
            </a:r>
            <a:endParaRPr lang="ru-RU" b="1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573016"/>
            <a:ext cx="2382985" cy="244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11" descr="photogallery_can_diet_affect_allergy_symptoms_09_ful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59" y="3140968"/>
            <a:ext cx="2265991" cy="27191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8" descr="0_94e62_f5988027_S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548680"/>
            <a:ext cx="14287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4F56DB"/>
                </a:solidFill>
                <a:latin typeface="Cambria" pitchFamily="18" charset="0"/>
              </a:rPr>
              <a:t>Взвешивание соли</a:t>
            </a:r>
            <a:endParaRPr lang="ru-RU" b="1" u="sng" dirty="0">
              <a:solidFill>
                <a:srgbClr val="4F56DB"/>
              </a:solidFill>
              <a:latin typeface="Cambria" pitchFamily="18" charset="0"/>
            </a:endParaRPr>
          </a:p>
        </p:txBody>
      </p:sp>
      <p:pic>
        <p:nvPicPr>
          <p:cNvPr id="10242" name="Picture 2" descr="C:\Documents and Settings\2\Рабочий стол\Я - исследователь\DSC014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556792"/>
            <a:ext cx="3312368" cy="3960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43" name="Picture 3" descr="C:\Documents and Settings\2\Рабочий стол\Я - исследователь\DSC014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84784"/>
            <a:ext cx="4242907" cy="40324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b="1" u="sng" dirty="0" smtClean="0">
                <a:solidFill>
                  <a:srgbClr val="4F56DB"/>
                </a:solidFill>
                <a:latin typeface="Cambria" pitchFamily="18" charset="0"/>
              </a:rPr>
              <a:t>Соль в медицине</a:t>
            </a:r>
            <a:endParaRPr lang="ru-RU" b="1" u="sng" dirty="0">
              <a:solidFill>
                <a:srgbClr val="4F56DB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85184"/>
            <a:ext cx="8229600" cy="1040979"/>
          </a:xfrm>
        </p:spPr>
        <p:txBody>
          <a:bodyPr/>
          <a:lstStyle/>
          <a:p>
            <a:r>
              <a:rPr lang="ru-RU" b="1" i="1" dirty="0" smtClean="0"/>
              <a:t>Соляные комнаты используют в лечении различных болезней</a:t>
            </a:r>
            <a:endParaRPr lang="ru-RU" b="1" i="1" dirty="0"/>
          </a:p>
        </p:txBody>
      </p:sp>
      <p:pic>
        <p:nvPicPr>
          <p:cNvPr id="4" name="Содержимое 8" descr="курор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03648" y="1124744"/>
            <a:ext cx="6192688" cy="3888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b="1" u="sng" dirty="0" smtClean="0">
                <a:solidFill>
                  <a:srgbClr val="4F56DB"/>
                </a:solidFill>
                <a:latin typeface="Cambria" pitchFamily="18" charset="0"/>
              </a:rPr>
              <a:t>Мёртвое море</a:t>
            </a:r>
            <a:endParaRPr lang="ru-RU" b="1" u="sng" dirty="0">
              <a:solidFill>
                <a:srgbClr val="4F56DB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085184"/>
            <a:ext cx="4038600" cy="1040979"/>
          </a:xfrm>
        </p:spPr>
        <p:txBody>
          <a:bodyPr/>
          <a:lstStyle/>
          <a:p>
            <a:r>
              <a:rPr lang="ru-RU" b="1" i="1" dirty="0" smtClean="0"/>
              <a:t>Уникальный лечебный курорт</a:t>
            </a:r>
            <a:endParaRPr lang="ru-RU" b="1" i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5085184"/>
            <a:ext cx="4038600" cy="104097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мертвое море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55576" y="1196752"/>
            <a:ext cx="3757610" cy="3571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Содержимое 4" descr="мертвое море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788024" y="1196752"/>
            <a:ext cx="3857652" cy="35724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u="sng" dirty="0" smtClean="0">
                <a:solidFill>
                  <a:srgbClr val="4F56DB"/>
                </a:solidFill>
              </a:rPr>
              <a:t>Соль помогает избежать гололёд</a:t>
            </a:r>
            <a:endParaRPr lang="ru-RU" b="1" u="sng" dirty="0">
              <a:solidFill>
                <a:srgbClr val="4F56DB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1368152"/>
          </a:xfrm>
        </p:spPr>
        <p:txBody>
          <a:bodyPr/>
          <a:lstStyle/>
          <a:p>
            <a:pPr algn="just"/>
            <a:r>
              <a:rPr lang="ru-RU" sz="2400" b="1" i="1" dirty="0" smtClean="0"/>
              <a:t>При смешивании льда с солью, он начинает таять и превращается в жидкую «кашу». Это свойство соли используют для очистки дорог и тротуаров от снега.</a:t>
            </a:r>
            <a:endParaRPr lang="ru-RU" sz="2400" b="1" i="1" dirty="0"/>
          </a:p>
        </p:txBody>
      </p:sp>
      <p:pic>
        <p:nvPicPr>
          <p:cNvPr id="4" name="Содержимое 11" descr="машина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259633" y="1484784"/>
            <a:ext cx="6480720" cy="36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229200"/>
            <a:ext cx="5990456" cy="504056"/>
          </a:xfrm>
        </p:spPr>
        <p:txBody>
          <a:bodyPr/>
          <a:lstStyle/>
          <a:p>
            <a:r>
              <a:rPr lang="ru-RU" sz="3200" u="sng" dirty="0" smtClean="0">
                <a:solidFill>
                  <a:srgbClr val="4F56DB"/>
                </a:solidFill>
                <a:latin typeface="Cambria" pitchFamily="18" charset="0"/>
              </a:rPr>
              <a:t>Соль используется в производстве мыла и бумаги</a:t>
            </a:r>
            <a:endParaRPr lang="ru-RU" sz="3200" u="sng" dirty="0">
              <a:solidFill>
                <a:srgbClr val="4F56DB"/>
              </a:solidFill>
              <a:latin typeface="Cambria" pitchFamily="18" charset="0"/>
            </a:endParaRPr>
          </a:p>
        </p:txBody>
      </p:sp>
      <p:pic>
        <p:nvPicPr>
          <p:cNvPr id="7170" name="Picture 2" descr="C:\Documents and Settings\2\Рабочий стол\so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4464496" cy="30151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1" name="Picture 3" descr="C:\Documents and Settings\2\Рабочий стол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412776"/>
            <a:ext cx="3168352" cy="34563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4F56DB"/>
                </a:solidFill>
                <a:latin typeface="Cambria" pitchFamily="18" charset="0"/>
              </a:rPr>
              <a:t>Изделия из солёного теста</a:t>
            </a:r>
            <a:endParaRPr lang="ru-RU" b="1" u="sng" dirty="0">
              <a:solidFill>
                <a:srgbClr val="4F56DB"/>
              </a:solidFill>
              <a:latin typeface="Cambria" pitchFamily="18" charset="0"/>
            </a:endParaRPr>
          </a:p>
        </p:txBody>
      </p:sp>
      <p:pic>
        <p:nvPicPr>
          <p:cNvPr id="4098" name="Picture 2" descr="C:\Documents and Settings\2\Рабочий стол\article5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484784"/>
            <a:ext cx="3390900" cy="2543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9" name="Picture 3" descr="C:\Documents and Settings\2\Рабочий стол\0014-014-Podelki-iz-solenogo-tes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501008"/>
            <a:ext cx="4032448" cy="3024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0" name="Picture 4" descr="C:\Documents and Settings\2\Рабочий стол\images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412776"/>
            <a:ext cx="3043039" cy="2016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1" name="Picture 5" descr="C:\Documents and Settings\2\Рабочий стол\3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4279651"/>
            <a:ext cx="3816424" cy="2230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b="1" u="sng" dirty="0" smtClean="0">
                <a:solidFill>
                  <a:srgbClr val="4F56DB"/>
                </a:solidFill>
                <a:latin typeface="Cambria" pitchFamily="18" charset="0"/>
              </a:rPr>
              <a:t>Подземный храм из соли</a:t>
            </a:r>
            <a:endParaRPr lang="ru-RU" b="1" u="sng" dirty="0">
              <a:solidFill>
                <a:srgbClr val="4F56DB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013176"/>
            <a:ext cx="8219256" cy="1440160"/>
          </a:xfrm>
        </p:spPr>
        <p:txBody>
          <a:bodyPr/>
          <a:lstStyle/>
          <a:p>
            <a:pPr algn="just"/>
            <a:r>
              <a:rPr lang="ru-RU" sz="2800" b="1" i="1" dirty="0" smtClean="0"/>
              <a:t>В Польше есть подземный храм. В нём всё изготовлено из соли: и алтарь, и часовни и даже «паркетный» пол.</a:t>
            </a:r>
            <a:endParaRPr lang="ru-RU" sz="2800" b="1" i="1" dirty="0"/>
          </a:p>
        </p:txBody>
      </p:sp>
      <p:pic>
        <p:nvPicPr>
          <p:cNvPr id="4" name="Содержимое 9" descr="55148a3ae1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95736" y="1052736"/>
            <a:ext cx="4968552" cy="33843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4F56DB"/>
                </a:solidFill>
                <a:latin typeface="Cambria" pitchFamily="18" charset="0"/>
              </a:rPr>
              <a:t>Выводы:</a:t>
            </a:r>
            <a:endParaRPr lang="ru-RU" b="1" u="sng" dirty="0">
              <a:solidFill>
                <a:srgbClr val="4F56DB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ru-RU" sz="2400" b="1" dirty="0" smtClean="0"/>
              <a:t>с</a:t>
            </a:r>
            <a:r>
              <a:rPr lang="ru-RU" sz="2400" b="1" dirty="0" smtClean="0"/>
              <a:t>оль является жизненно важным веществом для человека;</a:t>
            </a:r>
          </a:p>
          <a:p>
            <a:r>
              <a:rPr lang="ru-RU" sz="2400" b="1" dirty="0" smtClean="0"/>
              <a:t>с</a:t>
            </a:r>
            <a:r>
              <a:rPr lang="ru-RU" sz="2400" b="1" dirty="0" smtClean="0"/>
              <a:t>оль помогает продуктам питания дольше храниться;</a:t>
            </a:r>
          </a:p>
          <a:p>
            <a:r>
              <a:rPr lang="ru-RU" sz="2400" b="1" dirty="0" smtClean="0"/>
              <a:t>с</a:t>
            </a:r>
            <a:r>
              <a:rPr lang="ru-RU" sz="2400" b="1" dirty="0" smtClean="0"/>
              <a:t>оль помогает в лечении многих заболеваний;</a:t>
            </a:r>
          </a:p>
          <a:p>
            <a:r>
              <a:rPr lang="ru-RU" sz="2400" b="1" dirty="0" smtClean="0"/>
              <a:t>с</a:t>
            </a:r>
            <a:r>
              <a:rPr lang="ru-RU" sz="2400" b="1" dirty="0" smtClean="0"/>
              <a:t>оль задерживает потемнение картофеля;</a:t>
            </a:r>
          </a:p>
          <a:p>
            <a:r>
              <a:rPr lang="ru-RU" sz="2400" b="1" dirty="0" smtClean="0"/>
              <a:t>с</a:t>
            </a:r>
            <a:r>
              <a:rPr lang="ru-RU" sz="2400" b="1" dirty="0" smtClean="0"/>
              <a:t>оль помогает воде быстрее закипеть;</a:t>
            </a:r>
          </a:p>
          <a:p>
            <a:r>
              <a:rPr lang="ru-RU" sz="2400" b="1" dirty="0" smtClean="0"/>
              <a:t>с</a:t>
            </a:r>
            <a:r>
              <a:rPr lang="ru-RU" sz="2400" b="1" dirty="0" smtClean="0"/>
              <a:t>оль помогает избавиться от пятен после чая, кофе;</a:t>
            </a:r>
          </a:p>
          <a:p>
            <a:r>
              <a:rPr lang="ru-RU" sz="2400" b="1" dirty="0" smtClean="0"/>
              <a:t>с</a:t>
            </a:r>
            <a:r>
              <a:rPr lang="ru-RU" sz="2400" b="1" dirty="0" smtClean="0"/>
              <a:t>оль помогает бороться с гололёдом;</a:t>
            </a:r>
          </a:p>
          <a:p>
            <a:r>
              <a:rPr lang="ru-RU" sz="2400" b="1" dirty="0" smtClean="0"/>
              <a:t>с</a:t>
            </a:r>
            <a:r>
              <a:rPr lang="ru-RU" sz="2400" b="1" dirty="0" smtClean="0"/>
              <a:t>оль является отличным строительным материалом.</a:t>
            </a:r>
          </a:p>
          <a:p>
            <a:endParaRPr lang="ru-RU" sz="2400" dirty="0"/>
          </a:p>
        </p:txBody>
      </p:sp>
      <p:pic>
        <p:nvPicPr>
          <p:cNvPr id="4" name="Рисунок 3" descr="5d438cf9511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9586" y="1214422"/>
            <a:ext cx="1023934" cy="30956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u="sng" dirty="0" smtClean="0">
                <a:solidFill>
                  <a:srgbClr val="4F56DB"/>
                </a:solidFill>
                <a:latin typeface="Cambria" pitchFamily="18" charset="0"/>
              </a:rPr>
              <a:t>Моя гипотеза подтвердилась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b="1" i="1" u="sng" dirty="0" smtClean="0"/>
              <a:t>Соль, на самом деле, можно использовать не только для приготовления пищи, но и для многих других полезных дел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pic>
        <p:nvPicPr>
          <p:cNvPr id="4" name="Рисунок 3" descr="5396123-spice-jar-with-rock-salt-crystals-spilling-onto-rustic-table-with-wooden-sco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4714884"/>
            <a:ext cx="1571636" cy="13572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i25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1484784"/>
            <a:ext cx="1428750" cy="952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i (2)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4149080"/>
            <a:ext cx="1712590" cy="1944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Photo_issue_1_2009_Gallery_russian_icy_sculpture_32_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4725144"/>
            <a:ext cx="2786082" cy="15716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u="sng" dirty="0" smtClean="0">
                <a:solidFill>
                  <a:srgbClr val="4F56DB"/>
                </a:solidFill>
                <a:latin typeface="Cambria" pitchFamily="18" charset="0"/>
              </a:rPr>
              <a:t>Цель исследования:</a:t>
            </a:r>
            <a:endParaRPr lang="ru-RU" sz="5400" b="1" u="sng" dirty="0">
              <a:solidFill>
                <a:srgbClr val="4F56DB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73016"/>
          </a:xfrm>
        </p:spPr>
        <p:txBody>
          <a:bodyPr/>
          <a:lstStyle/>
          <a:p>
            <a:r>
              <a:rPr lang="ru-RU" b="1" dirty="0" smtClean="0"/>
              <a:t>Изучить удивительные свойства обычной соли.</a:t>
            </a:r>
          </a:p>
          <a:p>
            <a:pPr>
              <a:buNone/>
            </a:pPr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</a:t>
            </a:r>
            <a:r>
              <a:rPr lang="ru-RU" sz="4400" b="1" u="sng" dirty="0" smtClean="0">
                <a:solidFill>
                  <a:srgbClr val="4F56DB"/>
                </a:solidFill>
              </a:rPr>
              <a:t>Задачи:</a:t>
            </a:r>
          </a:p>
          <a:p>
            <a:r>
              <a:rPr lang="ru-RU" sz="2800" b="1" dirty="0" smtClean="0"/>
              <a:t>Изучить исторические сведения о соли;</a:t>
            </a:r>
          </a:p>
          <a:p>
            <a:r>
              <a:rPr lang="ru-RU" sz="2800" b="1" dirty="0" smtClean="0"/>
              <a:t>Выявить значение соли в жизни человека;</a:t>
            </a:r>
          </a:p>
          <a:p>
            <a:r>
              <a:rPr lang="ru-RU" sz="2800" b="1" dirty="0" smtClean="0"/>
              <a:t>Провести различные опыты;</a:t>
            </a:r>
          </a:p>
          <a:p>
            <a:r>
              <a:rPr lang="ru-RU" sz="2800" b="1" dirty="0" smtClean="0"/>
              <a:t>Обобщить материал и сделать выводы</a:t>
            </a:r>
            <a:endParaRPr lang="ru-RU" sz="2800" b="1" dirty="0"/>
          </a:p>
        </p:txBody>
      </p:sp>
      <p:pic>
        <p:nvPicPr>
          <p:cNvPr id="4" name="Рисунок 3" descr="50682593_1257237500_e5f0a948d92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2276872"/>
            <a:ext cx="1081107" cy="1032531"/>
          </a:xfrm>
          <a:prstGeom prst="rect">
            <a:avLst/>
          </a:prstGeom>
        </p:spPr>
      </p:pic>
      <p:pic>
        <p:nvPicPr>
          <p:cNvPr id="5" name="Рисунок 9" descr="80529936_sol_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4437112"/>
            <a:ext cx="206375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7200" b="1" u="sng" dirty="0" smtClean="0">
                <a:solidFill>
                  <a:srgbClr val="4F56DB"/>
                </a:solidFill>
                <a:latin typeface="Cambria" pitchFamily="18" charset="0"/>
              </a:rPr>
              <a:t>Методы:</a:t>
            </a:r>
            <a:endParaRPr lang="ru-RU" sz="7200" b="1" u="sng" dirty="0">
              <a:solidFill>
                <a:srgbClr val="4F56DB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и</a:t>
            </a:r>
            <a:r>
              <a:rPr lang="ru-RU" b="1" i="1" dirty="0" smtClean="0"/>
              <a:t>зучение литературы по теме;</a:t>
            </a:r>
          </a:p>
          <a:p>
            <a:r>
              <a:rPr lang="ru-RU" b="1" i="1" dirty="0" smtClean="0"/>
              <a:t>н</a:t>
            </a:r>
            <a:r>
              <a:rPr lang="ru-RU" b="1" i="1" dirty="0" smtClean="0"/>
              <a:t>аблюдение;</a:t>
            </a:r>
          </a:p>
          <a:p>
            <a:r>
              <a:rPr lang="ru-RU" b="1" i="1" dirty="0" smtClean="0"/>
              <a:t>о</a:t>
            </a:r>
            <a:r>
              <a:rPr lang="ru-RU" b="1" i="1" dirty="0" smtClean="0"/>
              <a:t>пыты;</a:t>
            </a:r>
          </a:p>
          <a:p>
            <a:r>
              <a:rPr lang="ru-RU" b="1" i="1" dirty="0" smtClean="0"/>
              <a:t>обобщение</a:t>
            </a:r>
            <a:endParaRPr lang="ru-RU" b="1" i="1" dirty="0"/>
          </a:p>
        </p:txBody>
      </p:sp>
      <p:pic>
        <p:nvPicPr>
          <p:cNvPr id="4" name="Рисунок 6" descr="148px-SaltInWaterSolutionLiqui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2636912"/>
            <a:ext cx="1879600" cy="3568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28"/>
            <a:ext cx="1428750" cy="99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 (78)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04664"/>
            <a:ext cx="1390650" cy="16430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u="sng" dirty="0" smtClean="0">
                <a:solidFill>
                  <a:srgbClr val="4F56DB"/>
                </a:solidFill>
                <a:latin typeface="Cambria" pitchFamily="18" charset="0"/>
              </a:rPr>
              <a:t>Словарь Ожегова</a:t>
            </a:r>
            <a:endParaRPr lang="ru-RU" sz="4800" b="1" u="sng" dirty="0">
              <a:solidFill>
                <a:srgbClr val="4F56DB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Соль – белое кристаллическое вещество с острым вкусом, употребляется как приправа к пище.</a:t>
            </a:r>
            <a:endParaRPr lang="ru-RU" b="1" i="1" dirty="0"/>
          </a:p>
        </p:txBody>
      </p:sp>
      <p:pic>
        <p:nvPicPr>
          <p:cNvPr id="1026" name="Picture 2" descr="C:\Documents and Settings\2\Рабочий стол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140968"/>
            <a:ext cx="3456384" cy="3384376"/>
          </a:xfrm>
          <a:prstGeom prst="rect">
            <a:avLst/>
          </a:prstGeom>
          <a:noFill/>
        </p:spPr>
      </p:pic>
      <p:pic>
        <p:nvPicPr>
          <p:cNvPr id="5" name="Picture 3" descr="C:\Documents and Settings\2\Мои документы\Downloads\скачанные файлы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284984"/>
            <a:ext cx="2808312" cy="33123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u="sng" dirty="0" smtClean="0">
                <a:solidFill>
                  <a:srgbClr val="4F56DB"/>
                </a:solidFill>
                <a:latin typeface="Cambria" pitchFamily="18" charset="0"/>
              </a:rPr>
              <a:t>Знакомство с солью</a:t>
            </a:r>
            <a:endParaRPr lang="ru-RU" sz="4800" b="1" u="sng" dirty="0">
              <a:solidFill>
                <a:srgbClr val="4F56DB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149080"/>
            <a:ext cx="8229600" cy="2404864"/>
          </a:xfrm>
        </p:spPr>
        <p:txBody>
          <a:bodyPr/>
          <a:lstStyle/>
          <a:p>
            <a:r>
              <a:rPr lang="ru-RU" b="1" i="1" dirty="0" smtClean="0"/>
              <a:t>Я </a:t>
            </a:r>
            <a:r>
              <a:rPr lang="ru-RU" b="1" i="1" dirty="0" smtClean="0"/>
              <a:t>рассмотрела соль. Это твёрдое вещество в виде кристалликов, белое, без запаха, солёное на вкус</a:t>
            </a:r>
            <a:endParaRPr lang="ru-RU" b="1" i="1" dirty="0"/>
          </a:p>
        </p:txBody>
      </p:sp>
      <p:pic>
        <p:nvPicPr>
          <p:cNvPr id="2051" name="Picture 3" descr="C:\Documents and Settings\2\Рабочий стол\Я - исследователь\DSC014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412776"/>
            <a:ext cx="4104456" cy="2736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7200" b="1" u="sng" dirty="0" smtClean="0">
                <a:solidFill>
                  <a:srgbClr val="4F56DB"/>
                </a:solidFill>
                <a:latin typeface="Cambria" pitchFamily="18" charset="0"/>
              </a:rPr>
              <a:t>Виды соли</a:t>
            </a:r>
            <a:endParaRPr lang="ru-RU" sz="7200" b="1" u="sng" dirty="0">
              <a:solidFill>
                <a:srgbClr val="4F56DB"/>
              </a:solidFill>
              <a:latin typeface="Cambria" pitchFamily="18" charset="0"/>
            </a:endParaRPr>
          </a:p>
        </p:txBody>
      </p:sp>
      <p:pic>
        <p:nvPicPr>
          <p:cNvPr id="1026" name="Picture 2" descr="C:\Documents and Settings\2\Мои документы\Downloads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2571750" cy="1781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Documents and Settings\2\Мои документы\Downloads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789040"/>
            <a:ext cx="2532112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C:\Documents and Settings\2\Мои документы\Downloads\images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3573015"/>
            <a:ext cx="2448272" cy="30243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9" name="Picture 5" descr="C:\Documents and Settings\2\Мои документы\Downloads\lori_loshad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1484784"/>
            <a:ext cx="2647950" cy="2133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0" name="Picture 6" descr="C:\Documents and Settings\2\Мои документы\Downloads\скачанные файлы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1556792"/>
            <a:ext cx="1676400" cy="1944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u="sng" dirty="0" smtClean="0">
                <a:solidFill>
                  <a:srgbClr val="4F56DB"/>
                </a:solidFill>
                <a:latin typeface="Cambria" pitchFamily="18" charset="0"/>
              </a:rPr>
              <a:t>Про соль люди узнали в глубокой древности </a:t>
            </a:r>
            <a:endParaRPr lang="ru-RU" sz="3600" b="1" u="sng" dirty="0">
              <a:solidFill>
                <a:srgbClr val="4F56DB"/>
              </a:solidFill>
              <a:latin typeface="Cambria" pitchFamily="18" charset="0"/>
            </a:endParaRPr>
          </a:p>
        </p:txBody>
      </p:sp>
      <p:pic>
        <p:nvPicPr>
          <p:cNvPr id="1026" name="Picture 2" descr="C:\Documents and Settings\2\Рабочий стол\280411-RIS2PEC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56792"/>
            <a:ext cx="6916100" cy="4536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4F56DB"/>
                </a:solidFill>
                <a:latin typeface="Cambria" pitchFamily="18" charset="0"/>
              </a:rPr>
              <a:t>Добыча соли в древние времена</a:t>
            </a:r>
            <a:endParaRPr lang="ru-RU" b="1" u="sng" dirty="0">
              <a:solidFill>
                <a:srgbClr val="4F56DB"/>
              </a:solidFill>
              <a:latin typeface="Cambria" pitchFamily="18" charset="0"/>
            </a:endParaRPr>
          </a:p>
        </p:txBody>
      </p:sp>
      <p:pic>
        <p:nvPicPr>
          <p:cNvPr id="2050" name="Picture 2" descr="C:\Documents and Settings\2\Рабочий стол\img_23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84783"/>
            <a:ext cx="6480720" cy="48534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2896</TotalTime>
  <Words>436</Words>
  <Application>Microsoft Office PowerPoint</Application>
  <PresentationFormat>Экран (4:3)</PresentationFormat>
  <Paragraphs>71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Знакомая незнакомка  </vt:lpstr>
      <vt:lpstr>Гипотеза</vt:lpstr>
      <vt:lpstr>Цель исследования:</vt:lpstr>
      <vt:lpstr>Методы:</vt:lpstr>
      <vt:lpstr>Словарь Ожегова</vt:lpstr>
      <vt:lpstr>Знакомство с солью</vt:lpstr>
      <vt:lpstr>Виды соли</vt:lpstr>
      <vt:lpstr>Про соль люди узнали в глубокой древности </vt:lpstr>
      <vt:lpstr>Добыча соли в древние времена</vt:lpstr>
      <vt:lpstr>Современная добыча соли</vt:lpstr>
      <vt:lpstr>Значение соли в жизни человека</vt:lpstr>
      <vt:lpstr>Опыт №1</vt:lpstr>
      <vt:lpstr>Опыт №2</vt:lpstr>
      <vt:lpstr>Опыт №3</vt:lpstr>
      <vt:lpstr>Опыт №4</vt:lpstr>
      <vt:lpstr>Опыт №5</vt:lpstr>
      <vt:lpstr>Встреча с учителем химии</vt:lpstr>
      <vt:lpstr>Химические опыты с солью</vt:lpstr>
      <vt:lpstr>Сколько соли в сутки съедает наша семья</vt:lpstr>
      <vt:lpstr>Взвешивание соли</vt:lpstr>
      <vt:lpstr>Соль в медицине</vt:lpstr>
      <vt:lpstr>Мёртвое море</vt:lpstr>
      <vt:lpstr>Соль помогает избежать гололёд</vt:lpstr>
      <vt:lpstr>Соль используется в производстве мыла и бумаги</vt:lpstr>
      <vt:lpstr>Изделия из солёного теста</vt:lpstr>
      <vt:lpstr>Подземный храм из соли</vt:lpstr>
      <vt:lpstr>Выводы:</vt:lpstr>
      <vt:lpstr> Моя гипотеза подтвердилась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Исследовательская работа  на тему: «Волшебница – соль»</dc:title>
  <dc:creator>Admin</dc:creator>
  <cp:lastModifiedBy>2</cp:lastModifiedBy>
  <cp:revision>280</cp:revision>
  <dcterms:created xsi:type="dcterms:W3CDTF">2010-11-26T13:17:46Z</dcterms:created>
  <dcterms:modified xsi:type="dcterms:W3CDTF">2015-02-23T10:37:09Z</dcterms:modified>
</cp:coreProperties>
</file>