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66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63" r:id="rId14"/>
    <p:sldId id="260" r:id="rId15"/>
    <p:sldId id="261" r:id="rId16"/>
    <p:sldId id="26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F2B00F-1BE4-49E1-AC89-2878093C998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2763D-FA74-4026-A343-F2477FFA6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13.png"/><Relationship Id="rId19" Type="http://schemas.openxmlformats.org/officeDocument/2006/relationships/slide" Target="slide14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15.xml"/><Relationship Id="rId4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10" Type="http://schemas.openxmlformats.org/officeDocument/2006/relationships/slide" Target="slide16.xml"/><Relationship Id="rId4" Type="http://schemas.openxmlformats.org/officeDocument/2006/relationships/image" Target="../media/image41.png"/><Relationship Id="rId9" Type="http://schemas.openxmlformats.org/officeDocument/2006/relationships/image" Target="../media/image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18647" y="231612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Урок – путешествие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по </a:t>
            </a: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Красной книге </a:t>
            </a: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Курганской области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по теме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MS Mincho" pitchFamily="49" charset="-128"/>
                <a:cs typeface="Calibri" pitchFamily="34" charset="0"/>
              </a:rPr>
              <a:t>                  </a:t>
            </a:r>
            <a:r>
              <a:rPr kumimoji="0" lang="ru-RU" altLang="ja-JP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MS Mincho" pitchFamily="49" charset="-128"/>
                <a:cs typeface="Consolas" pitchFamily="49" charset="0"/>
              </a:rPr>
              <a:t>Деление</a:t>
            </a:r>
            <a:endParaRPr kumimoji="0" lang="ru-RU" altLang="ja-JP" sz="8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MS Mincho" pitchFamily="49" charset="-128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8800" b="1" dirty="0" smtClean="0">
                <a:solidFill>
                  <a:srgbClr val="7030A0"/>
                </a:solidFill>
                <a:latin typeface="Monotype Corsiva" pitchFamily="66" charset="0"/>
                <a:ea typeface="MS Mincho" pitchFamily="49" charset="-128"/>
                <a:cs typeface="Calibri" pitchFamily="34" charset="0"/>
              </a:rPr>
              <a:t>           </a:t>
            </a:r>
            <a:r>
              <a:rPr lang="ru-RU" altLang="ja-JP" sz="6600" b="1" dirty="0" smtClean="0">
                <a:solidFill>
                  <a:srgbClr val="7030A0"/>
                </a:solidFill>
                <a:latin typeface="Monotype Corsiva" pitchFamily="66" charset="0"/>
                <a:ea typeface="MS Mincho" pitchFamily="49" charset="-128"/>
                <a:cs typeface="Calibri" pitchFamily="34" charset="0"/>
              </a:rPr>
              <a:t>6 класс    </a:t>
            </a:r>
            <a:endParaRPr kumimoji="0" lang="ru-RU" altLang="ja-JP" sz="6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1" y="3789040"/>
            <a:ext cx="2564060" cy="25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554" y="0"/>
            <a:ext cx="4979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пятый </a:t>
            </a:r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   житель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47664" y="980728"/>
            <a:ext cx="5976664" cy="3726850"/>
            <a:chOff x="2195736" y="1988840"/>
            <a:chExt cx="4502174" cy="2600375"/>
          </a:xfrm>
        </p:grpSpPr>
        <p:sp>
          <p:nvSpPr>
            <p:cNvPr id="27650" name="Rectangle 2"/>
            <p:cNvSpPr>
              <a:spLocks noChangeArrowheads="1"/>
            </p:cNvSpPr>
            <p:nvPr/>
          </p:nvSpPr>
          <p:spPr bwMode="auto">
            <a:xfrm>
              <a:off x="2195736" y="1988840"/>
              <a:ext cx="1693863" cy="6016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5004048" y="1998415"/>
              <a:ext cx="1693862" cy="6016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2217985" y="2996952"/>
              <a:ext cx="1693863" cy="60166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5004048" y="2996952"/>
              <a:ext cx="1693862" cy="60166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2217985" y="3987552"/>
              <a:ext cx="1693863" cy="60166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5004048" y="3987552"/>
              <a:ext cx="1693862" cy="60166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4224585" y="2082552"/>
              <a:ext cx="482600" cy="390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4224585" y="3082677"/>
              <a:ext cx="482600" cy="3889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4224585" y="4100265"/>
              <a:ext cx="482600" cy="390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8356" y="1052736"/>
            <a:ext cx="193727" cy="720080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052736"/>
            <a:ext cx="168275" cy="631825"/>
          </a:xfrm>
          <a:prstGeom prst="rect">
            <a:avLst/>
          </a:prstGeom>
          <a:noFill/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492896"/>
            <a:ext cx="194246" cy="726528"/>
          </a:xfrm>
          <a:prstGeom prst="rect">
            <a:avLst/>
          </a:prstGeom>
          <a:noFill/>
        </p:spPr>
      </p:pic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861048"/>
            <a:ext cx="216024" cy="802957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>
            <a:stCxn id="27650" idx="2"/>
            <a:endCxn id="27652" idx="0"/>
          </p:cNvCxnSpPr>
          <p:nvPr/>
        </p:nvCxnSpPr>
        <p:spPr>
          <a:xfrm rot="16200000" flipH="1">
            <a:off x="2395478" y="2119521"/>
            <a:ext cx="582523" cy="29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7651" idx="2"/>
            <a:endCxn id="27652" idx="0"/>
          </p:cNvCxnSpPr>
          <p:nvPr/>
        </p:nvCxnSpPr>
        <p:spPr>
          <a:xfrm rot="5400000">
            <a:off x="4266365" y="291894"/>
            <a:ext cx="568800" cy="369851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2351291" y="3561478"/>
            <a:ext cx="582523" cy="29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192641" y="1720127"/>
            <a:ext cx="568800" cy="369851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7654" idx="2"/>
          </p:cNvCxnSpPr>
          <p:nvPr/>
        </p:nvCxnSpPr>
        <p:spPr>
          <a:xfrm rot="16200000" flipH="1">
            <a:off x="3402636" y="4006449"/>
            <a:ext cx="383777" cy="17860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655" idx="2"/>
          </p:cNvCxnSpPr>
          <p:nvPr/>
        </p:nvCxnSpPr>
        <p:spPr>
          <a:xfrm rot="5400000">
            <a:off x="5251894" y="3943227"/>
            <a:ext cx="383777" cy="19124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8" name="Picture 20" descr="C:\Users\-L-\Desktop\Анимашки\0_62695_46363183_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157192"/>
            <a:ext cx="165618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9" name="Группа 38"/>
          <p:cNvGrpSpPr/>
          <p:nvPr/>
        </p:nvGrpSpPr>
        <p:grpSpPr>
          <a:xfrm>
            <a:off x="3635896" y="5301208"/>
            <a:ext cx="2016224" cy="1152128"/>
            <a:chOff x="6444208" y="5157192"/>
            <a:chExt cx="2016224" cy="1152128"/>
          </a:xfrm>
        </p:grpSpPr>
        <p:sp>
          <p:nvSpPr>
            <p:cNvPr id="34" name="Блок-схема: альтернативный процесс 33"/>
            <p:cNvSpPr/>
            <p:nvPr/>
          </p:nvSpPr>
          <p:spPr>
            <a:xfrm>
              <a:off x="6444208" y="5157192"/>
              <a:ext cx="2016224" cy="115212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600" dirty="0" smtClean="0">
                  <a:solidFill>
                    <a:srgbClr val="0000FF"/>
                  </a:solidFill>
                  <a:latin typeface="Impact" pitchFamily="34" charset="0"/>
                </a:rPr>
                <a:t>      17</a:t>
              </a:r>
              <a:endParaRPr lang="ru-RU" sz="3600" dirty="0">
                <a:solidFill>
                  <a:srgbClr val="0000FF"/>
                </a:solidFill>
                <a:latin typeface="Impact" pitchFamily="34" charset="0"/>
              </a:endParaRPr>
            </a:p>
          </p:txBody>
        </p:sp>
        <p:pic>
          <p:nvPicPr>
            <p:cNvPr id="27669" name="Picture 2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52320" y="5301208"/>
              <a:ext cx="360040" cy="894099"/>
            </a:xfrm>
            <a:prstGeom prst="rect">
              <a:avLst/>
            </a:prstGeom>
            <a:noFill/>
          </p:spPr>
        </p:pic>
      </p:grp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Выноска-облако 41">
            <a:hlinkClick r:id="rId8" action="ppaction://hlinksldjump"/>
          </p:cNvPr>
          <p:cNvSpPr/>
          <p:nvPr/>
        </p:nvSpPr>
        <p:spPr>
          <a:xfrm>
            <a:off x="2068554" y="5091356"/>
            <a:ext cx="4979248" cy="15059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Impact" pitchFamily="34" charset="0"/>
              </a:rPr>
              <a:t>турпан</a:t>
            </a:r>
            <a:endParaRPr lang="ru-RU" sz="5400" dirty="0"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2050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66" y="6115198"/>
            <a:ext cx="676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1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Критерии  оценивания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1556792"/>
            <a:ext cx="64087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4863" algn="l"/>
              </a:tabLst>
            </a:pPr>
            <a:r>
              <a:rPr lang="ru-RU" altLang="ja-JP" sz="5400" b="1" dirty="0" smtClean="0">
                <a:latin typeface="Calibri" pitchFamily="34" charset="0"/>
                <a:ea typeface="MS Mincho" pitchFamily="49" charset="-128"/>
                <a:cs typeface="Calibri" pitchFamily="34" charset="0"/>
              </a:rPr>
              <a:t>26</a:t>
            </a: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– 30 баллов – «5»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4863" algn="l"/>
              </a:tabLst>
            </a:pPr>
            <a:endParaRPr kumimoji="0" lang="ru-RU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4863" algn="l"/>
              </a:tabLst>
            </a:pP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21 – </a:t>
            </a:r>
            <a:r>
              <a:rPr lang="ru-RU" altLang="ja-JP" sz="5400" b="1" dirty="0" smtClean="0">
                <a:latin typeface="Calibri" pitchFamily="34" charset="0"/>
                <a:ea typeface="MS Mincho" pitchFamily="49" charset="-128"/>
                <a:cs typeface="Calibri" pitchFamily="34" charset="0"/>
              </a:rPr>
              <a:t>25</a:t>
            </a: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баллов – «4»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4863" algn="l"/>
              </a:tabLst>
            </a:pPr>
            <a:endParaRPr kumimoji="0" lang="ru-RU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4863" algn="l"/>
              </a:tabLst>
            </a:pP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16 – 20 баллов -  «3»</a:t>
            </a:r>
            <a:endParaRPr kumimoji="0" lang="ru-RU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C:\Users\-L-\Desktop\Анимашки\0_62689_e8fd7180_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84784"/>
            <a:ext cx="14287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C:\Users\-L-\Desktop\Анимашки\0_6268e_326a74bf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068960"/>
            <a:ext cx="14287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C:\Users\-L-\Desktop\Анимашки\0_62688_2d0e36af_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653136"/>
            <a:ext cx="14287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1090" y="188640"/>
            <a:ext cx="620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Домашнее  задание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9592" y="1111970"/>
            <a:ext cx="40324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kumimoji="0" lang="ru-RU" altLang="ja-JP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 № 634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 № 639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 № 642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5400" dirty="0">
                <a:latin typeface="Impact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lang="ru-RU" altLang="ja-JP" sz="5400" dirty="0" smtClean="0">
                <a:latin typeface="Impact" pitchFamily="34" charset="0"/>
                <a:ea typeface="MS Mincho" pitchFamily="49" charset="-128"/>
                <a:cs typeface="Calibri" pitchFamily="34" charset="0"/>
              </a:rPr>
              <a:t>№ 646</a:t>
            </a:r>
            <a:r>
              <a:rPr kumimoji="0" lang="ru-RU" altLang="ja-JP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(в)</a:t>
            </a:r>
            <a:endParaRPr kumimoji="0" lang="ru-RU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100392" y="5877272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60" y="1844824"/>
            <a:ext cx="396335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352" y="0"/>
            <a:ext cx="7053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altLang="ru-RU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Притобольская</a:t>
            </a:r>
            <a:r>
              <a:rPr lang="ru-RU" altLang="ru-RU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 белка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851" y="923330"/>
            <a:ext cx="8772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2800" dirty="0"/>
              <a:t>Длина тела зауральских </a:t>
            </a:r>
            <a:r>
              <a:rPr lang="ru-RU" altLang="ru-RU" sz="2800" b="1" i="1" dirty="0"/>
              <a:t>бурундуков</a:t>
            </a:r>
            <a:r>
              <a:rPr lang="ru-RU" altLang="ru-RU" sz="2800" dirty="0"/>
              <a:t>, как правило, не превышает 150 мм. Хвост длиной, равной 3/4 длины тела, покрыт волосами, расчесанными на обе стороны. Масса взрослых животных чуть более 100 г. По окраске меха </a:t>
            </a:r>
            <a:r>
              <a:rPr lang="ru-RU" altLang="ru-RU" sz="2800" b="1" i="1" dirty="0"/>
              <a:t>бурундук</a:t>
            </a:r>
            <a:r>
              <a:rPr lang="ru-RU" altLang="ru-RU" sz="2800" dirty="0"/>
              <a:t> выделяется среди всех наших грызунов яркой, пестрой расцветкой. Общий тон окраски </a:t>
            </a:r>
            <a:r>
              <a:rPr lang="ru-RU" altLang="ru-RU" sz="2800" b="1" i="1" dirty="0"/>
              <a:t>бурундука</a:t>
            </a:r>
            <a:r>
              <a:rPr lang="ru-RU" altLang="ru-RU" sz="2800" i="1" dirty="0"/>
              <a:t> </a:t>
            </a:r>
            <a:r>
              <a:rPr lang="ru-RU" altLang="ru-RU" sz="2800" dirty="0"/>
              <a:t>– рыжевато-серый, переходящий на брюшке в слегка грязновато-белый цвет. Вдоль спины по всей ее длине проходят пять густо-черных полос. 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41" descr="Азиатский-бурунду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56" y="4903195"/>
            <a:ext cx="3436708" cy="18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495928" y="6309320"/>
            <a:ext cx="64807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536672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Красную книгу </a:t>
            </a:r>
            <a:r>
              <a:rPr lang="ru-RU" sz="3200" dirty="0" smtClean="0"/>
              <a:t> Курганской области занесён </a:t>
            </a:r>
            <a:r>
              <a:rPr lang="ru-RU" sz="3200" b="1" i="1" dirty="0"/>
              <a:t>выхухоль</a:t>
            </a:r>
            <a:r>
              <a:rPr lang="ru-RU" sz="3200" dirty="0"/>
              <a:t>, которых осталось совсем </a:t>
            </a:r>
            <a:r>
              <a:rPr lang="ru-RU" sz="3200" dirty="0" smtClean="0"/>
              <a:t>немного. </a:t>
            </a:r>
            <a:r>
              <a:rPr lang="ru-RU" sz="3200" dirty="0"/>
              <a:t>В настоящее время численность этих представителей составляет всего несколько десятков и эти виды на грани вымирания.</a:t>
            </a:r>
          </a:p>
        </p:txBody>
      </p:sp>
      <p:pic>
        <p:nvPicPr>
          <p:cNvPr id="1026" name="Picture 2" descr="http://xn----8sbiecm6bhdx8i.xn--p1ai/sites/default/files/resize/images/okruzhayushhij_mir/Kurganskaya_oblast_6-400x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61" y="620688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5061" y="1340768"/>
            <a:ext cx="3284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выхухоль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054" y="57398"/>
            <a:ext cx="708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БАЙБАК    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(СТЕПНОЙ СУРОК)</a:t>
            </a:r>
            <a:endParaRPr lang="ru-RU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805" y="980728"/>
            <a:ext cx="871296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  </a:t>
            </a:r>
            <a:r>
              <a:rPr lang="ru-RU" altLang="ru-RU" sz="3200" dirty="0"/>
              <a:t>Байбак с</a:t>
            </a:r>
            <a:r>
              <a:rPr lang="ru-RU" altLang="ru-RU" sz="2800" dirty="0"/>
              <a:t>амый крупный представитель беличьих в Курганской области. Длина тела до 58 см, хвоста – </a:t>
            </a:r>
            <a:r>
              <a:rPr lang="ru-RU" altLang="ru-RU" sz="2800" dirty="0" smtClean="0"/>
              <a:t>15 </a:t>
            </a:r>
            <a:r>
              <a:rPr lang="ru-RU" altLang="ru-RU" sz="2800" dirty="0"/>
              <a:t>см. Весят крупные байбаки до 6 – 7 кг. Шерсть у степного сурка короткая и мягкая, окрашена в песчано-желтый цвет с черной или черно-бурой рябью. </a:t>
            </a:r>
          </a:p>
          <a:p>
            <a:r>
              <a:rPr lang="ru-RU" altLang="ru-RU" sz="2800" dirty="0"/>
              <a:t>Питается дикорастущими травами. Размножается на третий год, в помете 4 – 5 детенышей.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Байбак-степн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86" y="4076700"/>
            <a:ext cx="21431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Зеленая-жа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29813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8161" y="81935"/>
            <a:ext cx="4358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Зеленая жаба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446" y="836712"/>
            <a:ext cx="8798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Зауральские экземпляры достигают размеров до 85 мм. Кожа спины бугристая. Верх сероватый или оливковый с зелеными пятнами и рыжеватыми точками. Брюхо сероватое или желтоватое с пятнами или без них. Имеется барабанная перепонка, у самцов – резонаторы.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1325" y="2814148"/>
            <a:ext cx="6235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/>
              <a:t>В Курганской области известны находки из Звериноголовского, </a:t>
            </a:r>
            <a:r>
              <a:rPr lang="ru-RU" altLang="ru-RU" sz="2400" dirty="0" err="1"/>
              <a:t>Притобольного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Юргамышского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Мишкинского</a:t>
            </a:r>
            <a:r>
              <a:rPr lang="ru-RU" altLang="ru-RU" sz="2400" dirty="0"/>
              <a:t>, Шадринского и </a:t>
            </a:r>
            <a:r>
              <a:rPr lang="ru-RU" altLang="ru-RU" sz="2400" dirty="0" err="1"/>
              <a:t>Щучанского</a:t>
            </a:r>
            <a:r>
              <a:rPr lang="ru-RU" altLang="ru-RU" sz="2400" dirty="0"/>
              <a:t> районов. Наиболее северный пункт ее нахождения – село </a:t>
            </a:r>
            <a:r>
              <a:rPr lang="ru-RU" altLang="ru-RU" sz="2400" dirty="0" err="1"/>
              <a:t>Мальцево</a:t>
            </a:r>
            <a:r>
              <a:rPr lang="ru-RU" altLang="ru-RU" sz="2400" dirty="0"/>
              <a:t> Шадринского района.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366" y="5099700"/>
            <a:ext cx="7776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В Курганской области обитает  на  озерах, болотах, карьерах и лужах. Этот вид лучше других выносит сухость воздуха и часто вне периода размножения встречается на значительном удалении от водоемов.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08253" y="188640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турпан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683568" cy="6835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1863" y="1349544"/>
            <a:ext cx="46066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В Курганской области обитает  на  озерах, болотах, карьерах и лужах. Этот вид лучше других выносит сухость воздуха и часто вне периода размножения встречается на значительном удалении от водоемов.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407" y="4027200"/>
            <a:ext cx="42465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По анкетным данным, в  Курганской  области  его видели на пролете в </a:t>
            </a:r>
            <a:r>
              <a:rPr lang="ru-RU" altLang="ru-RU" sz="2400" dirty="0" err="1"/>
              <a:t>Далматовском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Лебяжевском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Притобольном</a:t>
            </a:r>
            <a:r>
              <a:rPr lang="ru-RU" altLang="ru-RU" sz="2400" dirty="0"/>
              <a:t>, Целинном, </a:t>
            </a:r>
            <a:r>
              <a:rPr lang="ru-RU" altLang="ru-RU" sz="2400" dirty="0" err="1"/>
              <a:t>Юргамышском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Макушинском</a:t>
            </a:r>
            <a:r>
              <a:rPr lang="ru-RU" altLang="ru-RU" sz="2400" dirty="0"/>
              <a:t> районах. </a:t>
            </a:r>
          </a:p>
        </p:txBody>
      </p:sp>
      <p:pic>
        <p:nvPicPr>
          <p:cNvPr id="8" name="Picture 19" descr="Турп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7154" y="1844824"/>
            <a:ext cx="4272790" cy="367240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5040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/>
              <a:t>Любите родную природу – </a:t>
            </a:r>
            <a:br>
              <a:rPr lang="ru-RU" altLang="ru-RU" sz="3200" b="1" dirty="0"/>
            </a:br>
            <a:r>
              <a:rPr lang="ru-RU" altLang="ru-RU" sz="3200" b="1" dirty="0"/>
              <a:t>Озера, леса и поля.</a:t>
            </a:r>
            <a:br>
              <a:rPr lang="ru-RU" altLang="ru-RU" sz="3200" b="1" dirty="0"/>
            </a:br>
            <a:r>
              <a:rPr lang="ru-RU" altLang="ru-RU" sz="3200" b="1" dirty="0"/>
              <a:t>Ведь это же наша с тобою </a:t>
            </a:r>
            <a:br>
              <a:rPr lang="ru-RU" altLang="ru-RU" sz="3200" b="1" dirty="0"/>
            </a:br>
            <a:r>
              <a:rPr lang="ru-RU" altLang="ru-RU" sz="3200" b="1" dirty="0"/>
              <a:t>Навеки родная Земля.</a:t>
            </a:r>
          </a:p>
          <a:p>
            <a:pPr algn="ctr"/>
            <a:endParaRPr lang="ru-RU" altLang="ru-RU" sz="3200" b="1" dirty="0"/>
          </a:p>
          <a:p>
            <a:pPr algn="ctr"/>
            <a:r>
              <a:rPr lang="ru-RU" altLang="ru-RU" sz="3200" b="1" dirty="0"/>
              <a:t>На ней мы с тобой родились,</a:t>
            </a:r>
            <a:br>
              <a:rPr lang="ru-RU" altLang="ru-RU" sz="3200" b="1" dirty="0"/>
            </a:br>
            <a:r>
              <a:rPr lang="ru-RU" altLang="ru-RU" sz="3200" b="1" dirty="0"/>
              <a:t>Живем мы с тобою на ней.</a:t>
            </a:r>
            <a:br>
              <a:rPr lang="ru-RU" altLang="ru-RU" sz="3200" b="1" dirty="0"/>
            </a:br>
            <a:r>
              <a:rPr lang="ru-RU" altLang="ru-RU" sz="3200" b="1" dirty="0"/>
              <a:t>Так будем же, люди все вместе</a:t>
            </a:r>
            <a:br>
              <a:rPr lang="ru-RU" altLang="ru-RU" sz="3200" b="1" dirty="0"/>
            </a:br>
            <a:r>
              <a:rPr lang="ru-RU" altLang="ru-RU" sz="3200" b="1" dirty="0"/>
              <a:t>Мы к ней относиться добрей!</a:t>
            </a:r>
          </a:p>
        </p:txBody>
      </p:sp>
      <p:pic>
        <p:nvPicPr>
          <p:cNvPr id="3" name="Picture 10" descr="best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222227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48p2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2204864"/>
            <a:ext cx="1735138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716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План  урока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863988"/>
            <a:ext cx="806489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smtClean="0"/>
              <a:t>Организационный момент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hlinkClick r:id="rId2" action="ppaction://hlinksldjump"/>
              </a:rPr>
              <a:t>Математический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hlinkClick r:id="rId2" action="ppaction://hlinksldjump"/>
              </a:rPr>
              <a:t>диктант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hlinkClick r:id="rId2" action="ppaction://hlinksldjump"/>
              </a:rPr>
              <a:t>«да -НЕТ».</a:t>
            </a:r>
            <a:endParaRPr lang="ru-RU" sz="2000" b="1" dirty="0" smtClean="0">
              <a:latin typeface="Comic Sans MS" pitchFamily="66" charset="0"/>
            </a:endParaRPr>
          </a:p>
          <a:p>
            <a:r>
              <a:rPr lang="ru-RU" sz="2400" b="1" dirty="0"/>
              <a:t>3</a:t>
            </a:r>
            <a:r>
              <a:rPr lang="ru-RU" sz="2400" b="1" dirty="0" smtClean="0"/>
              <a:t>. </a:t>
            </a:r>
            <a:r>
              <a:rPr lang="ru-RU" sz="2400" b="1" dirty="0"/>
              <a:t>Жители теремка.</a:t>
            </a:r>
            <a:endParaRPr lang="ru-RU" sz="2400" dirty="0"/>
          </a:p>
          <a:p>
            <a:pPr marL="263525" lvl="0">
              <a:buFont typeface="Wingdings" pitchFamily="2" charset="2"/>
              <a:buChar char="v"/>
              <a:tabLst>
                <a:tab pos="363538" algn="l"/>
              </a:tabLst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hlinkClick r:id="rId3" action="ppaction://hlinksldjump"/>
              </a:rPr>
              <a:t>Первый житель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marL="263525" lvl="0">
              <a:buFont typeface="Wingdings" pitchFamily="2" charset="2"/>
              <a:buChar char="v"/>
              <a:tabLst>
                <a:tab pos="363538" algn="l"/>
              </a:tabLs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hlinkClick r:id="rId4" action="ppaction://hlinksldjump"/>
              </a:rPr>
              <a:t>Второй житель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marL="263525" lvl="0">
              <a:buFont typeface="Wingdings" pitchFamily="2" charset="2"/>
              <a:buChar char="v"/>
              <a:tabLst>
                <a:tab pos="363538" algn="l"/>
              </a:tabLs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hlinkClick r:id="rId5" action="ppaction://hlinksldjump"/>
              </a:rPr>
              <a:t>Третий житель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marL="263525" lvl="0">
              <a:buFont typeface="Wingdings" pitchFamily="2" charset="2"/>
              <a:buChar char="v"/>
              <a:tabLst>
                <a:tab pos="363538" algn="l"/>
              </a:tabLs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hlinkClick r:id="rId6" action="ppaction://hlinksldjump"/>
              </a:rPr>
              <a:t>Четвёртый житель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marL="263525" lvl="0">
              <a:buFont typeface="Wingdings" pitchFamily="2" charset="2"/>
              <a:buChar char="v"/>
              <a:tabLst>
                <a:tab pos="363538" algn="l"/>
              </a:tabLst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hlinkClick r:id="rId7" action="ppaction://hlinksldjump"/>
              </a:rPr>
              <a:t>Пятый житель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>
              <a:tabLst>
                <a:tab pos="363538" algn="l"/>
              </a:tabLst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4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. </a:t>
            </a:r>
            <a:r>
              <a:rPr lang="ru-RU" sz="2400" b="1" dirty="0" smtClean="0"/>
              <a:t>Подведение итогов. (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Критерии оценивания</a:t>
            </a:r>
            <a:r>
              <a:rPr lang="ru-RU" sz="2400" b="1" dirty="0" smtClean="0"/>
              <a:t>)</a:t>
            </a:r>
          </a:p>
          <a:p>
            <a:pPr>
              <a:tabLst>
                <a:tab pos="363538" algn="l"/>
              </a:tabLst>
            </a:pPr>
            <a:r>
              <a:rPr lang="ru-RU" sz="2400" b="1" dirty="0"/>
              <a:t>5</a:t>
            </a:r>
            <a:r>
              <a:rPr lang="ru-RU" sz="2400" b="1" dirty="0" smtClean="0"/>
              <a:t>.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action="ppaction://hlinksldjump"/>
              </a:rPr>
              <a:t>Домашнее задание.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Математический диктант «да -НЕТ»</a:t>
            </a:r>
            <a:endParaRPr lang="ru-RU" sz="4400" dirty="0">
              <a:latin typeface="Impact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268760"/>
            <a:ext cx="81369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Число,  записанное над чертой дроби, называется числителем.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2) Чтобы найти дробь от числа, надо число разделить на дробь.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3) Правильная дробь - это дробь, у которой числитель меньше знаменателя.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4)    Неправильная дробь меньше 1.</a:t>
            </a: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5" name="Picture 4" descr="C:\Users\-L-\Desktop\Анимашки\0_62665_370ed0dd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873150" cy="873150"/>
          </a:xfrm>
          <a:prstGeom prst="rect">
            <a:avLst/>
          </a:prstGeom>
          <a:noFill/>
        </p:spPr>
      </p:pic>
      <p:pic>
        <p:nvPicPr>
          <p:cNvPr id="6" name="Picture 4" descr="C:\Users\-L-\Desktop\Анимашки\0_62665_370ed0dd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873150" cy="873150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51520" y="630932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91683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ДА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91683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НЕТ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35699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ДА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35699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НЕТ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479715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ДА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12360" y="479715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НЕТ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5661248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ДА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2360" y="5661248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НЕТ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1026" name="Picture 2" descr="C:\Users\-L-\Desktop\Анимашки\0_62673_de8fcfc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986829" cy="986829"/>
          </a:xfrm>
          <a:prstGeom prst="rect">
            <a:avLst/>
          </a:prstGeom>
          <a:noFill/>
        </p:spPr>
      </p:pic>
      <p:pic>
        <p:nvPicPr>
          <p:cNvPr id="21" name="Picture 2" descr="C:\Users\-L-\Desktop\Анимашки\0_62673_de8fcfc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986829" cy="986829"/>
          </a:xfrm>
          <a:prstGeom prst="rect">
            <a:avLst/>
          </a:prstGeom>
          <a:noFill/>
        </p:spPr>
      </p:pic>
      <p:pic>
        <p:nvPicPr>
          <p:cNvPr id="22" name="Picture 4" descr="C:\Users\-L-\Desktop\Анимашки\0_62665_370ed0dd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653136"/>
            <a:ext cx="873150" cy="873150"/>
          </a:xfrm>
          <a:prstGeom prst="rect">
            <a:avLst/>
          </a:prstGeom>
          <a:noFill/>
        </p:spPr>
      </p:pic>
      <p:pic>
        <p:nvPicPr>
          <p:cNvPr id="23" name="Picture 2" descr="C:\Users\-L-\Desktop\Анимашки\0_62673_de8fcfc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581128"/>
            <a:ext cx="986829" cy="986829"/>
          </a:xfrm>
          <a:prstGeom prst="rect">
            <a:avLst/>
          </a:prstGeom>
          <a:noFill/>
        </p:spPr>
      </p:pic>
      <p:pic>
        <p:nvPicPr>
          <p:cNvPr id="24" name="Picture 4" descr="C:\Users\-L-\Desktop\Анимашки\0_62665_370ed0dd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589240"/>
            <a:ext cx="873150" cy="873150"/>
          </a:xfrm>
          <a:prstGeom prst="rect">
            <a:avLst/>
          </a:prstGeom>
          <a:noFill/>
        </p:spPr>
      </p:pic>
      <p:pic>
        <p:nvPicPr>
          <p:cNvPr id="25" name="Picture 2" descr="C:\Users\-L-\Desktop\Анимашки\0_62673_de8fcfc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45224"/>
            <a:ext cx="986829" cy="98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800" dirty="0" smtClean="0">
                <a:solidFill>
                  <a:srgbClr val="333300"/>
                </a:solidFill>
                <a:latin typeface="Impact" pitchFamily="34" charset="0"/>
                <a:ea typeface="MS Mincho" pitchFamily="49" charset="-128"/>
                <a:cs typeface="Calibri" pitchFamily="34" charset="0"/>
              </a:rPr>
              <a:t>5</a:t>
            </a:r>
            <a:r>
              <a:rPr lang="ru-RU" altLang="ja-JP" sz="2400" dirty="0" smtClean="0">
                <a:solidFill>
                  <a:srgbClr val="333300"/>
                </a:solidFill>
                <a:latin typeface="Impact" pitchFamily="34" charset="0"/>
                <a:ea typeface="MS Mincho" pitchFamily="49" charset="-128"/>
                <a:cs typeface="Calibri" pitchFamily="34" charset="0"/>
              </a:rPr>
              <a:t>) Из двух дробей с одинаковыми знаменателями больше та, у которой числитель больше.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Impact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Impact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rgbClr val="333300"/>
                </a:solidFill>
                <a:latin typeface="Impact" pitchFamily="34" charset="0"/>
                <a:ea typeface="MS Mincho" pitchFamily="49" charset="-128"/>
                <a:cs typeface="Calibri" pitchFamily="34" charset="0"/>
              </a:rPr>
              <a:t>6) Чтобы сложить две дроби с одинаковыми знаменателями, надо сложить их числители и знаменатели.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Impact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Impact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rgbClr val="333300"/>
                </a:solidFill>
                <a:latin typeface="Impact" pitchFamily="34" charset="0"/>
                <a:ea typeface="MS Mincho" pitchFamily="49" charset="-128"/>
                <a:cs typeface="Calibri" pitchFamily="34" charset="0"/>
              </a:rPr>
              <a:t>7) Чтобы умножить две дроби, надо умножить их числители и знаменатели.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Impact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Impact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solidFill>
                  <a:srgbClr val="333300"/>
                </a:solidFill>
                <a:latin typeface="Impact" pitchFamily="34" charset="0"/>
                <a:ea typeface="MS Mincho" pitchFamily="49" charset="-128"/>
                <a:cs typeface="Calibri" pitchFamily="34" charset="0"/>
              </a:rPr>
              <a:t>8) Чтобы выполнить деление обыкновенных дробей, нужно делимое умножить на дробь обратную делителю.</a:t>
            </a:r>
            <a:endParaRPr lang="ru-RU" altLang="ja-JP" sz="2400" dirty="0" smtClean="0">
              <a:latin typeface="Impact" pitchFamily="34" charset="0"/>
              <a:cs typeface="Arial" pitchFamily="34" charset="0"/>
            </a:endParaRPr>
          </a:p>
        </p:txBody>
      </p:sp>
      <p:pic>
        <p:nvPicPr>
          <p:cNvPr id="23556" name="Picture 4" descr="C:\Users\-L-\Desktop\Анимашки\0_62665_370ed0dd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873150" cy="873150"/>
          </a:xfrm>
          <a:prstGeom prst="rect">
            <a:avLst/>
          </a:prstGeom>
          <a:noFill/>
        </p:spPr>
      </p:pic>
      <p:pic>
        <p:nvPicPr>
          <p:cNvPr id="7" name="Picture 4" descr="C:\Users\-L-\Desktop\Анимашки\0_62665_370ed0dd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873150" cy="873150"/>
          </a:xfrm>
          <a:prstGeom prst="rect">
            <a:avLst/>
          </a:prstGeom>
          <a:noFill/>
        </p:spPr>
      </p:pic>
      <p:pic>
        <p:nvPicPr>
          <p:cNvPr id="8" name="Picture 4" descr="C:\Users\-L-\Desktop\Анимашки\0_62665_370ed0dd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733256"/>
            <a:ext cx="873150" cy="873150"/>
          </a:xfrm>
          <a:prstGeom prst="rect">
            <a:avLst/>
          </a:prstGeom>
          <a:noFill/>
        </p:spPr>
      </p:pic>
      <p:pic>
        <p:nvPicPr>
          <p:cNvPr id="9" name="Picture 2" descr="C:\Users\-L-\Desktop\Анимашки\0_62673_de8fcfc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986829" cy="986829"/>
          </a:xfrm>
          <a:prstGeom prst="rect">
            <a:avLst/>
          </a:prstGeom>
          <a:noFill/>
        </p:spPr>
      </p:pic>
      <p:pic>
        <p:nvPicPr>
          <p:cNvPr id="10" name="Picture 4" descr="C:\Users\-L-\Desktop\Анимашки\0_62665_370ed0dd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420888"/>
            <a:ext cx="873150" cy="873150"/>
          </a:xfrm>
          <a:prstGeom prst="rect">
            <a:avLst/>
          </a:prstGeom>
          <a:noFill/>
        </p:spPr>
      </p:pic>
      <p:pic>
        <p:nvPicPr>
          <p:cNvPr id="11" name="Picture 2" descr="C:\Users\-L-\Desktop\Анимашки\0_62673_de8fcfc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986829" cy="986829"/>
          </a:xfrm>
          <a:prstGeom prst="rect">
            <a:avLst/>
          </a:prstGeom>
          <a:noFill/>
        </p:spPr>
      </p:pic>
      <p:pic>
        <p:nvPicPr>
          <p:cNvPr id="12" name="Picture 2" descr="C:\Users\-L-\Desktop\Анимашки\0_62673_de8fcfc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986829" cy="986829"/>
          </a:xfrm>
          <a:prstGeom prst="rect">
            <a:avLst/>
          </a:prstGeom>
          <a:noFill/>
        </p:spPr>
      </p:pic>
      <p:pic>
        <p:nvPicPr>
          <p:cNvPr id="13" name="Picture 2" descr="C:\Users\-L-\Desktop\Анимашки\0_62673_de8fcfc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589240"/>
            <a:ext cx="986829" cy="98682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572000" y="1052736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ДА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1052736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НЕТ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256490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ДА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2320" y="256490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НЕТ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400506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ДА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400506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НЕТ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580526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ДА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580526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НЕТ</a:t>
            </a: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4" name="Управляющая кнопка: домой 23">
            <a:hlinkClick r:id="rId4" action="ppaction://hlinksldjump" highlightClick="1"/>
          </p:cNvPr>
          <p:cNvSpPr/>
          <p:nvPr/>
        </p:nvSpPr>
        <p:spPr>
          <a:xfrm>
            <a:off x="8460432" y="61653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5187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Первый   житель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Управляющая кнопка: сведения 2">
            <a:hlinkClick r:id="rId2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23886"/>
              </p:ext>
            </p:extLst>
          </p:nvPr>
        </p:nvGraphicFramePr>
        <p:xfrm>
          <a:off x="467544" y="1340768"/>
          <a:ext cx="7560839" cy="2691459"/>
        </p:xfrm>
        <a:graphic>
          <a:graphicData uri="http://schemas.openxmlformats.org/drawingml/2006/table">
            <a:tbl>
              <a:tblPr/>
              <a:tblGrid>
                <a:gridCol w="978965"/>
                <a:gridCol w="861225"/>
                <a:gridCol w="699849"/>
                <a:gridCol w="816765"/>
                <a:gridCol w="974488"/>
                <a:gridCol w="1009790"/>
                <a:gridCol w="816765"/>
                <a:gridCol w="1402992"/>
              </a:tblGrid>
              <a:tr h="51229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Найдите числа, обратные</a:t>
                      </a:r>
                      <a:r>
                        <a:rPr lang="ru-RU" sz="2800" b="1" baseline="0" dirty="0" smtClean="0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 данным</a:t>
                      </a:r>
                      <a:endParaRPr lang="ru-RU" sz="2800" b="1" dirty="0" smtClean="0">
                        <a:solidFill>
                          <a:srgbClr val="0000FF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FF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296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Impact" pitchFamily="34" charset="0"/>
                          <a:ea typeface="MS Mincho"/>
                          <a:cs typeface="Times New Roman"/>
                        </a:rPr>
                        <a:t>1</a:t>
                      </a: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Impact" pitchFamily="34" charset="0"/>
                          <a:ea typeface="MS Mincho"/>
                          <a:cs typeface="Times New Roman"/>
                        </a:rPr>
                        <a:t>2</a:t>
                      </a: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Impact" pitchFamily="34" charset="0"/>
                          <a:ea typeface="MS Mincho"/>
                          <a:cs typeface="Times New Roman"/>
                        </a:rPr>
                        <a:t>3</a:t>
                      </a: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Impact" pitchFamily="34" charset="0"/>
                          <a:ea typeface="MS Mincho"/>
                          <a:cs typeface="Times New Roman"/>
                        </a:rPr>
                        <a:t>4</a:t>
                      </a: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Impact" pitchFamily="34" charset="0"/>
                          <a:ea typeface="MS Mincho"/>
                          <a:cs typeface="Times New Roman"/>
                        </a:rPr>
                        <a:t>5</a:t>
                      </a: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Impact" pitchFamily="34" charset="0"/>
                          <a:ea typeface="MS Mincho"/>
                          <a:cs typeface="Times New Roman"/>
                        </a:rPr>
                        <a:t>6</a:t>
                      </a: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Impact" pitchFamily="34" charset="0"/>
                          <a:ea typeface="MS Mincho"/>
                          <a:cs typeface="Times New Roman"/>
                        </a:rPr>
                        <a:t>7</a:t>
                      </a: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Impact" pitchFamily="34" charset="0"/>
                          <a:ea typeface="MS Mincho"/>
                          <a:cs typeface="Times New Roman"/>
                        </a:rPr>
                        <a:t>8</a:t>
                      </a: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89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latin typeface="Impact" pitchFamily="34" charset="0"/>
                        <a:ea typeface="MS Mincho"/>
                        <a:cs typeface="Calibri"/>
                      </a:endParaRPr>
                    </a:p>
                  </a:txBody>
                  <a:tcPr marL="61478" marR="61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Impact" pitchFamily="34" charset="0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Impact" pitchFamily="34" charset="0"/>
                          <a:ea typeface="MS Mincho"/>
                          <a:cs typeface="Times New Roman"/>
                        </a:rPr>
                        <a:t>0,7</a:t>
                      </a: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>
                        <a:latin typeface="Impact" pitchFamily="34" charset="0"/>
                        <a:ea typeface="MS Mincho"/>
                        <a:cs typeface="Times New Roman"/>
                      </a:endParaRP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marR="343535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Impact" pitchFamily="34" charset="0"/>
                          <a:ea typeface="MS Mincho"/>
                          <a:cs typeface="Times New Roman"/>
                        </a:rPr>
                        <a:t>   3 </a:t>
                      </a: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Impact" pitchFamily="34" charset="0"/>
                          <a:ea typeface="MS Mincho"/>
                          <a:cs typeface="Times New Roman"/>
                        </a:rPr>
                        <a:t>1,5</a:t>
                      </a: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Impact" pitchFamily="34" charset="0"/>
                          <a:ea typeface="MS Mincho"/>
                          <a:cs typeface="Times New Roman"/>
                        </a:rPr>
                        <a:t>9 </a:t>
                      </a:r>
                    </a:p>
                  </a:txBody>
                  <a:tcPr marL="61478" marR="61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</a:tr>
            </a:tbl>
          </a:graphicData>
        </a:graphic>
      </p:graphicFrame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924944"/>
            <a:ext cx="235462" cy="936104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960948"/>
            <a:ext cx="216024" cy="864096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5956" y="2960948"/>
            <a:ext cx="396044" cy="792088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852936"/>
            <a:ext cx="243571" cy="100811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1307" y="2819963"/>
            <a:ext cx="243570" cy="1008112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90010"/>
              </p:ext>
            </p:extLst>
          </p:nvPr>
        </p:nvGraphicFramePr>
        <p:xfrm>
          <a:off x="527722" y="4080544"/>
          <a:ext cx="7296468" cy="2302510"/>
        </p:xfrm>
        <a:graphic>
          <a:graphicData uri="http://schemas.openxmlformats.org/drawingml/2006/table">
            <a:tbl>
              <a:tblPr/>
              <a:tblGrid>
                <a:gridCol w="911675"/>
                <a:gridCol w="911675"/>
                <a:gridCol w="911675"/>
                <a:gridCol w="911675"/>
                <a:gridCol w="912442"/>
                <a:gridCol w="912442"/>
                <a:gridCol w="912442"/>
                <a:gridCol w="912442"/>
              </a:tblGrid>
              <a:tr h="50405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Ответ</a:t>
                      </a:r>
                      <a:endParaRPr lang="ru-RU" sz="2800" dirty="0">
                        <a:solidFill>
                          <a:srgbClr val="0000FF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3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6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У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У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У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Д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Н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Б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К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Р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BDD"/>
                    </a:solidFill>
                  </a:tcPr>
                </a:tc>
              </a:tr>
            </a:tbl>
          </a:graphicData>
        </a:graphic>
      </p:graphicFrame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725144"/>
            <a:ext cx="211023" cy="789279"/>
          </a:xfrm>
          <a:prstGeom prst="rect">
            <a:avLst/>
          </a:prstGeom>
          <a:noFill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653136"/>
            <a:ext cx="231261" cy="879991"/>
          </a:xfrm>
          <a:prstGeom prst="rect">
            <a:avLst/>
          </a:prstGeom>
          <a:noFill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725144"/>
            <a:ext cx="432048" cy="807986"/>
          </a:xfrm>
          <a:prstGeom prst="rect">
            <a:avLst/>
          </a:prstGeom>
          <a:noFill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25144"/>
            <a:ext cx="454166" cy="864096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725144"/>
            <a:ext cx="454166" cy="864096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725144"/>
            <a:ext cx="423547" cy="792088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9663" y="4761406"/>
            <a:ext cx="216024" cy="80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908720"/>
          <a:ext cx="8712969" cy="2160240"/>
        </p:xfrm>
        <a:graphic>
          <a:graphicData uri="http://schemas.openxmlformats.org/drawingml/2006/table">
            <a:tbl>
              <a:tblPr/>
              <a:tblGrid>
                <a:gridCol w="1088918"/>
                <a:gridCol w="1088918"/>
                <a:gridCol w="1088918"/>
                <a:gridCol w="942052"/>
                <a:gridCol w="1235783"/>
                <a:gridCol w="1088918"/>
                <a:gridCol w="1089731"/>
                <a:gridCol w="1089731"/>
              </a:tblGrid>
              <a:tr h="50405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Задание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315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2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3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6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7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8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47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333300"/>
                          </a:solidFill>
                          <a:latin typeface="Comic Sans MS"/>
                          <a:ea typeface="MS Mincho"/>
                          <a:cs typeface="Times New Roman"/>
                        </a:rPr>
                        <a:t>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00"/>
                        </a:solidFill>
                        <a:latin typeface="Comic Sans MS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00"/>
                          </a:solidFill>
                          <a:latin typeface="Comic Sans MS"/>
                          <a:ea typeface="MS Mincho"/>
                          <a:cs typeface="Times New Roman"/>
                        </a:rPr>
                        <a:t>18:10</a:t>
                      </a:r>
                      <a:endParaRPr lang="ru-RU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060848"/>
            <a:ext cx="988551" cy="792088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060848"/>
            <a:ext cx="882525" cy="792088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132856"/>
            <a:ext cx="957367" cy="792088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132856"/>
            <a:ext cx="731602" cy="72008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060848"/>
            <a:ext cx="725336" cy="86409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276872"/>
            <a:ext cx="1053756" cy="64807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204864"/>
            <a:ext cx="1007613" cy="72008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2204864"/>
            <a:ext cx="358701" cy="72008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3284984"/>
          <a:ext cx="8712969" cy="2520280"/>
        </p:xfrm>
        <a:graphic>
          <a:graphicData uri="http://schemas.openxmlformats.org/drawingml/2006/table">
            <a:tbl>
              <a:tblPr/>
              <a:tblGrid>
                <a:gridCol w="967656"/>
                <a:gridCol w="967656"/>
                <a:gridCol w="967656"/>
                <a:gridCol w="967656"/>
                <a:gridCol w="968469"/>
                <a:gridCol w="968469"/>
                <a:gridCol w="968469"/>
                <a:gridCol w="968469"/>
                <a:gridCol w="968469"/>
              </a:tblGrid>
              <a:tr h="57606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MS Mincho"/>
                          <a:cs typeface="Times New Roman"/>
                        </a:rPr>
                        <a:t>Ответ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MS Mincho"/>
                          <a:cs typeface="Times New Roman"/>
                        </a:rPr>
                        <a:t>19</a:t>
                      </a:r>
                      <a:endParaRPr lang="ru-RU" sz="3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MS Mincho"/>
                          <a:cs typeface="Times New Roman"/>
                        </a:rPr>
                        <a:t> 6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Ы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Л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В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Ь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О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Х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И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Х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 Black"/>
                          <a:ea typeface="MS Mincho"/>
                          <a:cs typeface="Calibri"/>
                        </a:rPr>
                        <a:t>У</a:t>
                      </a:r>
                      <a:endParaRPr lang="ru-RU" sz="3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495" marR="6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933056"/>
            <a:ext cx="288032" cy="1077310"/>
          </a:xfrm>
          <a:prstGeom prst="rect">
            <a:avLst/>
          </a:prstGeom>
          <a:noFill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933056"/>
            <a:ext cx="648072" cy="1078869"/>
          </a:xfrm>
          <a:prstGeom prst="rect">
            <a:avLst/>
          </a:prstGeom>
          <a:noFill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933056"/>
            <a:ext cx="576064" cy="1077314"/>
          </a:xfrm>
          <a:prstGeom prst="rect">
            <a:avLst/>
          </a:prstGeom>
          <a:noFill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005064"/>
            <a:ext cx="812590" cy="936104"/>
          </a:xfrm>
          <a:prstGeom prst="rect">
            <a:avLst/>
          </a:prstGeom>
          <a:noFill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933056"/>
            <a:ext cx="812590" cy="936104"/>
          </a:xfrm>
          <a:prstGeom prst="rect">
            <a:avLst/>
          </a:prstGeom>
          <a:noFill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861048"/>
            <a:ext cx="288032" cy="1195112"/>
          </a:xfrm>
          <a:prstGeom prst="rect">
            <a:avLst/>
          </a:prstGeom>
          <a:noFill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933056"/>
            <a:ext cx="576064" cy="1077314"/>
          </a:xfrm>
          <a:prstGeom prst="rect">
            <a:avLst/>
          </a:prstGeom>
          <a:noFill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861048"/>
            <a:ext cx="288032" cy="1177916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933056"/>
            <a:ext cx="576064" cy="107731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051720" y="0"/>
            <a:ext cx="5012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второй</a:t>
            </a:r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   житель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22" name="Управляющая кнопка: сведения 21">
            <a:hlinkClick r:id="rId19" action="ppaction://hlinksldjump" highlightClick="1"/>
          </p:cNvPr>
          <p:cNvSpPr/>
          <p:nvPr/>
        </p:nvSpPr>
        <p:spPr>
          <a:xfrm>
            <a:off x="8423920" y="6209928"/>
            <a:ext cx="720080" cy="6480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осьмиугольник 10"/>
          <p:cNvSpPr/>
          <p:nvPr/>
        </p:nvSpPr>
        <p:spPr>
          <a:xfrm>
            <a:off x="5796136" y="4365104"/>
            <a:ext cx="2088232" cy="172819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333300"/>
                </a:solidFill>
                <a:latin typeface="Impact" pitchFamily="34" charset="0"/>
                <a:ea typeface="MS Mincho"/>
                <a:cs typeface="Times New Roman"/>
              </a:rPr>
              <a:t>11      см</a:t>
            </a:r>
            <a:endParaRPr lang="ru-RU" sz="3600" dirty="0">
              <a:latin typeface="Impact" pitchFamily="34" charset="0"/>
              <a:ea typeface="MS Mincho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0270" y="0"/>
            <a:ext cx="485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третий</a:t>
            </a:r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   житель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536" y="672952"/>
            <a:ext cx="849694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ja-JP" sz="40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kumimoji="0" lang="ru-RU" altLang="ja-JP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Длина тела этого животного примерно 55 см, а длина хвоста в  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ja-JP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mpact" pitchFamily="34" charset="0"/>
                <a:ea typeface="MS Mincho" pitchFamily="49" charset="-128"/>
                <a:cs typeface="Calibri" pitchFamily="34" charset="0"/>
              </a:rPr>
              <a:t>3     </a:t>
            </a:r>
            <a:r>
              <a:rPr lang="ru-RU" altLang="ja-JP" sz="4000" dirty="0" smtClean="0">
                <a:solidFill>
                  <a:srgbClr val="0000FF"/>
                </a:solidFill>
                <a:latin typeface="Impact" pitchFamily="34" charset="0"/>
                <a:ea typeface="MS Mincho" pitchFamily="49" charset="-128"/>
                <a:cs typeface="Calibri" pitchFamily="34" charset="0"/>
              </a:rPr>
              <a:t>меньше. Чему равна длина хвоста животного?</a:t>
            </a:r>
            <a:endParaRPr lang="ru-RU" altLang="ja-JP" sz="4000" dirty="0" smtClean="0">
              <a:solidFill>
                <a:srgbClr val="0000FF"/>
              </a:solidFill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581128"/>
            <a:ext cx="322387" cy="1318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357301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00B050"/>
                </a:solidFill>
                <a:latin typeface="Impact" pitchFamily="34" charset="0"/>
                <a:ea typeface="MS Mincho"/>
                <a:cs typeface="Times New Roman"/>
              </a:rPr>
              <a:t>ВАРИАНТЫ ОТВЕТОВ</a:t>
            </a:r>
            <a:endParaRPr lang="ru-RU" sz="3600" dirty="0">
              <a:solidFill>
                <a:srgbClr val="00B050"/>
              </a:solidFill>
              <a:latin typeface="Impact" pitchFamily="34" charset="0"/>
              <a:ea typeface="MS Mincho"/>
              <a:cs typeface="Times New Roman"/>
            </a:endParaRPr>
          </a:p>
        </p:txBody>
      </p:sp>
      <p:sp>
        <p:nvSpPr>
          <p:cNvPr id="9" name="Восьмиугольник 8"/>
          <p:cNvSpPr/>
          <p:nvPr/>
        </p:nvSpPr>
        <p:spPr>
          <a:xfrm>
            <a:off x="1115616" y="4365104"/>
            <a:ext cx="2232248" cy="187220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333300"/>
                </a:solidFill>
                <a:latin typeface="Impact" pitchFamily="34" charset="0"/>
                <a:ea typeface="MS Mincho"/>
                <a:cs typeface="Times New Roman"/>
              </a:rPr>
              <a:t>15 см</a:t>
            </a:r>
            <a:endParaRPr lang="ru-RU" sz="3600" dirty="0">
              <a:latin typeface="Impact" pitchFamily="34" charset="0"/>
              <a:ea typeface="MS Mincho"/>
              <a:cs typeface="Times New Roman"/>
            </a:endParaRPr>
          </a:p>
        </p:txBody>
      </p:sp>
      <p:sp>
        <p:nvSpPr>
          <p:cNvPr id="10" name="Восьмиугольник 9"/>
          <p:cNvSpPr/>
          <p:nvPr/>
        </p:nvSpPr>
        <p:spPr>
          <a:xfrm>
            <a:off x="3491880" y="4365104"/>
            <a:ext cx="2160240" cy="18002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333300"/>
                </a:solidFill>
                <a:latin typeface="Impact" pitchFamily="34" charset="0"/>
                <a:ea typeface="MS Mincho"/>
                <a:cs typeface="Times New Roman"/>
              </a:rPr>
              <a:t>16 см</a:t>
            </a:r>
            <a:endParaRPr lang="ru-RU" sz="3600" dirty="0">
              <a:latin typeface="Impact" pitchFamily="34" charset="0"/>
              <a:ea typeface="MS Mincho"/>
              <a:cs typeface="Times New Roman"/>
            </a:endParaRPr>
          </a:p>
        </p:txBody>
      </p:sp>
      <p:pic>
        <p:nvPicPr>
          <p:cNvPr id="25605" name="Picture 5" descr="C:\Users\-L-\Desktop\Анимашки\0_6223d_11a6b2a6_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226" y="3287765"/>
            <a:ext cx="1907374" cy="2949547"/>
          </a:xfrm>
          <a:prstGeom prst="rect">
            <a:avLst/>
          </a:prstGeom>
          <a:noFill/>
        </p:spPr>
      </p:pic>
      <p:pic>
        <p:nvPicPr>
          <p:cNvPr id="25606" name="Picture 6" descr="C:\Users\-L-\Desktop\Анимашки\0_6265e_cdd2bb2e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896181"/>
            <a:ext cx="1933138" cy="2513079"/>
          </a:xfrm>
          <a:prstGeom prst="rect">
            <a:avLst/>
          </a:prstGeom>
          <a:noFill/>
        </p:spPr>
      </p:pic>
      <p:pic>
        <p:nvPicPr>
          <p:cNvPr id="14" name="Picture 6" descr="C:\Users\-L-\Desktop\Анимашки\0_6265e_cdd2bb2e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2848" y="3827982"/>
            <a:ext cx="1933138" cy="2513079"/>
          </a:xfrm>
          <a:prstGeom prst="rect">
            <a:avLst/>
          </a:prstGeom>
          <a:noFill/>
        </p:spPr>
      </p:pic>
      <p:sp>
        <p:nvSpPr>
          <p:cNvPr id="15" name="Управляющая кнопка: сведения 14">
            <a:hlinkClick r:id="rId5" action="ppaction://hlinksldjump" highlightClick="1"/>
          </p:cNvPr>
          <p:cNvSpPr/>
          <p:nvPr/>
        </p:nvSpPr>
        <p:spPr>
          <a:xfrm>
            <a:off x="8316416" y="6165304"/>
            <a:ext cx="576064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23965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-</a:t>
            </a:r>
            <a:endParaRPr lang="ru-RU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61939"/>
            <a:ext cx="288032" cy="113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169" y="0"/>
            <a:ext cx="6244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Четвёртый </a:t>
            </a:r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   житель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628800"/>
            <a:ext cx="1015752" cy="1152128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628800"/>
            <a:ext cx="288032" cy="113819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628800"/>
            <a:ext cx="678932" cy="108012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628800"/>
            <a:ext cx="633671" cy="1008112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556792"/>
            <a:ext cx="288032" cy="1138192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195736" y="1844824"/>
            <a:ext cx="936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= 5</a:t>
            </a:r>
            <a:endParaRPr kumimoji="0" lang="ru-RU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580112" y="1556792"/>
            <a:ext cx="43204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kumimoji="0" lang="ru-RU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+</a:t>
            </a:r>
            <a:r>
              <a:rPr kumimoji="0" lang="ru-RU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588224" y="1772816"/>
            <a:ext cx="1368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kumimoji="0" lang="ru-RU" altLang="ja-JP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= 11</a:t>
            </a:r>
            <a:endParaRPr kumimoji="0" lang="ru-RU" altLang="ja-JP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03238" y="2401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91683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1)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191683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2)</a:t>
            </a:r>
            <a:endParaRPr lang="ru-RU" sz="3200" b="1" dirty="0"/>
          </a:p>
        </p:txBody>
      </p:sp>
      <p:sp>
        <p:nvSpPr>
          <p:cNvPr id="17" name="Семиугольник 16"/>
          <p:cNvSpPr/>
          <p:nvPr/>
        </p:nvSpPr>
        <p:spPr>
          <a:xfrm>
            <a:off x="611560" y="4149080"/>
            <a:ext cx="1512168" cy="1512168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Impact" pitchFamily="34" charset="0"/>
              </a:rPr>
              <a:t>14</a:t>
            </a:r>
            <a:endParaRPr lang="ru-RU" sz="54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314096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00B050"/>
                </a:solidFill>
                <a:latin typeface="Impact" pitchFamily="34" charset="0"/>
                <a:ea typeface="MS Mincho"/>
                <a:cs typeface="Times New Roman"/>
              </a:rPr>
              <a:t>ВАРИАНТЫ ОТВЕТОВ</a:t>
            </a:r>
            <a:endParaRPr lang="ru-RU" sz="3600" dirty="0">
              <a:solidFill>
                <a:srgbClr val="00B050"/>
              </a:solidFill>
              <a:latin typeface="Impact" pitchFamily="34" charset="0"/>
              <a:ea typeface="MS Mincho"/>
              <a:cs typeface="Times New Roman"/>
            </a:endParaRPr>
          </a:p>
        </p:txBody>
      </p:sp>
      <p:sp>
        <p:nvSpPr>
          <p:cNvPr id="19" name="Семиугольник 18"/>
          <p:cNvSpPr/>
          <p:nvPr/>
        </p:nvSpPr>
        <p:spPr>
          <a:xfrm>
            <a:off x="2267744" y="4149080"/>
            <a:ext cx="1440160" cy="1512168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Impact" pitchFamily="34" charset="0"/>
              </a:rPr>
              <a:t>28</a:t>
            </a:r>
            <a:endParaRPr lang="ru-RU" sz="54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20" name="Семиугольник 19"/>
          <p:cNvSpPr/>
          <p:nvPr/>
        </p:nvSpPr>
        <p:spPr>
          <a:xfrm>
            <a:off x="3851920" y="4149080"/>
            <a:ext cx="1440160" cy="1512168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21" name="Семиугольник 20"/>
          <p:cNvSpPr/>
          <p:nvPr/>
        </p:nvSpPr>
        <p:spPr>
          <a:xfrm>
            <a:off x="5436096" y="4149080"/>
            <a:ext cx="1440160" cy="1512168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solidFill>
                  <a:srgbClr val="0000FF"/>
                </a:solidFill>
                <a:latin typeface="Impact" pitchFamily="34" charset="0"/>
              </a:rPr>
              <a:t> 1</a:t>
            </a:r>
            <a:endParaRPr lang="ru-RU" sz="48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437112"/>
            <a:ext cx="288032" cy="1152128"/>
          </a:xfrm>
          <a:prstGeom prst="rect">
            <a:avLst/>
          </a:prstGeom>
          <a:noFill/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293096"/>
            <a:ext cx="280541" cy="1174358"/>
          </a:xfrm>
          <a:prstGeom prst="rect">
            <a:avLst/>
          </a:prstGeom>
          <a:noFill/>
        </p:spPr>
      </p:pic>
      <p:sp>
        <p:nvSpPr>
          <p:cNvPr id="26" name="Семиугольник 25"/>
          <p:cNvSpPr/>
          <p:nvPr/>
        </p:nvSpPr>
        <p:spPr>
          <a:xfrm>
            <a:off x="6948264" y="4149080"/>
            <a:ext cx="1440160" cy="1512168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Impact" pitchFamily="34" charset="0"/>
              </a:rPr>
              <a:t>15</a:t>
            </a:r>
            <a:endParaRPr lang="ru-RU" sz="54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0" y="4293096"/>
            <a:ext cx="2552293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Impact" pitchFamily="34" charset="0"/>
              </a:rPr>
              <a:t>ЗЕЛЕНАЯ</a:t>
            </a:r>
            <a:endParaRPr lang="ru-RU" sz="32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6732240" y="4293096"/>
            <a:ext cx="2411760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Impact" pitchFamily="34" charset="0"/>
              </a:rPr>
              <a:t>ЖАБА</a:t>
            </a:r>
            <a:endParaRPr lang="ru-RU" sz="4400" dirty="0"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26640" name="Picture 16" descr="C:\Users\-L-\Desktop\Анимашки\0_626f3_b6c8a74a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49080"/>
            <a:ext cx="1584176" cy="1614066"/>
          </a:xfrm>
          <a:prstGeom prst="rect">
            <a:avLst/>
          </a:prstGeom>
          <a:noFill/>
        </p:spPr>
      </p:pic>
      <p:pic>
        <p:nvPicPr>
          <p:cNvPr id="30" name="Picture 16" descr="C:\Users\-L-\Desktop\Анимашки\0_626f3_b6c8a74a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149080"/>
            <a:ext cx="1584176" cy="1614066"/>
          </a:xfrm>
          <a:prstGeom prst="rect">
            <a:avLst/>
          </a:prstGeom>
          <a:noFill/>
        </p:spPr>
      </p:pic>
      <p:pic>
        <p:nvPicPr>
          <p:cNvPr id="31" name="Picture 16" descr="C:\Users\-L-\Desktop\Анимашки\0_626f3_b6c8a74a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149080"/>
            <a:ext cx="1584176" cy="1614066"/>
          </a:xfrm>
          <a:prstGeom prst="rect">
            <a:avLst/>
          </a:prstGeom>
          <a:noFill/>
        </p:spPr>
      </p:pic>
      <p:sp>
        <p:nvSpPr>
          <p:cNvPr id="32" name="Управляющая кнопка: сведения 31">
            <a:hlinkClick r:id="rId10" action="ppaction://hlinksldjump" highlightClick="1"/>
          </p:cNvPr>
          <p:cNvSpPr/>
          <p:nvPr/>
        </p:nvSpPr>
        <p:spPr>
          <a:xfrm>
            <a:off x="8244408" y="6165304"/>
            <a:ext cx="648072" cy="6480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591</TotalTime>
  <Words>709</Words>
  <Application>Microsoft Office PowerPoint</Application>
  <PresentationFormat>Экран (4:3)</PresentationFormat>
  <Paragraphs>165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-L-</dc:creator>
  <cp:lastModifiedBy>User</cp:lastModifiedBy>
  <cp:revision>94</cp:revision>
  <dcterms:created xsi:type="dcterms:W3CDTF">2011-11-20T15:59:45Z</dcterms:created>
  <dcterms:modified xsi:type="dcterms:W3CDTF">2019-12-11T06:07:29Z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972937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