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7"/>
  </p:notesMasterIdLst>
  <p:sldIdLst>
    <p:sldId id="256" r:id="rId2"/>
    <p:sldId id="286" r:id="rId3"/>
    <p:sldId id="275" r:id="rId4"/>
    <p:sldId id="284" r:id="rId5"/>
    <p:sldId id="287" r:id="rId6"/>
    <p:sldId id="265" r:id="rId7"/>
    <p:sldId id="288" r:id="rId8"/>
    <p:sldId id="289" r:id="rId9"/>
    <p:sldId id="290" r:id="rId10"/>
    <p:sldId id="277" r:id="rId11"/>
    <p:sldId id="291" r:id="rId12"/>
    <p:sldId id="293" r:id="rId13"/>
    <p:sldId id="294" r:id="rId14"/>
    <p:sldId id="295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0066FF"/>
    <a:srgbClr val="FFCC66"/>
    <a:srgbClr val="66FF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6" autoAdjust="0"/>
    <p:restoredTop sz="94627" autoAdjust="0"/>
  </p:normalViewPr>
  <p:slideViewPr>
    <p:cSldViewPr>
      <p:cViewPr varScale="1">
        <p:scale>
          <a:sx n="65" d="100"/>
          <a:sy n="65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951F99-32D0-432C-9F53-5DB97CB780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320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B8CB5-7FBD-443D-B6F7-0A845C8F3079}" type="slidenum">
              <a:rPr lang="ru-RU"/>
              <a:pPr/>
              <a:t>1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1984375"/>
            <a:ext cx="7643812" cy="4467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2;&#1091;&#1079;&#1099;&#1082;&#1072;\&#1052;&#1099;_&#1078;&#1080;&#1074;&#1099;_(&#1040;&#1057;&#1042;).wav" TargetMode="External"/><Relationship Id="rId5" Type="http://schemas.openxmlformats.org/officeDocument/2006/relationships/image" Target="../media/image3.png"/><Relationship Id="rId4" Type="http://schemas.openxmlformats.org/officeDocument/2006/relationships/hyperlink" Target="09_12_05_&#1054;&#1090;&#1082;&#1088;&#1099;&#1090;&#1099;&#1081;%20&#1091;&#1088;&#1086;&#1082;_&#1058;&#1072;&#1073;&#1083;&#1080;&#1094;&#1099;_3%20&#1074;&#1086;&#1087;&#1088;&#1086;&#1089;&#1072;.xl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tes.google.com/site/informatika1554/home/zadanie-17/%D0%B7%D0%B0%D0%B4%D0%B0%D0%BD%D0%B8%D0%B54.1.PN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8" name="AutoShape 3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50825" y="4005263"/>
            <a:ext cx="433388" cy="503237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4429124" y="3714752"/>
            <a:ext cx="4389638" cy="2677656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solidFill>
              <a:srgbClr val="0000FF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Информатика и ИКТ</a:t>
            </a:r>
            <a:endParaRPr kumimoji="0" lang="ru-RU" sz="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 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Ирина </a:t>
            </a:r>
            <a:r>
              <a:rPr kumimoji="0" lang="ru-RU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борисовна</a:t>
            </a:r>
            <a:r>
              <a:rPr lang="ru-RU" sz="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8а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декабря 2017 года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систематизация основных понятий темы </a:t>
            </a:r>
            <a: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Математические основы информатики</a:t>
            </a:r>
            <a:r>
              <a:rPr lang="ru-RU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cap="all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ы_живы_(АСВ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-4594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34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71670" y="500042"/>
            <a:ext cx="7072330" cy="134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выпускной вечер Наташа надела красное платье, Таня была не в черном, не в синем и не в голубом. У Оксаны- два платья: черное и синее. У Нади есть белое платье, и синее. Ольга имеет платья всех цветов. Определите, какого цвета платья надели девушки, если на вечере все были в платьях разного  цвета.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57200" y="200025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Красное</a:t>
                      </a:r>
                      <a:endParaRPr lang="ru-RU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Черное</a:t>
                      </a:r>
                      <a:endParaRPr lang="ru-RU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Синее</a:t>
                      </a:r>
                      <a:endParaRPr lang="ru-RU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Голубое</a:t>
                      </a:r>
                      <a:endParaRPr lang="ru-RU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Белое</a:t>
                      </a:r>
                      <a:endParaRPr lang="ru-RU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Наташа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Оксана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Надя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256"/>
            <a:ext cx="1285884" cy="20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256"/>
            <a:ext cx="1446886" cy="193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10001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256"/>
            <a:ext cx="150019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86256"/>
            <a:ext cx="1355548" cy="20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47664" y="6286520"/>
            <a:ext cx="15241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Наташа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6286520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6286520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Ольга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6286520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6286520"/>
            <a:ext cx="1440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Оксана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6381328"/>
            <a:ext cx="700092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здесь!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57158" y="0"/>
            <a:ext cx="1714512" cy="1714488"/>
            <a:chOff x="6858016" y="0"/>
            <a:chExt cx="2285984" cy="2285984"/>
          </a:xfrm>
        </p:grpSpPr>
        <p:pic>
          <p:nvPicPr>
            <p:cNvPr id="18" name="Рисунок 17" descr="envie-davoir-un-enfant-c1-album-photo-aufeminincom-110391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16" y="0"/>
              <a:ext cx="2285984" cy="2285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7786710" y="571480"/>
              <a:ext cx="500066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4414" y="5143512"/>
            <a:ext cx="6755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Ответ.</a:t>
            </a:r>
            <a:r>
              <a:rPr lang="ru-RU" dirty="0" smtClean="0"/>
              <a:t> Варенье ел Вася, так как только при одном (третьем) </a:t>
            </a:r>
            <a:endParaRPr lang="ru-RU" dirty="0" smtClean="0"/>
          </a:p>
          <a:p>
            <a:r>
              <a:rPr lang="ru-RU" dirty="0" smtClean="0"/>
              <a:t>варианте </a:t>
            </a:r>
            <a:r>
              <a:rPr lang="ru-RU" dirty="0" smtClean="0"/>
              <a:t>возможных значений ответ двоих - 1 и 1,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ответ одного — 0 и1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6553200" cy="508000"/>
          </a:xfrm>
        </p:spPr>
        <p:txBody>
          <a:bodyPr/>
          <a:lstStyle/>
          <a:p>
            <a:r>
              <a:rPr lang="ru-RU" dirty="0" smtClean="0"/>
              <a:t>Задача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28802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Петя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Вася и Маша остались дома одни. Кто-то из них ел варенье. На вопрос мамы, кто это сделал, они сказали: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а) Петя: “Я не ел. Маша тоже не ела.”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б) Вася: “Маша действительно не ела. Это сделал Петя”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в) Маша: “Вася врет. Это он съел.”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Выясните, кто ел варенье, если известно, что двое из них оба раза сказали правду, а третий один раз соврал, а один раз сказал правду.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000892" y="0"/>
            <a:ext cx="1714512" cy="1714488"/>
            <a:chOff x="6858016" y="0"/>
            <a:chExt cx="2285984" cy="2285984"/>
          </a:xfrm>
        </p:grpSpPr>
        <p:pic>
          <p:nvPicPr>
            <p:cNvPr id="5" name="Рисунок 4" descr="envie-davoir-un-enfant-c1-album-photo-aufeminincom-110391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16" y="0"/>
              <a:ext cx="2285984" cy="2285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786710" y="571480"/>
              <a:ext cx="500066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15272" y="285728"/>
            <a:ext cx="35719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85724746_o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572008"/>
            <a:ext cx="7620000" cy="1790700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 bwMode="auto">
          <a:xfrm>
            <a:off x="8429652" y="6215082"/>
            <a:ext cx="714348" cy="64291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333375"/>
            <a:ext cx="5838838" cy="5953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bg2"/>
                </a:solidFill>
              </a:rPr>
              <a:t>«</a:t>
            </a:r>
            <a:r>
              <a:rPr lang="ru-RU" sz="4000" b="1" dirty="0" smtClean="0">
                <a:solidFill>
                  <a:schemeClr val="bg2"/>
                </a:solidFill>
              </a:rPr>
              <a:t>Электроник»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57158" y="1500174"/>
            <a:ext cx="7199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 b="1" dirty="0"/>
              <a:t>По схемам определить будет гореть лампочка или нет.</a:t>
            </a:r>
          </a:p>
        </p:txBody>
      </p:sp>
      <p:pic>
        <p:nvPicPr>
          <p:cNvPr id="11268" name="Picture 5" descr="Лампочка"/>
          <p:cNvPicPr>
            <a:picLocks noChangeAspect="1" noChangeArrowheads="1"/>
          </p:cNvPicPr>
          <p:nvPr/>
        </p:nvPicPr>
        <p:blipFill>
          <a:blip r:embed="rId2" cstate="print"/>
          <a:srcRect l="16216" t="3215" r="58566" b="87160"/>
          <a:stretch>
            <a:fillRect/>
          </a:stretch>
        </p:blipFill>
        <p:spPr bwMode="auto">
          <a:xfrm>
            <a:off x="3857620" y="1928802"/>
            <a:ext cx="1150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643438" y="1000108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</a:rPr>
              <a:t>Работа в группах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flipH="1">
            <a:off x="3779838" y="1700213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3779838" y="184467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flipH="1">
            <a:off x="3779838" y="206057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3779838" y="220503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395288" y="24209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Результат.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395288" y="3357563"/>
            <a:ext cx="4318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2.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468313" y="28527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 </a:t>
            </a:r>
            <a:r>
              <a:rPr lang="ru-RU" b="1"/>
              <a:t>группа</a:t>
            </a: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3348038" y="28527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II</a:t>
            </a:r>
            <a:r>
              <a:rPr lang="ru-RU" b="1"/>
              <a:t> группа</a:t>
            </a: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61563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III</a:t>
            </a:r>
            <a:r>
              <a:rPr lang="ru-RU" b="1"/>
              <a:t> группа</a:t>
            </a:r>
          </a:p>
        </p:txBody>
      </p:sp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900113" y="3357563"/>
            <a:ext cx="50323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Text Box 21"/>
          <p:cNvSpPr txBox="1">
            <a:spLocks noChangeArrowheads="1"/>
          </p:cNvSpPr>
          <p:nvPr/>
        </p:nvSpPr>
        <p:spPr bwMode="auto">
          <a:xfrm>
            <a:off x="2987675" y="3284538"/>
            <a:ext cx="4318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2.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11283" name="Text Box 22"/>
          <p:cNvSpPr txBox="1">
            <a:spLocks noChangeArrowheads="1"/>
          </p:cNvSpPr>
          <p:nvPr/>
        </p:nvSpPr>
        <p:spPr bwMode="auto">
          <a:xfrm>
            <a:off x="5867400" y="3284538"/>
            <a:ext cx="4318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2.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pic>
        <p:nvPicPr>
          <p:cNvPr id="11284" name="Picture 23" descr="AG0000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1497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4" descr="AG0000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9418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5" descr="AG0000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2845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6" descr="AG0000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7974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3419475" y="4868863"/>
            <a:ext cx="5032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Rectangle 29"/>
          <p:cNvSpPr>
            <a:spLocks noChangeArrowheads="1"/>
          </p:cNvSpPr>
          <p:nvPr/>
        </p:nvSpPr>
        <p:spPr bwMode="auto">
          <a:xfrm>
            <a:off x="6300788" y="3284538"/>
            <a:ext cx="50323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6300788" y="4005263"/>
            <a:ext cx="50323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91" name="Picture 25" descr="AG0000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0767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468313" y="2781300"/>
            <a:ext cx="7416800" cy="295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Прямоугольник 30"/>
          <p:cNvSpPr>
            <a:spLocks noChangeArrowheads="1"/>
          </p:cNvSpPr>
          <p:nvPr/>
        </p:nvSpPr>
        <p:spPr bwMode="auto">
          <a:xfrm>
            <a:off x="539750" y="5876925"/>
            <a:ext cx="75612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CC0000"/>
                </a:solidFill>
              </a:rPr>
              <a:t>Оценивание</a:t>
            </a:r>
            <a:r>
              <a:rPr lang="ru-RU" dirty="0">
                <a:solidFill>
                  <a:srgbClr val="CC0000"/>
                </a:solidFill>
              </a:rPr>
              <a:t>:</a:t>
            </a:r>
            <a:r>
              <a:rPr lang="ru-RU" dirty="0"/>
              <a:t> 2 балла за каждый правильный ответ, если задание выполнено частично – 1 балл, если задания выполнены неверно – 0 баллов</a:t>
            </a:r>
          </a:p>
        </p:txBody>
      </p:sp>
      <p:sp>
        <p:nvSpPr>
          <p:cNvPr id="30" name="Управляющая кнопка: домой 29">
            <a:hlinkClick r:id="rId4" action="ppaction://hlinksldjump" highlightClick="1"/>
          </p:cNvPr>
          <p:cNvSpPr/>
          <p:nvPr/>
        </p:nvSpPr>
        <p:spPr bwMode="auto">
          <a:xfrm>
            <a:off x="8429652" y="6215082"/>
            <a:ext cx="714348" cy="64291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otos_25268981-stock-photo-3d-man-thinking-with-thou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3357562" cy="3357562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3850" y="2214554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/>
              <a:t>   Подсчитайте сколько баллов вы заработали и поставьте соответствующую оценку.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214414" y="2928934"/>
            <a:ext cx="7235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81000"/>
            <a:r>
              <a:rPr lang="ru-RU" sz="2400" b="1" u="sng" dirty="0"/>
              <a:t>Максимальное количество</a:t>
            </a:r>
            <a:r>
              <a:rPr lang="ru-RU" sz="2400" u="sng" dirty="0">
                <a:solidFill>
                  <a:srgbClr val="CC0000"/>
                </a:solidFill>
              </a:rPr>
              <a:t> </a:t>
            </a:r>
            <a:r>
              <a:rPr lang="ru-RU" sz="2400" b="1" u="sng" dirty="0">
                <a:solidFill>
                  <a:srgbClr val="CC0000"/>
                </a:solidFill>
              </a:rPr>
              <a:t>17 баллов</a:t>
            </a:r>
            <a:r>
              <a:rPr lang="ru-RU" sz="2400" b="1" dirty="0">
                <a:solidFill>
                  <a:srgbClr val="CC0000"/>
                </a:solidFill>
              </a:rPr>
              <a:t>.</a:t>
            </a:r>
          </a:p>
          <a:p>
            <a:pPr indent="381000"/>
            <a:r>
              <a:rPr lang="ru-RU" sz="2400" b="1" u="sng" dirty="0"/>
              <a:t>Критерии оценки</a:t>
            </a:r>
            <a:r>
              <a:rPr lang="ru-RU" sz="2400" b="1" dirty="0"/>
              <a:t>:</a:t>
            </a:r>
            <a:r>
              <a:rPr lang="ru-RU" sz="2400" dirty="0"/>
              <a:t> «</a:t>
            </a:r>
            <a:r>
              <a:rPr lang="ru-RU" sz="2400" dirty="0">
                <a:solidFill>
                  <a:srgbClr val="CC0000"/>
                </a:solidFill>
              </a:rPr>
              <a:t>5</a:t>
            </a:r>
            <a:r>
              <a:rPr lang="ru-RU" sz="2400" dirty="0"/>
              <a:t>» - 16 - 17 баллов  </a:t>
            </a:r>
          </a:p>
          <a:p>
            <a:pPr indent="381000"/>
            <a:r>
              <a:rPr lang="ru-RU" sz="2400" dirty="0"/>
              <a:t>                                 «</a:t>
            </a:r>
            <a:r>
              <a:rPr lang="ru-RU" sz="2400" dirty="0">
                <a:solidFill>
                  <a:srgbClr val="CC0000"/>
                </a:solidFill>
              </a:rPr>
              <a:t>4</a:t>
            </a:r>
            <a:r>
              <a:rPr lang="ru-RU" sz="2400" dirty="0"/>
              <a:t>» - 12 - 15 баллов</a:t>
            </a:r>
          </a:p>
          <a:p>
            <a:pPr indent="381000"/>
            <a:r>
              <a:rPr lang="ru-RU" sz="2400" dirty="0"/>
              <a:t>                                 «</a:t>
            </a:r>
            <a:r>
              <a:rPr lang="ru-RU" sz="2400" dirty="0">
                <a:solidFill>
                  <a:srgbClr val="CC0000"/>
                </a:solidFill>
              </a:rPr>
              <a:t>3</a:t>
            </a:r>
            <a:r>
              <a:rPr lang="ru-RU" sz="2400" dirty="0"/>
              <a:t>» -  11 - 8 баллов</a:t>
            </a:r>
          </a:p>
          <a:p>
            <a:pPr indent="381000"/>
            <a:r>
              <a:rPr lang="ru-RU" sz="2400" dirty="0"/>
              <a:t>                                 «</a:t>
            </a:r>
            <a:r>
              <a:rPr lang="ru-RU" sz="2400" dirty="0">
                <a:solidFill>
                  <a:srgbClr val="CC0000"/>
                </a:solidFill>
              </a:rPr>
              <a:t>2</a:t>
            </a:r>
            <a:r>
              <a:rPr lang="ru-RU" sz="2400" dirty="0"/>
              <a:t>» - меньше 8 баллов</a:t>
            </a:r>
          </a:p>
        </p:txBody>
      </p:sp>
      <p:sp>
        <p:nvSpPr>
          <p:cNvPr id="12292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47"/>
          <p:cNvSpPr>
            <a:spLocks noChangeArrowheads="1"/>
          </p:cNvSpPr>
          <p:nvPr/>
        </p:nvSpPr>
        <p:spPr bwMode="auto">
          <a:xfrm>
            <a:off x="1285852" y="1500174"/>
            <a:ext cx="745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Итак, проверим на сколько вы близки к истине!</a:t>
            </a:r>
          </a:p>
        </p:txBody>
      </p:sp>
      <p:sp>
        <p:nvSpPr>
          <p:cNvPr id="12294" name="AutoShape 4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453188"/>
            <a:ext cx="431800" cy="40481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риншот 30-11-2017 165925.png"/>
          <p:cNvPicPr>
            <a:picLocks noChangeAspect="1"/>
          </p:cNvPicPr>
          <p:nvPr/>
        </p:nvPicPr>
        <p:blipFill>
          <a:blip r:embed="rId2" cstate="print"/>
          <a:srcRect l="27344" t="27788" r="31250" b="23624"/>
          <a:stretch>
            <a:fillRect/>
          </a:stretch>
        </p:blipFill>
        <p:spPr>
          <a:xfrm>
            <a:off x="706187" y="1285861"/>
            <a:ext cx="8437813" cy="5572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71480"/>
            <a:ext cx="4883162" cy="508000"/>
          </a:xfrm>
        </p:spPr>
        <p:txBody>
          <a:bodyPr/>
          <a:lstStyle/>
          <a:p>
            <a:r>
              <a:rPr lang="ru-RU" b="1" dirty="0" smtClean="0"/>
              <a:t>Лестница успеха</a:t>
            </a:r>
            <a:endParaRPr lang="ru-RU" b="1" dirty="0"/>
          </a:p>
        </p:txBody>
      </p:sp>
      <p:pic>
        <p:nvPicPr>
          <p:cNvPr id="5" name="Содержимое 4" descr="man-emotions-symbols-98441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043" r="17362" b="7979"/>
          <a:stretch>
            <a:fillRect/>
          </a:stretch>
        </p:blipFill>
        <p:spPr>
          <a:xfrm>
            <a:off x="0" y="1285860"/>
            <a:ext cx="2047889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monitor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00200"/>
            <a:ext cx="6376987" cy="3317875"/>
          </a:xfrm>
          <a:prstGeom prst="rect">
            <a:avLst/>
          </a:prstGeom>
          <a:noFill/>
        </p:spPr>
      </p:pic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 rot="-617267">
            <a:off x="1403350" y="1125538"/>
            <a:ext cx="9359900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317267" scaled="1"/>
                </a:gradFill>
                <a:latin typeface="Impact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depositphotos_49041189-stock-photo-3d-man-thinking-and-confu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38" y="2071678"/>
            <a:ext cx="3357562" cy="4500570"/>
          </a:xfrm>
          <a:prstGeom prst="rect">
            <a:avLst/>
          </a:prstGeom>
        </p:spPr>
      </p:pic>
      <p:sp>
        <p:nvSpPr>
          <p:cNvPr id="6150" name="Freeform 16"/>
          <p:cNvSpPr>
            <a:spLocks/>
          </p:cNvSpPr>
          <p:nvPr/>
        </p:nvSpPr>
        <p:spPr bwMode="auto">
          <a:xfrm>
            <a:off x="-252413" y="620713"/>
            <a:ext cx="6551613" cy="4968875"/>
          </a:xfrm>
          <a:custGeom>
            <a:avLst/>
            <a:gdLst>
              <a:gd name="T0" fmla="*/ 2147483647 w 4127"/>
              <a:gd name="T1" fmla="*/ 2147483647 h 3130"/>
              <a:gd name="T2" fmla="*/ 2147483647 w 4127"/>
              <a:gd name="T3" fmla="*/ 2147483647 h 3130"/>
              <a:gd name="T4" fmla="*/ 2147483647 w 4127"/>
              <a:gd name="T5" fmla="*/ 2147483647 h 3130"/>
              <a:gd name="T6" fmla="*/ 2147483647 w 4127"/>
              <a:gd name="T7" fmla="*/ 2147483647 h 3130"/>
              <a:gd name="T8" fmla="*/ 2147483647 w 4127"/>
              <a:gd name="T9" fmla="*/ 2147483647 h 3130"/>
              <a:gd name="T10" fmla="*/ 2147483647 w 4127"/>
              <a:gd name="T11" fmla="*/ 2147483647 h 3130"/>
              <a:gd name="T12" fmla="*/ 2147483647 w 4127"/>
              <a:gd name="T13" fmla="*/ 2147483647 h 3130"/>
              <a:gd name="T14" fmla="*/ 2147483647 w 4127"/>
              <a:gd name="T15" fmla="*/ 2147483647 h 3130"/>
              <a:gd name="T16" fmla="*/ 2147483647 w 4127"/>
              <a:gd name="T17" fmla="*/ 2147483647 h 3130"/>
              <a:gd name="T18" fmla="*/ 2147483647 w 4127"/>
              <a:gd name="T19" fmla="*/ 2147483647 h 3130"/>
              <a:gd name="T20" fmla="*/ 2147483647 w 4127"/>
              <a:gd name="T21" fmla="*/ 2147483647 h 3130"/>
              <a:gd name="T22" fmla="*/ 2147483647 w 4127"/>
              <a:gd name="T23" fmla="*/ 0 h 3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27"/>
              <a:gd name="T37" fmla="*/ 0 h 3130"/>
              <a:gd name="T38" fmla="*/ 4127 w 4127"/>
              <a:gd name="T39" fmla="*/ 3130 h 3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27" h="3130">
                <a:moveTo>
                  <a:pt x="1867" y="3130"/>
                </a:moveTo>
                <a:cubicBezTo>
                  <a:pt x="2910" y="3118"/>
                  <a:pt x="3953" y="3107"/>
                  <a:pt x="3726" y="2948"/>
                </a:cubicBezTo>
                <a:cubicBezTo>
                  <a:pt x="3499" y="2789"/>
                  <a:pt x="816" y="2192"/>
                  <a:pt x="506" y="2177"/>
                </a:cubicBezTo>
                <a:cubicBezTo>
                  <a:pt x="196" y="2162"/>
                  <a:pt x="1308" y="2835"/>
                  <a:pt x="1867" y="2858"/>
                </a:cubicBezTo>
                <a:cubicBezTo>
                  <a:pt x="2426" y="2881"/>
                  <a:pt x="4096" y="2547"/>
                  <a:pt x="3862" y="2313"/>
                </a:cubicBezTo>
                <a:cubicBezTo>
                  <a:pt x="3628" y="2079"/>
                  <a:pt x="824" y="1466"/>
                  <a:pt x="461" y="1451"/>
                </a:cubicBezTo>
                <a:cubicBezTo>
                  <a:pt x="98" y="1436"/>
                  <a:pt x="1111" y="2170"/>
                  <a:pt x="1685" y="2223"/>
                </a:cubicBezTo>
                <a:cubicBezTo>
                  <a:pt x="2259" y="2276"/>
                  <a:pt x="4127" y="2034"/>
                  <a:pt x="3908" y="1769"/>
                </a:cubicBezTo>
                <a:cubicBezTo>
                  <a:pt x="3689" y="1504"/>
                  <a:pt x="740" y="680"/>
                  <a:pt x="370" y="635"/>
                </a:cubicBezTo>
                <a:cubicBezTo>
                  <a:pt x="0" y="590"/>
                  <a:pt x="1088" y="1437"/>
                  <a:pt x="1685" y="1497"/>
                </a:cubicBezTo>
                <a:cubicBezTo>
                  <a:pt x="2282" y="1557"/>
                  <a:pt x="4127" y="1247"/>
                  <a:pt x="3953" y="998"/>
                </a:cubicBezTo>
                <a:cubicBezTo>
                  <a:pt x="3779" y="749"/>
                  <a:pt x="1194" y="166"/>
                  <a:pt x="64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Oval 20"/>
          <p:cNvSpPr>
            <a:spLocks noChangeArrowheads="1"/>
          </p:cNvSpPr>
          <p:nvPr/>
        </p:nvSpPr>
        <p:spPr bwMode="auto">
          <a:xfrm>
            <a:off x="3357554" y="4000504"/>
            <a:ext cx="2663825" cy="9350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357555" y="549275"/>
            <a:ext cx="5678496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Тысячи путей ведут к заблуждению;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истине – только один.</a:t>
            </a:r>
          </a:p>
          <a:p>
            <a:pPr algn="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Жан-Жак Руссо</a:t>
            </a:r>
          </a:p>
        </p:txBody>
      </p:sp>
      <p:sp>
        <p:nvSpPr>
          <p:cNvPr id="6147" name="WordArt 11"/>
          <p:cNvSpPr>
            <a:spLocks noChangeArrowheads="1" noChangeShapeType="1" noTextEdit="1"/>
          </p:cNvSpPr>
          <p:nvPr/>
        </p:nvSpPr>
        <p:spPr bwMode="auto">
          <a:xfrm>
            <a:off x="1357290" y="6072206"/>
            <a:ext cx="3529012" cy="574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"На пути к истине"</a:t>
            </a:r>
          </a:p>
        </p:txBody>
      </p:sp>
      <p:sp>
        <p:nvSpPr>
          <p:cNvPr id="6148" name="Oval 12"/>
          <p:cNvSpPr>
            <a:spLocks noChangeArrowheads="1"/>
          </p:cNvSpPr>
          <p:nvPr/>
        </p:nvSpPr>
        <p:spPr bwMode="auto">
          <a:xfrm>
            <a:off x="428596" y="5143512"/>
            <a:ext cx="2628931" cy="7921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3714744" y="4143380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hlinkClick r:id="rId3" action="ppaction://hlinksldjump"/>
              </a:rPr>
              <a:t>«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hlinkClick r:id="rId3" action="ppaction://hlinksldjump"/>
              </a:rPr>
              <a:t>Чёрный ящик»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152" name="Oval 19"/>
          <p:cNvSpPr>
            <a:spLocks noChangeArrowheads="1"/>
          </p:cNvSpPr>
          <p:nvPr/>
        </p:nvSpPr>
        <p:spPr bwMode="auto">
          <a:xfrm>
            <a:off x="428596" y="3071810"/>
            <a:ext cx="2087562" cy="7921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Text Box 25"/>
          <p:cNvSpPr txBox="1">
            <a:spLocks noChangeArrowheads="1"/>
          </p:cNvSpPr>
          <p:nvPr/>
        </p:nvSpPr>
        <p:spPr bwMode="auto">
          <a:xfrm>
            <a:off x="571472" y="5286388"/>
            <a:ext cx="2735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2"/>
                </a:solidFill>
                <a:hlinkClick r:id="rId4" action="ppaction://hlinksldjump"/>
              </a:rPr>
              <a:t> </a:t>
            </a:r>
            <a:r>
              <a:rPr lang="ru-RU" b="1" dirty="0" smtClean="0">
                <a:solidFill>
                  <a:schemeClr val="bg2"/>
                </a:solidFill>
                <a:hlinkClick r:id="rId4" action="ppaction://hlinksldjump"/>
              </a:rPr>
              <a:t>«Истина или ложь»</a:t>
            </a:r>
            <a:endParaRPr lang="ru-RU" b="1" dirty="0">
              <a:solidFill>
                <a:schemeClr val="bg2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5720" y="1285860"/>
            <a:ext cx="1801813" cy="803561"/>
            <a:chOff x="4140200" y="1844675"/>
            <a:chExt cx="1801813" cy="803561"/>
          </a:xfrm>
        </p:grpSpPr>
        <p:sp>
          <p:nvSpPr>
            <p:cNvPr id="6154" name="Oval 23"/>
            <p:cNvSpPr>
              <a:spLocks noChangeArrowheads="1"/>
            </p:cNvSpPr>
            <p:nvPr/>
          </p:nvSpPr>
          <p:spPr bwMode="auto">
            <a:xfrm>
              <a:off x="4140200" y="1844675"/>
              <a:ext cx="1801813" cy="8035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Text Box 26"/>
            <p:cNvSpPr txBox="1">
              <a:spLocks noChangeArrowheads="1"/>
            </p:cNvSpPr>
            <p:nvPr/>
          </p:nvSpPr>
          <p:spPr bwMode="auto">
            <a:xfrm>
              <a:off x="4211638" y="1916113"/>
              <a:ext cx="1728787" cy="65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solidFill>
                    <a:schemeClr val="accent6"/>
                  </a:solidFill>
                  <a:hlinkClick r:id="rId5" action="ppaction://hlinksldjump"/>
                </a:rPr>
                <a:t>Подведение итогов</a:t>
              </a:r>
              <a:endParaRPr lang="ru-RU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159" name="Text Box 29"/>
          <p:cNvSpPr txBox="1">
            <a:spLocks noChangeArrowheads="1"/>
          </p:cNvSpPr>
          <p:nvPr/>
        </p:nvSpPr>
        <p:spPr bwMode="auto">
          <a:xfrm>
            <a:off x="428596" y="3143248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hlinkClick r:id="rId6" action="ppaction://hlinksldjump"/>
              </a:rPr>
              <a:t>«Решение задач»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" name="Picture 6" descr="original_metal_w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242019"/>
            <a:ext cx="678852" cy="615981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786182" y="2214554"/>
            <a:ext cx="1873250" cy="792163"/>
            <a:chOff x="785786" y="1643050"/>
            <a:chExt cx="1873250" cy="792163"/>
          </a:xfrm>
        </p:grpSpPr>
        <p:sp>
          <p:nvSpPr>
            <p:cNvPr id="6158" name="Oval 27"/>
            <p:cNvSpPr>
              <a:spLocks noChangeArrowheads="1"/>
            </p:cNvSpPr>
            <p:nvPr/>
          </p:nvSpPr>
          <p:spPr bwMode="auto">
            <a:xfrm>
              <a:off x="785786" y="1643050"/>
              <a:ext cx="1873250" cy="79216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Text Box 24"/>
            <p:cNvSpPr txBox="1">
              <a:spLocks noChangeArrowheads="1"/>
            </p:cNvSpPr>
            <p:nvPr/>
          </p:nvSpPr>
          <p:spPr bwMode="auto">
            <a:xfrm>
              <a:off x="857224" y="1643050"/>
              <a:ext cx="18002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/>
                <a:t>    </a:t>
              </a:r>
              <a:r>
                <a:rPr lang="ru-RU" b="1" dirty="0" smtClean="0">
                  <a:solidFill>
                    <a:schemeClr val="bg2"/>
                  </a:solidFill>
                  <a:hlinkClick r:id="rId8" action="ppaction://hlinksldjump"/>
                </a:rPr>
                <a:t>«Электроник</a:t>
              </a:r>
              <a:r>
                <a:rPr lang="ru-RU" b="1" dirty="0">
                  <a:solidFill>
                    <a:schemeClr val="bg2"/>
                  </a:solidFill>
                  <a:hlinkClick r:id="rId8" action="ppaction://hlinksldjump"/>
                </a:rPr>
                <a:t>»</a:t>
              </a:r>
              <a:endParaRPr lang="ru-RU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357464" cy="508000"/>
          </a:xfrm>
        </p:spPr>
        <p:txBody>
          <a:bodyPr/>
          <a:lstStyle/>
          <a:p>
            <a:r>
              <a:rPr lang="ru-RU" dirty="0" smtClean="0"/>
              <a:t>Истина или ложь?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Любое логическое выражение либо истинно, либо ложно.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Сложное логическое выражение содержит высказывания, объединенные какой-то одной логической операцией.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Истинность сложного высказывания можно определить, зная истинность или ложность входящих в него высказываний.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Результатом операции отрицания над высказыванием «Пушкин – не гениальный русский поэт» является высказывание «Пушкин – гениальный русский поэт</a:t>
            </a:r>
            <a:r>
              <a:rPr lang="ru-RU" sz="2400" dirty="0" smtClean="0"/>
              <a:t>».</a:t>
            </a:r>
            <a:endParaRPr 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43174" y="1571612"/>
          <a:ext cx="6095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35_stick_figure_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00364" cy="213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395922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5. Высказывание </a:t>
            </a:r>
            <a:r>
              <a:rPr lang="ru-RU" dirty="0" smtClean="0"/>
              <a:t>«4 – простое число» истинно. Высказывание «4 – не простое число» ложно.</a:t>
            </a:r>
          </a:p>
          <a:p>
            <a:pPr lvl="0">
              <a:buNone/>
            </a:pPr>
            <a:r>
              <a:rPr lang="ru-RU" dirty="0" smtClean="0"/>
              <a:t>6. Высказывание </a:t>
            </a:r>
            <a:r>
              <a:rPr lang="ru-RU" dirty="0" smtClean="0"/>
              <a:t>«Тигр – это полосатый зверь или домашнее животное», полученное при помощи логического сложения, истинно.</a:t>
            </a:r>
          </a:p>
          <a:p>
            <a:pPr lvl="0">
              <a:buNone/>
            </a:pPr>
            <a:r>
              <a:rPr lang="ru-RU" dirty="0" smtClean="0"/>
              <a:t>7. Высказывание </a:t>
            </a:r>
            <a:r>
              <a:rPr lang="ru-RU" dirty="0" smtClean="0"/>
              <a:t>«Январь – последний зимний месяц и в нем всегда 31 день», полученное при помощи логического умножения, истинно.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5572140"/>
          <a:ext cx="6095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 bwMode="auto">
          <a:xfrm>
            <a:off x="8215338" y="6000768"/>
            <a:ext cx="928662" cy="85723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60639953-stock-photo-person-with-laptop-and-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071546"/>
            <a:ext cx="4786314" cy="39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0" y="5214950"/>
          <a:ext cx="6863405" cy="1143008"/>
        </p:xfrm>
        <a:graphic>
          <a:graphicData uri="http://schemas.openxmlformats.org/drawingml/2006/table">
            <a:tbl>
              <a:tblPr/>
              <a:tblGrid>
                <a:gridCol w="1147367"/>
                <a:gridCol w="1148084"/>
                <a:gridCol w="1148084"/>
                <a:gridCol w="1148084"/>
                <a:gridCol w="873433"/>
                <a:gridCol w="1398353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  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black-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3643318" cy="364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 bwMode="auto">
          <a:xfrm>
            <a:off x="8215338" y="6000768"/>
            <a:ext cx="928662" cy="85723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563888" y="0"/>
            <a:ext cx="55801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/>
            <a:endParaRPr lang="ru-RU" sz="4400" i="1" dirty="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111620" name="Picture 4" descr="original_metal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714348" cy="648190"/>
          </a:xfrm>
          <a:prstGeom prst="rect">
            <a:avLst/>
          </a:prstGeom>
          <a:noFill/>
        </p:spPr>
      </p:pic>
      <p:pic>
        <p:nvPicPr>
          <p:cNvPr id="111621" name="Picture 5" descr="original_metal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429000"/>
            <a:ext cx="708563" cy="642942"/>
          </a:xfrm>
          <a:prstGeom prst="rect">
            <a:avLst/>
          </a:prstGeom>
          <a:noFill/>
        </p:spPr>
      </p:pic>
      <p:pic>
        <p:nvPicPr>
          <p:cNvPr id="111622" name="Picture 6" descr="original_metal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14818"/>
            <a:ext cx="678852" cy="61598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71604" y="1643050"/>
            <a:ext cx="70723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оценки: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- 16-17 баллов,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- 12-15 баллов,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- 11-8 баллов,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меньше 8 баллов.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6072206"/>
            <a:ext cx="7715304" cy="508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 количество баллов -17.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9" name="Picture 6" descr="original_metal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929198"/>
            <a:ext cx="678852" cy="615981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 bwMode="auto">
          <a:xfrm>
            <a:off x="8429652" y="0"/>
            <a:ext cx="714348" cy="64291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6553200" cy="508000"/>
          </a:xfrm>
        </p:spPr>
        <p:txBody>
          <a:bodyPr/>
          <a:lstStyle/>
          <a:p>
            <a:r>
              <a:rPr lang="ru-RU" dirty="0" smtClean="0"/>
              <a:t>Задача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501122" cy="3959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smtClean="0"/>
              <a:t>какого </a:t>
            </a:r>
            <a:r>
              <a:rPr lang="ru-RU" dirty="0" smtClean="0"/>
              <a:t>из </a:t>
            </a:r>
            <a:r>
              <a:rPr lang="ru-RU" dirty="0" smtClean="0"/>
              <a:t>данных </a:t>
            </a:r>
            <a:r>
              <a:rPr lang="ru-RU" dirty="0" smtClean="0"/>
              <a:t>слов </a:t>
            </a:r>
            <a:r>
              <a:rPr lang="ru-RU" dirty="0" smtClean="0"/>
              <a:t>истинно высказывание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НЕ</a:t>
            </a:r>
            <a:r>
              <a:rPr lang="ru-RU" dirty="0" smtClean="0"/>
              <a:t> (оканчивается на </a:t>
            </a:r>
            <a:r>
              <a:rPr lang="ru-RU" dirty="0" smtClean="0"/>
              <a:t>мягкий </a:t>
            </a:r>
            <a:r>
              <a:rPr lang="ru-RU" dirty="0" smtClean="0"/>
              <a:t>знак) </a:t>
            </a:r>
            <a:r>
              <a:rPr lang="ru-RU" b="1" dirty="0" smtClean="0"/>
              <a:t>И</a:t>
            </a:r>
            <a:r>
              <a:rPr lang="ru-RU" dirty="0" smtClean="0"/>
              <a:t> (количество букв чётное)?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) сентябрь</a:t>
            </a:r>
          </a:p>
          <a:p>
            <a:pPr>
              <a:buNone/>
            </a:pPr>
            <a:r>
              <a:rPr lang="ru-RU" dirty="0" smtClean="0"/>
              <a:t>2) август</a:t>
            </a:r>
          </a:p>
          <a:p>
            <a:pPr>
              <a:buNone/>
            </a:pPr>
            <a:r>
              <a:rPr lang="ru-RU" dirty="0" smtClean="0"/>
              <a:t>3) декабрь</a:t>
            </a:r>
          </a:p>
          <a:p>
            <a:pPr>
              <a:buNone/>
            </a:pPr>
            <a:r>
              <a:rPr lang="ru-RU" dirty="0" smtClean="0"/>
              <a:t>4) май</a:t>
            </a:r>
          </a:p>
          <a:p>
            <a:endParaRPr lang="ru-RU" dirty="0"/>
          </a:p>
        </p:txBody>
      </p:sp>
      <p:pic>
        <p:nvPicPr>
          <p:cNvPr id="4" name="Рисунок 3" descr="the-four-seasons-what-causes-sea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214818"/>
            <a:ext cx="3657600" cy="2179320"/>
          </a:xfrm>
          <a:prstGeom prst="rect">
            <a:avLst/>
          </a:prstGeom>
        </p:spPr>
      </p:pic>
      <p:pic>
        <p:nvPicPr>
          <p:cNvPr id="6" name="Рисунок 5" descr="envie-davoir-un-enfant-c1-album-photo-aufeminincom-110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72" y="0"/>
            <a:ext cx="2333628" cy="233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riginal_metal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00504"/>
            <a:ext cx="2857520" cy="2592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92375"/>
            <a:ext cx="8534430" cy="395922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В  таблице  приведены  запросы  к  поисковому  серверу</a:t>
            </a:r>
            <a:r>
              <a:rPr lang="ru-RU" sz="1800" dirty="0" smtClean="0"/>
              <a:t>.  Расположите обозначения запросов в порядке возрастания  количества  страниц,  которые найдет поисковый сервер по каждому запросу. Для  обозначения  логической  операции  ИЛИ  в  запросе  используется символ |, а для логической операции И – символ &amp;.</a:t>
            </a:r>
          </a:p>
          <a:p>
            <a:pPr>
              <a:buNone/>
            </a:pPr>
            <a:r>
              <a:rPr lang="ru-RU" sz="1800" dirty="0" smtClean="0"/>
              <a:t>А) Франция | Испания | История</a:t>
            </a:r>
          </a:p>
          <a:p>
            <a:pPr>
              <a:buNone/>
            </a:pPr>
            <a:r>
              <a:rPr lang="ru-RU" sz="1800" dirty="0" smtClean="0"/>
              <a:t>Б) Франция &amp; Карта &amp; История</a:t>
            </a:r>
          </a:p>
          <a:p>
            <a:pPr>
              <a:buNone/>
            </a:pPr>
            <a:r>
              <a:rPr lang="ru-RU" sz="1800" dirty="0" smtClean="0"/>
              <a:t>В)Франция | История</a:t>
            </a:r>
          </a:p>
          <a:p>
            <a:pPr>
              <a:buNone/>
            </a:pPr>
            <a:r>
              <a:rPr lang="ru-RU" sz="1800" dirty="0" smtClean="0"/>
              <a:t>Г)Франция &amp; История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envie-davoir-un-enfant-c1-album-photo-aufeminincom-110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810" y="0"/>
            <a:ext cx="2262190" cy="226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6553200" cy="508000"/>
          </a:xfrm>
        </p:spPr>
        <p:txBody>
          <a:bodyPr/>
          <a:lstStyle/>
          <a:p>
            <a:r>
              <a:rPr lang="ru-RU" dirty="0" smtClean="0"/>
              <a:t>Задача 2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92375"/>
            <a:ext cx="8534430" cy="3959225"/>
          </a:xfrm>
        </p:spPr>
        <p:txBody>
          <a:bodyPr/>
          <a:lstStyle/>
          <a:p>
            <a:pPr indent="11113">
              <a:buNone/>
            </a:pPr>
            <a:r>
              <a:rPr lang="ru-RU" sz="1800" dirty="0" smtClean="0"/>
              <a:t>В таблице приведены запросы и количество найденных по ним страниц некоторого сегмента сети Интернет</a:t>
            </a:r>
            <a:r>
              <a:rPr lang="ru-RU" sz="1800" dirty="0" smtClean="0"/>
              <a:t>:</a:t>
            </a:r>
          </a:p>
          <a:p>
            <a:pPr indent="11113">
              <a:buNone/>
            </a:pPr>
            <a:endParaRPr lang="ru-RU" sz="1800" dirty="0" smtClean="0"/>
          </a:p>
          <a:p>
            <a:pPr indent="11113">
              <a:buNone/>
            </a:pPr>
            <a:endParaRPr lang="ru-RU" sz="1800" dirty="0" smtClean="0"/>
          </a:p>
          <a:p>
            <a:pPr indent="11113">
              <a:buNone/>
            </a:pPr>
            <a:endParaRPr lang="ru-RU" sz="1800" dirty="0" smtClean="0"/>
          </a:p>
          <a:p>
            <a:pPr indent="11113">
              <a:buNone/>
            </a:pPr>
            <a:endParaRPr lang="ru-RU" sz="1800" dirty="0" smtClean="0"/>
          </a:p>
          <a:p>
            <a:pPr indent="11113">
              <a:buNone/>
            </a:pPr>
            <a:endParaRPr lang="ru-RU" sz="1800" dirty="0" smtClean="0"/>
          </a:p>
          <a:p>
            <a:pPr indent="11113">
              <a:buNone/>
            </a:pPr>
            <a:r>
              <a:rPr lang="ru-RU" sz="1800" dirty="0" smtClean="0"/>
              <a:t>Сколько страниц (в тысячах) будет найдено по запросу Тархун &amp; Буратино &amp; Дюшес?</a:t>
            </a:r>
          </a:p>
          <a:p>
            <a:pPr indent="11113">
              <a:buNone/>
            </a:pPr>
            <a:r>
              <a:rPr lang="ru-RU" sz="1800" dirty="0" smtClean="0"/>
              <a:t>Считается, что все запросы выполнялись практически одновременно, так что набор страниц, содержащих все искомые слова, не изменялся за время выполнения запросов.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https://sites.google.com/site/informatika1554/_/rsrc/1463578612316/home/zadanie-17/%D0%B7%D0%B0%D0%B4%D0%B0%D0%BD%D0%B8%D0%B54.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rto="http://schemas.microsoft.com/office/word/2006/arto" xmlns:wp="http://schemas.openxmlformats.org/drawingml/2006/wordprocessingDrawing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m="http://schemas.openxmlformats.org/officeDocument/2006/math" xmlns:ve="http://schemas.openxmlformats.org/markup-compatibility/2006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71810"/>
            <a:ext cx="5691214" cy="1643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Группа 7"/>
          <p:cNvGrpSpPr/>
          <p:nvPr/>
        </p:nvGrpSpPr>
        <p:grpSpPr>
          <a:xfrm>
            <a:off x="6858016" y="0"/>
            <a:ext cx="2285984" cy="2285984"/>
            <a:chOff x="6858016" y="0"/>
            <a:chExt cx="2285984" cy="2285984"/>
          </a:xfrm>
        </p:grpSpPr>
        <p:pic>
          <p:nvPicPr>
            <p:cNvPr id="6" name="Рисунок 5" descr="envie-davoir-un-enfant-c1-album-photo-aufeminincom-110391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16" y="0"/>
              <a:ext cx="2285984" cy="2285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786710" y="571480"/>
              <a:ext cx="500066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3270</TotalTime>
  <Words>676</Words>
  <Application>Microsoft Office PowerPoint</Application>
  <PresentationFormat>Экран (4:3)</PresentationFormat>
  <Paragraphs>145</Paragraphs>
  <Slides>15</Slides>
  <Notes>1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template</vt:lpstr>
      <vt:lpstr>Слайд 1</vt:lpstr>
      <vt:lpstr>Слайд 2</vt:lpstr>
      <vt:lpstr>Истина или ложь?</vt:lpstr>
      <vt:lpstr> </vt:lpstr>
      <vt:lpstr>Слайд 5</vt:lpstr>
      <vt:lpstr>Максимальное количество баллов -17. </vt:lpstr>
      <vt:lpstr>Задача 1.</vt:lpstr>
      <vt:lpstr>Задача 2   </vt:lpstr>
      <vt:lpstr>Задача 2   </vt:lpstr>
      <vt:lpstr>Слайд 10</vt:lpstr>
      <vt:lpstr>Задача 5</vt:lpstr>
      <vt:lpstr>«Электроник»</vt:lpstr>
      <vt:lpstr>Слайд 13</vt:lpstr>
      <vt:lpstr>Лестница успеха</vt:lpstr>
      <vt:lpstr>Слайд 15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http://uchipro.ru/source/pdd/player.html?ref=0/pdd0404</dc:title>
  <dc:creator>Астафьев Сергей Валерьевич</dc:creator>
  <cp:lastModifiedBy>Мма</cp:lastModifiedBy>
  <cp:revision>160</cp:revision>
  <dcterms:created xsi:type="dcterms:W3CDTF">2009-02-08T20:15:26Z</dcterms:created>
  <dcterms:modified xsi:type="dcterms:W3CDTF">2017-12-10T23:36:15Z</dcterms:modified>
</cp:coreProperties>
</file>