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3" r:id="rId8"/>
    <p:sldId id="262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995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EF609-815E-4BB9-ABD1-9AEAB08E746B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E78AB-E2AB-4F78-A54A-F0CD8F73F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9.jpeg"/><Relationship Id="rId7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Дымка рамк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6280"/>
            <a:ext cx="917667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916832"/>
            <a:ext cx="7056784" cy="2952328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Monotype Corsiva" pitchFamily="66" charset="0"/>
              </a:rPr>
              <a:t>Проект</a:t>
            </a:r>
            <a:br>
              <a:rPr lang="ru-RU" sz="60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6000" dirty="0" smtClean="0">
                <a:solidFill>
                  <a:srgbClr val="C00000"/>
                </a:solidFill>
                <a:latin typeface="Monotype Corsiva" pitchFamily="66" charset="0"/>
              </a:rPr>
              <a:t>«Народная игрушка»</a:t>
            </a:r>
            <a:br>
              <a:rPr lang="ru-RU" sz="60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Во второй младшей группе</a:t>
            </a:r>
            <a:b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Воспитатели: Деярдиева В.Н</a:t>
            </a:r>
            <a:b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Коновалова Н.А</a:t>
            </a:r>
            <a:b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д/с №123 </a:t>
            </a:r>
            <a:r>
              <a:rPr lang="ru-RU" sz="2000" dirty="0" err="1" smtClean="0">
                <a:solidFill>
                  <a:srgbClr val="C00000"/>
                </a:solidFill>
                <a:latin typeface="Monotype Corsiva" pitchFamily="66" charset="0"/>
              </a:rPr>
              <a:t>г.Тюмени</a:t>
            </a:r>
            <a:endParaRPr lang="ru-RU" sz="6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8520" y="-99392"/>
            <a:ext cx="9252520" cy="72008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7272808" cy="3456384"/>
          </a:xfrm>
        </p:spPr>
        <p:txBody>
          <a:bodyPr>
            <a:noAutofit/>
          </a:bodyPr>
          <a:lstStyle/>
          <a:p>
            <a:pPr algn="l"/>
            <a:r>
              <a:rPr lang="ru-RU" sz="3200" b="1" dirty="0"/>
              <a:t>Деятельность </a:t>
            </a:r>
            <a:r>
              <a:rPr lang="ru-RU" sz="3200" b="1" dirty="0" smtClean="0"/>
              <a:t>родителей: </a:t>
            </a:r>
            <a:br>
              <a:rPr lang="ru-RU" sz="3200" b="1" dirty="0" smtClean="0"/>
            </a:br>
            <a:r>
              <a:rPr lang="ru-RU" sz="2400" dirty="0" smtClean="0"/>
              <a:t>1.Совместные </a:t>
            </a:r>
            <a:r>
              <a:rPr lang="ru-RU" sz="2400" dirty="0"/>
              <a:t>игры родителей с детьми </a:t>
            </a:r>
            <a:r>
              <a:rPr lang="ru-RU" sz="2400" dirty="0" smtClean="0"/>
              <a:t>с игрушками </a:t>
            </a:r>
            <a:r>
              <a:rPr lang="ru-RU" sz="2400" dirty="0"/>
              <a:t>(дома);</a:t>
            </a:r>
            <a:br>
              <a:rPr lang="ru-RU" sz="2400" dirty="0"/>
            </a:br>
            <a:r>
              <a:rPr lang="ru-RU" sz="2400" dirty="0"/>
              <a:t>2.Сбор «Народных игрушек» к выставке;</a:t>
            </a:r>
            <a:br>
              <a:rPr lang="ru-RU" sz="2400" dirty="0"/>
            </a:br>
            <a:r>
              <a:rPr lang="ru-RU" sz="2400" dirty="0"/>
              <a:t>3. Изготовление игрушек-самоделок к выставке «Народная игрушка»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совместно </a:t>
            </a:r>
            <a:r>
              <a:rPr lang="ru-RU" sz="2400" dirty="0"/>
              <a:t>с детьми</a:t>
            </a:r>
            <a:r>
              <a:rPr lang="ru-RU" sz="3200" dirty="0"/>
              <a:t>.</a:t>
            </a:r>
          </a:p>
        </p:txBody>
      </p:sp>
      <p:pic>
        <p:nvPicPr>
          <p:cNvPr id="5" name="Рисунок 4" descr="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0536" y="2940954"/>
            <a:ext cx="1821944" cy="30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37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1014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472" y="548680"/>
            <a:ext cx="6912768" cy="4392488"/>
          </a:xfrm>
        </p:spPr>
        <p:txBody>
          <a:bodyPr>
            <a:noAutofit/>
          </a:bodyPr>
          <a:lstStyle/>
          <a:p>
            <a:pPr algn="l"/>
            <a:r>
              <a:rPr lang="ru-RU" sz="3200" b="1" dirty="0"/>
              <a:t>III этап — </a:t>
            </a:r>
            <a:r>
              <a:rPr lang="ru-RU" sz="3200" b="1" dirty="0" smtClean="0"/>
              <a:t>заключительный: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— выставка детских работ (в группе);</a:t>
            </a:r>
            <a:br>
              <a:rPr lang="ru-RU" sz="3200" dirty="0"/>
            </a:br>
            <a:r>
              <a:rPr lang="ru-RU" sz="3200" dirty="0"/>
              <a:t>— выставка совместных творческих работ детей и родителей «Народная игрушка» (в музее</a:t>
            </a:r>
            <a:r>
              <a:rPr lang="ru-RU" sz="3200" dirty="0" smtClean="0"/>
              <a:t>).</a:t>
            </a:r>
            <a:r>
              <a:rPr lang="ru-RU" sz="3200" dirty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-Развлечение «Мы матрешки, вот какие крошки»»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8" name="Рисунок 7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09472" y="4221088"/>
            <a:ext cx="1718312" cy="238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81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5" y="-531440"/>
            <a:ext cx="9721080" cy="7920880"/>
          </a:xfrm>
        </p:spPr>
      </p:pic>
      <p:pic>
        <p:nvPicPr>
          <p:cNvPr id="5" name="Рисунок 4" descr="dymka1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300416" y="3576524"/>
            <a:ext cx="1448048" cy="26607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33" y="927362"/>
            <a:ext cx="2171733" cy="1628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903" y="2311020"/>
            <a:ext cx="2160912" cy="22862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33" y="3932982"/>
            <a:ext cx="2723785" cy="20162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495" y="3896872"/>
            <a:ext cx="2605305" cy="18308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471" y="755476"/>
            <a:ext cx="1801624" cy="24036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232" y="1961495"/>
            <a:ext cx="2074174" cy="155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39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941568" cy="4464496"/>
          </a:xfrm>
        </p:spPr>
        <p:txBody>
          <a:bodyPr>
            <a:normAutofit/>
          </a:bodyPr>
          <a:lstStyle/>
          <a:p>
            <a:pPr algn="l"/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20" y="4098842"/>
            <a:ext cx="3021117" cy="22658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64" y="1182728"/>
            <a:ext cx="2651787" cy="1988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106" y="616451"/>
            <a:ext cx="2725077" cy="20438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37" y="950184"/>
            <a:ext cx="2555776" cy="19168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317">
            <a:off x="6027655" y="3295926"/>
            <a:ext cx="2348013" cy="17610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28747">
            <a:off x="837052" y="3264286"/>
            <a:ext cx="2171023" cy="16282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67944" y="2350497"/>
            <a:ext cx="1532856" cy="204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60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Дымка рамк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6280"/>
            <a:ext cx="917667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916832"/>
            <a:ext cx="7056784" cy="3024336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Monotype Corsiva" pitchFamily="66" charset="0"/>
              </a:rPr>
              <a:t>Спасибо за внимание!</a:t>
            </a:r>
            <a:endParaRPr lang="ru-RU" sz="6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111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44000" cy="71014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12768" cy="3528392"/>
          </a:xfrm>
        </p:spPr>
        <p:txBody>
          <a:bodyPr>
            <a:noAutofit/>
          </a:bodyPr>
          <a:lstStyle/>
          <a:p>
            <a:pPr algn="l"/>
            <a:r>
              <a:rPr lang="ru-RU" sz="3200" dirty="0"/>
              <a:t>Тип </a:t>
            </a:r>
            <a:r>
              <a:rPr lang="ru-RU" sz="3200" dirty="0" smtClean="0"/>
              <a:t>проекта: </a:t>
            </a:r>
            <a:br>
              <a:rPr lang="ru-RU" sz="3200" dirty="0" smtClean="0"/>
            </a:br>
            <a:r>
              <a:rPr lang="ru-RU" sz="3200" dirty="0" smtClean="0"/>
              <a:t>познавательно-творческий</a:t>
            </a:r>
            <a:r>
              <a:rPr lang="ru-RU" sz="3200" dirty="0"/>
              <a:t>.</a:t>
            </a:r>
            <a:br>
              <a:rPr lang="ru-RU" sz="3200" dirty="0"/>
            </a:br>
            <a:r>
              <a:rPr lang="ru-RU" sz="3200" dirty="0"/>
              <a:t>Сроки реализации </a:t>
            </a:r>
            <a:r>
              <a:rPr lang="ru-RU" sz="3200" dirty="0" smtClean="0"/>
              <a:t>проекта:  краткосрочный (2 недели)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Участники </a:t>
            </a:r>
            <a:r>
              <a:rPr lang="ru-RU" sz="3200" dirty="0" smtClean="0"/>
              <a:t>проекта:</a:t>
            </a:r>
            <a:r>
              <a:rPr lang="ru-RU" sz="3200" dirty="0"/>
              <a:t> </a:t>
            </a:r>
            <a:r>
              <a:rPr lang="ru-RU" sz="3200" dirty="0" smtClean="0"/>
              <a:t>дети </a:t>
            </a:r>
            <a:r>
              <a:rPr lang="ru-RU" sz="3200" dirty="0"/>
              <a:t>2 младшей группы, воспитатель, родители </a:t>
            </a:r>
          </a:p>
        </p:txBody>
      </p:sp>
      <p:pic>
        <p:nvPicPr>
          <p:cNvPr id="8" name="Рисунок 7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09472" y="4221088"/>
            <a:ext cx="1718312" cy="23820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8520" y="-99392"/>
            <a:ext cx="9252520" cy="72008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435280" cy="4464496"/>
          </a:xfrm>
        </p:spPr>
        <p:txBody>
          <a:bodyPr>
            <a:noAutofit/>
          </a:bodyPr>
          <a:lstStyle/>
          <a:p>
            <a:pPr algn="l"/>
            <a:r>
              <a:rPr lang="ru-RU" sz="2000" b="1" dirty="0"/>
              <a:t>Актуальность проекта: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Очень интересна тема по ознакомлению детей дошкольного возраста с </a:t>
            </a:r>
            <a:br>
              <a:rPr lang="ru-RU" sz="2000" dirty="0"/>
            </a:br>
            <a:r>
              <a:rPr lang="ru-RU" sz="2000" dirty="0"/>
              <a:t>культурой и бытом, традициями русского народа. </a:t>
            </a:r>
            <a:br>
              <a:rPr lang="ru-RU" sz="2000" dirty="0"/>
            </a:br>
            <a:r>
              <a:rPr lang="ru-RU" sz="2000" dirty="0"/>
              <a:t>В настоящее время у детей абсолютно не развит познавательный интерес </a:t>
            </a:r>
            <a:r>
              <a:rPr lang="ru-RU" sz="2000" dirty="0" smtClean="0"/>
              <a:t>к народной </a:t>
            </a:r>
            <a:r>
              <a:rPr lang="ru-RU" sz="2000" dirty="0"/>
              <a:t>игрушке, к её </a:t>
            </a:r>
            <a:r>
              <a:rPr lang="ru-RU" sz="2000" dirty="0" smtClean="0"/>
              <a:t>истории</a:t>
            </a:r>
            <a:r>
              <a:rPr lang="ru-RU" sz="2000" dirty="0"/>
              <a:t>.</a:t>
            </a:r>
            <a:r>
              <a:rPr lang="ru-RU" sz="2000" dirty="0" smtClean="0"/>
              <a:t> </a:t>
            </a:r>
            <a:r>
              <a:rPr lang="ru-RU" sz="2000" dirty="0"/>
              <a:t>Родители не покупают современным детям народные </a:t>
            </a:r>
            <a:r>
              <a:rPr lang="ru-RU" sz="2000" dirty="0" smtClean="0"/>
              <a:t>игрушки</a:t>
            </a:r>
            <a:r>
              <a:rPr lang="ru-RU" sz="2000" dirty="0"/>
              <a:t>. Хотя многовековой опыт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человечества </a:t>
            </a:r>
            <a:r>
              <a:rPr lang="ru-RU" sz="2000" dirty="0"/>
              <a:t>показал важность </a:t>
            </a:r>
            <a:r>
              <a:rPr lang="ru-RU" sz="2000" dirty="0" smtClean="0"/>
              <a:t>приобщения </a:t>
            </a:r>
            <a:r>
              <a:rPr lang="ru-RU" sz="2000" dirty="0"/>
              <a:t>детей к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культуре </a:t>
            </a:r>
            <a:r>
              <a:rPr lang="ru-RU" sz="2000" dirty="0"/>
              <a:t>своего народа, </a:t>
            </a:r>
            <a:r>
              <a:rPr lang="ru-RU" sz="2000" dirty="0" smtClean="0"/>
              <a:t>поскольку </a:t>
            </a:r>
            <a:r>
              <a:rPr lang="ru-RU" sz="2000" dirty="0"/>
              <a:t>обращение к </a:t>
            </a:r>
            <a:r>
              <a:rPr lang="ru-RU" sz="2000" dirty="0" smtClean="0"/>
              <a:t>наследию </a:t>
            </a:r>
            <a:br>
              <a:rPr lang="ru-RU" sz="2000" dirty="0" smtClean="0"/>
            </a:br>
            <a:r>
              <a:rPr lang="ru-RU" sz="2000" dirty="0" smtClean="0"/>
              <a:t>воспитывает </a:t>
            </a:r>
            <a:r>
              <a:rPr lang="ru-RU" sz="2000" dirty="0"/>
              <a:t>уважение, гордость за землю, на которой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живешь</a:t>
            </a:r>
            <a:r>
              <a:rPr lang="ru-RU" sz="2000" dirty="0"/>
              <a:t>. </a:t>
            </a:r>
            <a:r>
              <a:rPr lang="ru-RU" sz="2000" dirty="0" smtClean="0"/>
              <a:t>Поэтому </a:t>
            </a:r>
            <a:r>
              <a:rPr lang="ru-RU" sz="2000" dirty="0"/>
              <a:t>детям необходимо знать и изучать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культуру </a:t>
            </a:r>
            <a:r>
              <a:rPr lang="ru-RU" sz="2000" dirty="0"/>
              <a:t>и традиции своего </a:t>
            </a:r>
            <a:r>
              <a:rPr lang="ru-RU" sz="2000" dirty="0" smtClean="0"/>
              <a:t>народа</a:t>
            </a:r>
            <a:r>
              <a:rPr lang="ru-RU" sz="2000" dirty="0"/>
              <a:t>. Если не знакомить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ребенка </a:t>
            </a:r>
            <a:r>
              <a:rPr lang="ru-RU" sz="2000" dirty="0"/>
              <a:t>в дошкольном детстве с народно-прикладным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искусством</a:t>
            </a:r>
            <a:r>
              <a:rPr lang="ru-RU" sz="2000" dirty="0"/>
              <a:t>, то ребенок не будет знаком с историей,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культурой </a:t>
            </a:r>
            <a:r>
              <a:rPr lang="ru-RU" sz="2000" dirty="0"/>
              <a:t>своего народа, что в дальнейшем приведет к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обеднению </a:t>
            </a:r>
            <a:r>
              <a:rPr lang="ru-RU" sz="2000" dirty="0"/>
              <a:t>его нравственно-патриотических чувств.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Рисунок 4" descr="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0536" y="2940954"/>
            <a:ext cx="1821944" cy="30083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396536" cy="71734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396044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Цель: Формирование </a:t>
            </a:r>
            <a:r>
              <a:rPr lang="ru-RU" sz="3600" dirty="0"/>
              <a:t>у детей </a:t>
            </a:r>
            <a:r>
              <a:rPr lang="ru-RU" sz="3600" dirty="0" smtClean="0"/>
              <a:t>3-4 </a:t>
            </a:r>
            <a:r>
              <a:rPr lang="ru-RU" sz="3600" dirty="0"/>
              <a:t>лет </a:t>
            </a:r>
            <a:r>
              <a:rPr lang="ru-RU" sz="3600" dirty="0" smtClean="0"/>
              <a:t>интереса </a:t>
            </a:r>
            <a:r>
              <a:rPr lang="ru-RU" sz="3600" dirty="0"/>
              <a:t>к истории и культуре русского </a:t>
            </a:r>
            <a:br>
              <a:rPr lang="ru-RU" sz="3600" dirty="0"/>
            </a:br>
            <a:r>
              <a:rPr lang="ru-RU" sz="3600" dirty="0"/>
              <a:t>народа, через образ традиционно народной игрушки.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1026" name="Picture 2" descr="C:\Documents and Settings\Admin\Рабочий стол\ДОУ\Дымка\1276072822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20193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5" y="-531440"/>
            <a:ext cx="9721080" cy="79208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013576" cy="4968552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ru-RU" dirty="0" smtClean="0"/>
              <a:t>Задачи</a:t>
            </a:r>
            <a:r>
              <a:rPr lang="ru-RU" dirty="0"/>
              <a:t>:</a:t>
            </a:r>
            <a:br>
              <a:rPr lang="ru-RU" dirty="0"/>
            </a:br>
            <a:r>
              <a:rPr lang="ru-RU" sz="2000" dirty="0"/>
              <a:t>-изготовить совместно с родителями народную </a:t>
            </a:r>
            <a:br>
              <a:rPr lang="ru-RU" sz="2000" dirty="0"/>
            </a:br>
            <a:r>
              <a:rPr lang="ru-RU" sz="2000" dirty="0"/>
              <a:t>игрушку-самоделку для музея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/>
              <a:t>— формировать умение видеть прекрасное в жизни и </a:t>
            </a:r>
            <a:br>
              <a:rPr lang="ru-RU" sz="2000" dirty="0"/>
            </a:br>
            <a:r>
              <a:rPr lang="ru-RU" sz="2000" dirty="0"/>
              <a:t>передавать его в своих творческих работах</a:t>
            </a:r>
            <a:r>
              <a:rPr lang="ru-RU" sz="2000" dirty="0" smtClean="0"/>
              <a:t>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— </a:t>
            </a:r>
            <a:r>
              <a:rPr lang="ru-RU" sz="2000" dirty="0"/>
              <a:t>познакомить детей с народными игрушками-самоделками;</a:t>
            </a:r>
            <a:br>
              <a:rPr lang="ru-RU" sz="2000" dirty="0"/>
            </a:br>
            <a:r>
              <a:rPr lang="ru-RU" sz="2000" dirty="0"/>
              <a:t>— способствовать развитию речевого общения, обогащению и расширению словаря;</a:t>
            </a:r>
            <a:br>
              <a:rPr lang="ru-RU" sz="2000" dirty="0"/>
            </a:br>
            <a:r>
              <a:rPr lang="ru-RU" sz="2000" dirty="0"/>
              <a:t>— развивать игровые, познавательные, сенсорные, способности, учитывая индивидуальные и возрастные особенности ребенка;</a:t>
            </a:r>
            <a:br>
              <a:rPr lang="ru-RU" sz="2000" dirty="0"/>
            </a:br>
            <a:r>
              <a:rPr lang="ru-RU" sz="2000" dirty="0"/>
              <a:t>— формировать у ребенка эмоционально-эстетическое и бережное отношение к игрушкам,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-вызвать у детей интерес </a:t>
            </a:r>
            <a:r>
              <a:rPr lang="ru-RU" sz="2000" dirty="0"/>
              <a:t>к истории народного </a:t>
            </a:r>
            <a:r>
              <a:rPr lang="ru-RU" sz="2000" dirty="0" smtClean="0"/>
              <a:t>творчества;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— активизировать взаимодействие детей, родителей и 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педагогов </a:t>
            </a:r>
            <a:r>
              <a:rPr lang="ru-RU" sz="2000" dirty="0"/>
              <a:t>в процессе проекта.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Рисунок 4" descr="dymka1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300416" y="3576524"/>
            <a:ext cx="1448048" cy="26607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396536" cy="71734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13576" cy="3960440"/>
          </a:xfrm>
        </p:spPr>
        <p:txBody>
          <a:bodyPr>
            <a:noAutofit/>
          </a:bodyPr>
          <a:lstStyle/>
          <a:p>
            <a:pPr algn="l"/>
            <a:r>
              <a:rPr lang="ru-RU" sz="3600" dirty="0"/>
              <a:t>Ожидаемые </a:t>
            </a:r>
            <a:r>
              <a:rPr lang="ru-RU" sz="3600" dirty="0" smtClean="0"/>
              <a:t>результаты: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2000" dirty="0" smtClean="0"/>
              <a:t>дети проявляют </a:t>
            </a:r>
            <a:r>
              <a:rPr lang="ru-RU" sz="2000" dirty="0"/>
              <a:t>интерес к народной игрушке, </a:t>
            </a:r>
            <a:r>
              <a:rPr lang="ru-RU" sz="2000" dirty="0" smtClean="0"/>
              <a:t>народно- </a:t>
            </a:r>
            <a:r>
              <a:rPr lang="ru-RU" sz="2000" dirty="0"/>
              <a:t>прикладному </a:t>
            </a:r>
            <a:br>
              <a:rPr lang="ru-RU" sz="2000" dirty="0"/>
            </a:br>
            <a:r>
              <a:rPr lang="ru-RU" sz="2000" dirty="0"/>
              <a:t>искусству</a:t>
            </a:r>
            <a:br>
              <a:rPr lang="ru-RU" sz="2000" dirty="0"/>
            </a:br>
            <a:r>
              <a:rPr lang="ru-RU" sz="2000" dirty="0" smtClean="0"/>
              <a:t>-осваивают </a:t>
            </a:r>
            <a:r>
              <a:rPr lang="ru-RU" sz="2000" dirty="0"/>
              <a:t>элементы росписи</a:t>
            </a:r>
            <a:br>
              <a:rPr lang="ru-RU" sz="2000" dirty="0"/>
            </a:br>
            <a:r>
              <a:rPr lang="ru-RU" sz="2000" dirty="0" smtClean="0"/>
              <a:t>-овладевают </a:t>
            </a:r>
            <a:r>
              <a:rPr lang="ru-RU" sz="2000" dirty="0"/>
              <a:t>знаниями о функциональном назначении игрушки</a:t>
            </a:r>
            <a:br>
              <a:rPr lang="ru-RU" sz="2000" dirty="0"/>
            </a:br>
            <a:r>
              <a:rPr lang="ru-RU" sz="2000" dirty="0" smtClean="0"/>
              <a:t>-проявляют </a:t>
            </a:r>
            <a:r>
              <a:rPr lang="ru-RU" sz="2000" dirty="0"/>
              <a:t>бережное отношение  к игрушкам</a:t>
            </a:r>
            <a:br>
              <a:rPr lang="ru-RU" sz="2000" dirty="0"/>
            </a:br>
            <a:r>
              <a:rPr lang="ru-RU" sz="2000" dirty="0" smtClean="0"/>
              <a:t>-возрастает </a:t>
            </a:r>
            <a:r>
              <a:rPr lang="ru-RU" sz="2000" dirty="0"/>
              <a:t>речевая активность детей в разных видах </a:t>
            </a:r>
            <a:r>
              <a:rPr lang="ru-RU" sz="2000" dirty="0" smtClean="0"/>
              <a:t>деятельности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-у </a:t>
            </a:r>
            <a:r>
              <a:rPr lang="ru-RU" sz="2000" dirty="0"/>
              <a:t>детей сформированы знания о русском народном </a:t>
            </a:r>
            <a:r>
              <a:rPr lang="ru-RU" sz="2000" dirty="0" smtClean="0"/>
              <a:t>прикладном  </a:t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                               творчестве.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1026" name="Picture 2" descr="C:\Documents and Settings\Admin\Рабочий стол\ДОУ\Дымка\1276072822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201930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0820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5" y="-531440"/>
            <a:ext cx="9721080" cy="79208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764704"/>
            <a:ext cx="8064896" cy="5184576"/>
          </a:xfrm>
        </p:spPr>
        <p:txBody>
          <a:bodyPr>
            <a:normAutofit/>
          </a:bodyPr>
          <a:lstStyle/>
          <a:p>
            <a:pPr algn="l" fontAlgn="base"/>
            <a:r>
              <a:rPr lang="ru-RU" sz="4000" dirty="0" smtClean="0"/>
              <a:t>Этапы проекта:</a:t>
            </a:r>
            <a:br>
              <a:rPr lang="ru-RU" sz="4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4000" b="1" dirty="0" smtClean="0"/>
              <a:t>I</a:t>
            </a:r>
            <a:r>
              <a:rPr lang="ru-RU" sz="4000" b="1" dirty="0"/>
              <a:t> этап — подготовительный: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определение педагогом темы, целей и задач, содержание проекта, прогнозирование результата;</a:t>
            </a:r>
            <a:br>
              <a:rPr lang="ru-RU" sz="2000" dirty="0"/>
            </a:br>
            <a:r>
              <a:rPr lang="ru-RU" sz="2000" dirty="0"/>
              <a:t>изучение методической литературы;</a:t>
            </a:r>
            <a:br>
              <a:rPr lang="ru-RU" sz="2000" dirty="0"/>
            </a:br>
            <a:r>
              <a:rPr lang="ru-RU" sz="2000" dirty="0"/>
              <a:t>подбор художественной литературы;</a:t>
            </a:r>
            <a:br>
              <a:rPr lang="ru-RU" sz="2000" dirty="0"/>
            </a:br>
            <a:r>
              <a:rPr lang="ru-RU" sz="2000" dirty="0"/>
              <a:t>подбор иллюстраций, альбомов, презентаций, видеофильмов;</a:t>
            </a:r>
            <a:br>
              <a:rPr lang="ru-RU" sz="2000" dirty="0"/>
            </a:br>
            <a:r>
              <a:rPr lang="ru-RU" sz="2000" dirty="0"/>
              <a:t>подбор настольно-печатных игр, дидактических игр,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подвижных </a:t>
            </a:r>
            <a:r>
              <a:rPr lang="ru-RU" sz="2000" dirty="0"/>
              <a:t>русских народных игр, народных </a:t>
            </a:r>
            <a:r>
              <a:rPr lang="ru-RU" sz="2000" dirty="0" smtClean="0"/>
              <a:t>игрушек</a:t>
            </a:r>
            <a:r>
              <a:rPr lang="ru-RU" sz="2000" dirty="0"/>
              <a:t>;</a:t>
            </a:r>
            <a:br>
              <a:rPr lang="ru-RU" sz="2000" dirty="0"/>
            </a:br>
            <a:r>
              <a:rPr lang="ru-RU" sz="2000" dirty="0"/>
              <a:t>подготовка материала для художественного </a:t>
            </a:r>
            <a:r>
              <a:rPr lang="ru-RU" sz="2000" dirty="0" smtClean="0"/>
              <a:t>творчества</a:t>
            </a:r>
            <a:r>
              <a:rPr lang="ru-RU" sz="2000" dirty="0"/>
              <a:t>;</a:t>
            </a:r>
            <a:br>
              <a:rPr lang="ru-RU" sz="2000" dirty="0"/>
            </a:br>
            <a:r>
              <a:rPr lang="ru-RU" sz="2000" dirty="0"/>
              <a:t>обсуждение с родителями проекта, выяснение возможностей, средств, необходимых для </a:t>
            </a:r>
            <a:r>
              <a:rPr lang="ru-RU" sz="2000" dirty="0" smtClean="0"/>
              <a:t>реализации </a:t>
            </a:r>
            <a:r>
              <a:rPr lang="ru-RU" sz="2000" dirty="0"/>
              <a:t>проекта.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Рисунок 4" descr="dymka1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300416" y="3576524"/>
            <a:ext cx="1448048" cy="26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76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8085584" cy="446449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/>
              <a:t>II этап – </a:t>
            </a:r>
            <a:r>
              <a:rPr lang="ru-RU" b="1" dirty="0" smtClean="0"/>
              <a:t>основной:</a:t>
            </a:r>
            <a:br>
              <a:rPr lang="ru-RU" b="1" dirty="0" smtClean="0"/>
            </a:br>
            <a:r>
              <a:rPr lang="ru-RU" sz="2700" dirty="0"/>
              <a:t>1.Консультации для родителей</a:t>
            </a:r>
            <a:r>
              <a:rPr lang="ru-RU" sz="2700" dirty="0" smtClean="0"/>
              <a:t>: </a:t>
            </a:r>
            <a:r>
              <a:rPr lang="ru-RU" sz="2700" dirty="0"/>
              <a:t>«История народной игрушки</a:t>
            </a:r>
            <a:r>
              <a:rPr lang="ru-RU" sz="2700" dirty="0" smtClean="0"/>
              <a:t>»; «Как играть с народной игрушкой»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2. Беседы</a:t>
            </a:r>
            <a:r>
              <a:rPr lang="ru-RU" sz="2700" dirty="0" smtClean="0"/>
              <a:t>: </a:t>
            </a:r>
            <a:r>
              <a:rPr lang="ru-RU" sz="2700" dirty="0"/>
              <a:t>«Моя любимая игрушка»,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«</a:t>
            </a:r>
            <a:r>
              <a:rPr lang="ru-RU" sz="2700" dirty="0"/>
              <a:t>Как </a:t>
            </a:r>
            <a:r>
              <a:rPr lang="ru-RU" sz="2700" dirty="0" smtClean="0"/>
              <a:t>беречь</a:t>
            </a:r>
            <a:r>
              <a:rPr lang="ru-RU" sz="2700" dirty="0" smtClean="0"/>
              <a:t> игрушки</a:t>
            </a:r>
            <a:r>
              <a:rPr lang="ru-RU" sz="2700" dirty="0"/>
              <a:t>»;</a:t>
            </a:r>
            <a:br>
              <a:rPr lang="ru-RU" sz="2700" dirty="0"/>
            </a:br>
            <a:r>
              <a:rPr lang="ru-RU" sz="2700" dirty="0"/>
              <a:t>3. Рассматривание картин, иллюстраций с изображением народных игрушек (матрешек, деревянных игрушек-забав, дымковских и </a:t>
            </a:r>
            <a:r>
              <a:rPr lang="ru-RU" sz="2700" dirty="0" err="1" smtClean="0"/>
              <a:t>филимоновских</a:t>
            </a:r>
            <a:r>
              <a:rPr lang="ru-RU" sz="2700" dirty="0" smtClean="0"/>
              <a:t> </a:t>
            </a:r>
            <a:r>
              <a:rPr lang="ru-RU" sz="2700" dirty="0"/>
              <a:t>игрушек);</a:t>
            </a:r>
            <a:br>
              <a:rPr lang="ru-RU" sz="2700" dirty="0"/>
            </a:br>
            <a:r>
              <a:rPr lang="ru-RU" sz="2700" dirty="0" smtClean="0"/>
              <a:t>4.Просмотр </a:t>
            </a:r>
            <a:r>
              <a:rPr lang="ru-RU" sz="2700" dirty="0"/>
              <a:t>презентации: «Русская народная игрушка»;</a:t>
            </a:r>
            <a:br>
              <a:rPr lang="ru-RU" sz="2700" dirty="0"/>
            </a:br>
            <a:r>
              <a:rPr lang="ru-RU" sz="2700" dirty="0"/>
              <a:t>5.Беседа: «Народная игрушка»;</a:t>
            </a:r>
            <a:br>
              <a:rPr lang="ru-RU" sz="2700" dirty="0"/>
            </a:br>
            <a:r>
              <a:rPr lang="ru-RU" sz="2700" dirty="0"/>
              <a:t>6.Рассматривание игрушек </a:t>
            </a:r>
            <a:r>
              <a:rPr lang="ru-RU" sz="2700" dirty="0" smtClean="0"/>
              <a:t>из </a:t>
            </a:r>
            <a:r>
              <a:rPr lang="ru-RU" sz="2700" dirty="0"/>
              <a:t>разного материала;</a:t>
            </a:r>
            <a:br>
              <a:rPr lang="ru-RU" sz="2700" dirty="0"/>
            </a:br>
            <a:r>
              <a:rPr lang="ru-RU" sz="2700" dirty="0"/>
              <a:t>7. Чтение художественной литературы А. </a:t>
            </a:r>
            <a:r>
              <a:rPr lang="ru-RU" sz="2700" dirty="0" err="1"/>
              <a:t>Барто</a:t>
            </a:r>
            <a:r>
              <a:rPr lang="ru-RU" sz="2700" dirty="0"/>
              <a:t> — «Игрушки», «Мишка», «Мяч», «Лошадка»;</a:t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1014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472" y="260648"/>
            <a:ext cx="6912768" cy="5184576"/>
          </a:xfrm>
        </p:spPr>
        <p:txBody>
          <a:bodyPr>
            <a:noAutofit/>
          </a:bodyPr>
          <a:lstStyle/>
          <a:p>
            <a:pPr algn="l"/>
            <a:r>
              <a:rPr lang="ru-RU" sz="2800" b="1" dirty="0"/>
              <a:t>Деятельность </a:t>
            </a:r>
            <a:r>
              <a:rPr lang="ru-RU" sz="2800" b="1" dirty="0" smtClean="0"/>
              <a:t>детей</a:t>
            </a:r>
            <a:br>
              <a:rPr lang="ru-RU" sz="2800" b="1" dirty="0" smtClean="0"/>
            </a:br>
            <a:r>
              <a:rPr lang="ru-RU" sz="1800" dirty="0" smtClean="0"/>
              <a:t>1</a:t>
            </a:r>
            <a:r>
              <a:rPr lang="ru-RU" sz="1800" dirty="0"/>
              <a:t>. </a:t>
            </a:r>
            <a:r>
              <a:rPr lang="ru-RU" sz="1800" dirty="0" smtClean="0"/>
              <a:t>Аппликации</a:t>
            </a:r>
            <a:r>
              <a:rPr lang="ru-RU" sz="1800" dirty="0"/>
              <a:t>: «Украсим сарафан матрешке»;</a:t>
            </a:r>
            <a:br>
              <a:rPr lang="ru-RU" sz="1800" dirty="0"/>
            </a:br>
            <a:r>
              <a:rPr lang="ru-RU" sz="1800" dirty="0" smtClean="0"/>
              <a:t>2.Раскрашивание </a:t>
            </a:r>
            <a:r>
              <a:rPr lang="ru-RU" sz="1800" dirty="0"/>
              <a:t>«Дымковской лошадки»;</a:t>
            </a:r>
            <a:br>
              <a:rPr lang="ru-RU" sz="1800" dirty="0"/>
            </a:br>
            <a:r>
              <a:rPr lang="ru-RU" sz="1800" dirty="0"/>
              <a:t>3</a:t>
            </a:r>
            <a:r>
              <a:rPr lang="ru-RU" sz="1800" dirty="0"/>
              <a:t>. Рисование: «</a:t>
            </a:r>
            <a:r>
              <a:rPr lang="ru-RU" sz="1800" dirty="0" smtClean="0"/>
              <a:t>Узоры», </a:t>
            </a:r>
            <a:r>
              <a:rPr lang="ru-RU" sz="1800" dirty="0"/>
              <a:t>«Неваляшка»;</a:t>
            </a:r>
            <a:br>
              <a:rPr lang="ru-RU" sz="1800" dirty="0"/>
            </a:br>
            <a:r>
              <a:rPr lang="ru-RU" sz="1800" dirty="0" smtClean="0"/>
              <a:t>4.Раскрашивание </a:t>
            </a:r>
            <a:r>
              <a:rPr lang="ru-RU" sz="1800" dirty="0"/>
              <a:t>раскрасок: «Подружки — матрёшки», «Петушок»;</a:t>
            </a:r>
            <a:br>
              <a:rPr lang="ru-RU" sz="1800" dirty="0"/>
            </a:br>
            <a:r>
              <a:rPr lang="ru-RU" sz="1800" dirty="0"/>
              <a:t>5.Лепка: «Угощение для матрешки</a:t>
            </a:r>
            <a:r>
              <a:rPr lang="ru-RU" sz="1800" dirty="0" smtClean="0"/>
              <a:t>»;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6.Разучивание </a:t>
            </a:r>
            <a:r>
              <a:rPr lang="ru-RU" sz="1800" dirty="0"/>
              <a:t>русских народных </a:t>
            </a:r>
            <a:r>
              <a:rPr lang="ru-RU" sz="1800" dirty="0" err="1"/>
              <a:t>потешек</a:t>
            </a:r>
            <a:r>
              <a:rPr lang="ru-RU" sz="1800" dirty="0"/>
              <a:t> и песенок;</a:t>
            </a:r>
            <a:br>
              <a:rPr lang="ru-RU" sz="1800" dirty="0"/>
            </a:br>
            <a:r>
              <a:rPr lang="ru-RU" sz="1800" dirty="0" smtClean="0"/>
              <a:t>7.Конструирование</a:t>
            </a:r>
            <a:r>
              <a:rPr lang="ru-RU" sz="1800" dirty="0"/>
              <a:t>: «Домик для матрёшки»;</a:t>
            </a:r>
            <a:br>
              <a:rPr lang="ru-RU" sz="1800" dirty="0"/>
            </a:br>
            <a:r>
              <a:rPr lang="ru-RU" sz="1800" dirty="0" smtClean="0"/>
              <a:t>8.Слушание </a:t>
            </a:r>
            <a:r>
              <a:rPr lang="ru-RU" sz="1800" dirty="0"/>
              <a:t>музыкальных произведений из «Детского альбома» П. Чайковского, «Ой, да мы матрёшки» сл. Петрова, муз. З. Левина;</a:t>
            </a:r>
            <a:br>
              <a:rPr lang="ru-RU" sz="1800" dirty="0"/>
            </a:br>
            <a:r>
              <a:rPr lang="ru-RU" sz="1800" dirty="0"/>
              <a:t>9</a:t>
            </a:r>
            <a:r>
              <a:rPr lang="ru-RU" sz="1800" dirty="0" smtClean="0"/>
              <a:t>.Дидактические </a:t>
            </a:r>
            <a:r>
              <a:rPr lang="ru-RU" sz="1800" dirty="0"/>
              <a:t>и настольные игры: «Собери матрешку», «Собери красивую пирамидку», «Какой игрушки не стало», «Чудесный мешочек</a:t>
            </a:r>
            <a:r>
              <a:rPr lang="ru-RU" sz="1800" dirty="0" smtClean="0"/>
              <a:t>», </a:t>
            </a:r>
            <a:r>
              <a:rPr lang="ru-RU" sz="1800" dirty="0"/>
              <a:t>разрезанные картинки </a:t>
            </a:r>
            <a:r>
              <a:rPr lang="ru-RU" sz="1800" dirty="0" smtClean="0"/>
              <a:t>«Русские</a:t>
            </a:r>
            <a:r>
              <a:rPr lang="ru-RU" sz="1800" dirty="0"/>
              <a:t> </a:t>
            </a:r>
            <a:r>
              <a:rPr lang="ru-RU" sz="1800" dirty="0" smtClean="0"/>
              <a:t>узоры</a:t>
            </a:r>
            <a:r>
              <a:rPr lang="ru-RU" sz="1800" dirty="0"/>
              <a:t>»;</a:t>
            </a:r>
            <a:br>
              <a:rPr lang="ru-RU" sz="1800" dirty="0"/>
            </a:br>
            <a:r>
              <a:rPr lang="ru-RU" sz="1800" dirty="0" smtClean="0"/>
              <a:t>                             110.Сюжетно-ролевые </a:t>
            </a:r>
            <a:r>
              <a:rPr lang="ru-RU" sz="1800" dirty="0"/>
              <a:t>игры: «Магазин игрушек», 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                                                                                «</a:t>
            </a:r>
            <a:r>
              <a:rPr lang="ru-RU" sz="1800" dirty="0"/>
              <a:t>Детский сад»;</a:t>
            </a:r>
            <a:br>
              <a:rPr lang="ru-RU" sz="1800" dirty="0"/>
            </a:br>
            <a:r>
              <a:rPr lang="ru-RU" sz="1800" dirty="0" smtClean="0"/>
              <a:t>                                   11.Подвижные </a:t>
            </a:r>
            <a:r>
              <a:rPr lang="ru-RU" sz="1800" dirty="0"/>
              <a:t>русские — народные игры: «Гори</a:t>
            </a:r>
            <a:r>
              <a:rPr lang="ru-RU" sz="1800" dirty="0" smtClean="0"/>
              <a:t>,</a:t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                               гори </a:t>
            </a:r>
            <a:r>
              <a:rPr lang="ru-RU" sz="1800" dirty="0"/>
              <a:t>ясно», «Ручеёк», «У медведя во бору».</a:t>
            </a:r>
          </a:p>
        </p:txBody>
      </p:sp>
      <p:pic>
        <p:nvPicPr>
          <p:cNvPr id="8" name="Рисунок 7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09472" y="4221088"/>
            <a:ext cx="1718312" cy="238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181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39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Monotype Corsiva</vt:lpstr>
      <vt:lpstr>Тема Office</vt:lpstr>
      <vt:lpstr>Проект «Народная игрушка» Во второй младшей группе Воспитатели: Деярдиева В.Н                            Коновалова Н.А д/с №123 г.Тюмени</vt:lpstr>
      <vt:lpstr>Тип проекта:  познавательно-творческий. Сроки реализации проекта:  краткосрочный (2 недели) Участники проекта: дети 2 младшей группы, воспитатель, родители </vt:lpstr>
      <vt:lpstr>Актуальность проекта: Очень интересна тема по ознакомлению детей дошкольного возраста с  культурой и бытом, традициями русского народа.  В настоящее время у детей абсолютно не развит познавательный интерес к народной игрушке, к её истории. Родители не покупают современным детям народные игрушки. Хотя многовековой опыт  человечества показал важность приобщения детей к  культуре своего народа, поскольку обращение к наследию  воспитывает уважение, гордость за землю, на которой  живешь. Поэтому детям необходимо знать и изучать  культуру и традиции своего народа. Если не знакомить  ребенка в дошкольном детстве с народно-прикладным  искусством, то ребенок не будет знаком с историей,  культурой своего народа, что в дальнейшем приведет к  обеднению его нравственно-патриотических чувств. </vt:lpstr>
      <vt:lpstr>Цель: Формирование у детей 3-4 лет интереса к истории и культуре русского  народа, через образ традиционно народной игрушки. </vt:lpstr>
      <vt:lpstr>Задачи: -изготовить совместно с родителями народную  игрушку-самоделку для музея; — формировать умение видеть прекрасное в жизни и  передавать его в своих творческих работах; — познакомить детей с народными игрушками-самоделками; — способствовать развитию речевого общения, обогащению и расширению словаря; — развивать игровые, познавательные, сенсорные, способности, учитывая индивидуальные и возрастные особенности ребенка; — формировать у ребенка эмоционально-эстетическое и бережное отношение к игрушкам,  -вызвать у детей интерес к истории народного творчества; — активизировать взаимодействие детей, родителей и   педагогов в процессе проекта.  </vt:lpstr>
      <vt:lpstr>Ожидаемые результаты: дети проявляют интерес к народной игрушке, народно- прикладному  искусству -осваивают элементы росписи -овладевают знаниями о функциональном назначении игрушки -проявляют бережное отношение  к игрушкам -возрастает речевая активность детей в разных видах деятельности -у детей сформированы знания о русском народном прикладном                                   творчестве. </vt:lpstr>
      <vt:lpstr>Этапы проекта:  I этап — подготовительный: определение педагогом темы, целей и задач, содержание проекта, прогнозирование результата; изучение методической литературы; подбор художественной литературы; подбор иллюстраций, альбомов, презентаций, видеофильмов; подбор настольно-печатных игр, дидактических игр,  подвижных русских народных игр, народных игрушек; подготовка материала для художественного творчества; обсуждение с родителями проекта, выяснение возможностей, средств, необходимых для реализации проекта. </vt:lpstr>
      <vt:lpstr>II этап – основной: 1.Консультации для родителей: «История народной игрушки»; «Как играть с народной игрушкой» 2. Беседы: «Моя любимая игрушка»,  «Как беречь игрушки»; 3. Рассматривание картин, иллюстраций с изображением народных игрушек (матрешек, деревянных игрушек-забав, дымковских и филимоновских игрушек); 4.Просмотр презентации: «Русская народная игрушка»; 5.Беседа: «Народная игрушка»; 6.Рассматривание игрушек из разного материала; 7. Чтение художественной литературы А. Барто — «Игрушки», «Мишка», «Мяч», «Лошадка»;  </vt:lpstr>
      <vt:lpstr>Деятельность детей 1. Аппликации: «Украсим сарафан матрешке»; 2.Раскрашивание «Дымковской лошадки»; 3. Рисование: «Узоры», «Неваляшка»; 4.Раскрашивание раскрасок: «Подружки — матрёшки», «Петушок»; 5.Лепка: «Угощение для матрешки»; 6.Разучивание русских народных потешек и песенок; 7.Конструирование: «Домик для матрёшки»; 8.Слушание музыкальных произведений из «Детского альбома» П. Чайковского, «Ой, да мы матрёшки» сл. Петрова, муз. З. Левина; 9.Дидактические и настольные игры: «Собери матрешку», «Собери красивую пирамидку», «Какой игрушки не стало», «Чудесный мешочек», разрезанные картинки «Русские узоры»;                              110.Сюжетно-ролевые игры: «Магазин игрушек»,                                                                                      «Детский сад»;                                    11.Подвижные русские — народные игры: «Гори,                                   гори ясно», «Ручеёк», «У медведя во бору».</vt:lpstr>
      <vt:lpstr>Деятельность родителей:  1.Совместные игры родителей с детьми с игрушками (дома); 2.Сбор «Народных игрушек» к выставке; 3. Изготовление игрушек-самоделок к выставке «Народная игрушка»  совместно с детьми.</vt:lpstr>
      <vt:lpstr>III этап — заключительный: — выставка детских работ (в группе); — выставка совместных творческих работ детей и родителей «Народная игрушка» (в музее).  -Развлечение «Мы матрешки, вот какие крошки»»  </vt:lpstr>
      <vt:lpstr>Презентация PowerPoint</vt:lpstr>
      <vt:lpstr> </vt:lpstr>
      <vt:lpstr>Спасибо за внимание!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30</cp:revision>
  <dcterms:created xsi:type="dcterms:W3CDTF">2015-01-29T09:33:32Z</dcterms:created>
  <dcterms:modified xsi:type="dcterms:W3CDTF">2019-06-14T04:27:04Z</dcterms:modified>
</cp:coreProperties>
</file>