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58" r:id="rId5"/>
    <p:sldId id="259" r:id="rId6"/>
    <p:sldId id="260" r:id="rId7"/>
    <p:sldId id="276" r:id="rId8"/>
    <p:sldId id="277" r:id="rId9"/>
    <p:sldId id="278" r:id="rId10"/>
    <p:sldId id="279" r:id="rId11"/>
    <p:sldId id="296" r:id="rId12"/>
    <p:sldId id="297" r:id="rId13"/>
    <p:sldId id="261" r:id="rId14"/>
    <p:sldId id="298" r:id="rId15"/>
    <p:sldId id="283" r:id="rId16"/>
    <p:sldId id="286" r:id="rId17"/>
    <p:sldId id="285" r:id="rId18"/>
    <p:sldId id="287" r:id="rId19"/>
    <p:sldId id="262" r:id="rId20"/>
    <p:sldId id="263" r:id="rId21"/>
    <p:sldId id="264" r:id="rId22"/>
    <p:sldId id="265" r:id="rId23"/>
    <p:sldId id="266" r:id="rId24"/>
    <p:sldId id="295" r:id="rId25"/>
    <p:sldId id="293" r:id="rId26"/>
    <p:sldId id="294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8DEAC-775A-4D1B-8D4C-A3EA716839EE}" type="datetimeFigureOut">
              <a:rPr lang="ru-RU"/>
              <a:pPr>
                <a:defRPr/>
              </a:pPr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75E31-9411-4DBA-BE8E-BD0B1CD62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898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DBD75-7722-4ABC-AC97-87CAFC1830A0}" type="datetimeFigureOut">
              <a:rPr lang="ru-RU"/>
              <a:pPr>
                <a:defRPr/>
              </a:pPr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92D7C-A4B6-45D0-9C2E-EEFA569F6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942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F54CE-6D14-44C6-8D5B-33DAD375EADB}" type="datetimeFigureOut">
              <a:rPr lang="ru-RU"/>
              <a:pPr>
                <a:defRPr/>
              </a:pPr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3304F-8146-4930-AEC6-4A657D9D4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962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C3E37-6D4D-4503-BA52-E9AF34FCB578}" type="datetimeFigureOut">
              <a:rPr lang="ru-RU"/>
              <a:pPr>
                <a:defRPr/>
              </a:pPr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157E4-56B2-4269-AEFD-82703CD39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70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8D634-4EA5-4276-8AF4-F83E28829980}" type="datetimeFigureOut">
              <a:rPr lang="ru-RU"/>
              <a:pPr>
                <a:defRPr/>
              </a:pPr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EF128-1BC3-4AAA-B985-57A680A28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361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AD545-FA71-4502-B5ED-00691FE9DF7C}" type="datetimeFigureOut">
              <a:rPr lang="ru-RU"/>
              <a:pPr>
                <a:defRPr/>
              </a:pPr>
              <a:t>14.10.2016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0C059-2CCF-425D-9279-2BA7856F9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629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BADCB-D6F4-4164-B03C-755353204728}" type="datetimeFigureOut">
              <a:rPr lang="ru-RU"/>
              <a:pPr>
                <a:defRPr/>
              </a:pPr>
              <a:t>14.10.2016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4607C-11F1-4D8D-AA0A-8FD79AF4D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112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C9FEA-9FA1-4AD3-BB67-3645AD3E5884}" type="datetimeFigureOut">
              <a:rPr lang="ru-RU"/>
              <a:pPr>
                <a:defRPr/>
              </a:pPr>
              <a:t>14.10.2016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4088B-5E05-49E7-A6DE-E5831C72B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373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5E806-0F1C-4174-BB24-6ACB7EB4171F}" type="datetimeFigureOut">
              <a:rPr lang="ru-RU"/>
              <a:pPr>
                <a:defRPr/>
              </a:pPr>
              <a:t>14.10.2016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F69E9-CC28-4E47-A5C4-DA9ED2420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423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CF754-F33E-45C0-ABF1-7BAEE9BC2A9C}" type="datetimeFigureOut">
              <a:rPr lang="ru-RU"/>
              <a:pPr>
                <a:defRPr/>
              </a:pPr>
              <a:t>14.10.2016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13011-0CE9-47A2-9B3E-27236B1F5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601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5230D-2100-4E24-A9EC-EC49E0D564AE}" type="datetimeFigureOut">
              <a:rPr lang="ru-RU"/>
              <a:pPr>
                <a:defRPr/>
              </a:pPr>
              <a:t>14.10.2016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AFF0E-EAE3-43CC-B0B0-A3AB032ED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705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0FF356-4F16-49ED-A247-FEAFE64B7326}" type="datetimeFigureOut">
              <a:rPr lang="ru-RU"/>
              <a:pPr>
                <a:defRPr/>
              </a:pPr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816820-9A0D-48FA-ABC4-E125A65CC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hicago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hicago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hicago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hicago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png"/><Relationship Id="rId9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827088" y="23495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M spiral Cap Cyr" pitchFamily="2" charset="-78"/>
              </a:rPr>
              <a:t>«</a:t>
            </a:r>
            <a:r>
              <a:rPr lang="ru-RU" dirty="0" smtClean="0"/>
              <a:t>Что </a:t>
            </a:r>
            <a:r>
              <a:rPr lang="ru-RU" dirty="0"/>
              <a:t>такое деньги</a:t>
            </a:r>
            <a:r>
              <a:rPr lang="ru-RU" dirty="0" smtClean="0"/>
              <a:t>?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M spiral Cap Cyr" pitchFamily="2" charset="-78"/>
              </a:rPr>
              <a:t>»</a:t>
            </a: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8175" y="3789363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3410"/>
            <a:ext cx="7659695" cy="5744771"/>
          </a:xfrm>
        </p:spPr>
      </p:pic>
    </p:spTree>
    <p:extLst>
      <p:ext uri="{BB962C8B-B14F-4D97-AF65-F5344CB8AC3E}">
        <p14:creationId xmlns:p14="http://schemas.microsoft.com/office/powerpoint/2010/main" val="359782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18" y="633420"/>
            <a:ext cx="7567866" cy="5675900"/>
          </a:xfrm>
        </p:spPr>
      </p:pic>
    </p:spTree>
    <p:extLst>
      <p:ext uri="{BB962C8B-B14F-4D97-AF65-F5344CB8AC3E}">
        <p14:creationId xmlns:p14="http://schemas.microsoft.com/office/powerpoint/2010/main" val="243638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sz="half" idx="1"/>
          </p:nvPr>
        </p:nvSpPr>
        <p:spPr>
          <a:xfrm>
            <a:off x="827584" y="1600200"/>
            <a:ext cx="3668216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dirty="0" smtClean="0"/>
              <a:t>Купля – продажа – обмен товарами в котором участвуют деньги.</a:t>
            </a:r>
          </a:p>
          <a:p>
            <a:pPr>
              <a:buFontTx/>
              <a:buChar char="-"/>
              <a:defRPr/>
            </a:pPr>
            <a:r>
              <a:rPr lang="ru-RU" dirty="0" smtClean="0"/>
              <a:t>Какие бывают способы обмена?</a:t>
            </a:r>
          </a:p>
          <a:p>
            <a:pPr>
              <a:buFontTx/>
              <a:buChar char="-"/>
              <a:defRPr/>
            </a:pPr>
            <a:r>
              <a:rPr lang="ru-RU" dirty="0" smtClean="0"/>
              <a:t>На какие товары можно обменять деньги? На какие услуги?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16832"/>
            <a:ext cx="2990850" cy="3284413"/>
          </a:xfrm>
        </p:spPr>
      </p:pic>
    </p:spTree>
    <p:extLst>
      <p:ext uri="{BB962C8B-B14F-4D97-AF65-F5344CB8AC3E}">
        <p14:creationId xmlns:p14="http://schemas.microsoft.com/office/powerpoint/2010/main" val="165481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836613"/>
            <a:ext cx="7772400" cy="1362075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История возникновения денег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2133600"/>
            <a:ext cx="7632700" cy="1008063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Много лет назад бумажных и металлических денег не было. Для получения нужных товаров люди обменивались на то, что ценилось. Вместо денег использовали:</a:t>
            </a:r>
            <a:endParaRPr lang="ru-RU" dirty="0"/>
          </a:p>
        </p:txBody>
      </p:sp>
      <p:pic>
        <p:nvPicPr>
          <p:cNvPr id="29698" name="Picture 2" descr="Самогон рисовый Supersadovod - о саде и огороде просто и интерес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3141663"/>
            <a:ext cx="2090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Павлодар Электронный горо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084513"/>
            <a:ext cx="20288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Почему в морской ракушке слышно как шумят волны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3095625"/>
            <a:ext cx="1800225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 descr="Обучение стилиста. Клуб, как стать стилистом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4668838"/>
            <a:ext cx="161607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 descr="Что подарить девушке на 8 марта - 16 Ноября 2013 - Блог - Интересно в Жизн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4613275"/>
            <a:ext cx="1114425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2" descr="Грецкий орех - Flavour Art - Электронные сигареты и жидкости в Иванов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4668838"/>
            <a:ext cx="1717675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Первые мировые деньги</a:t>
            </a:r>
            <a:endParaRPr lang="ru-RU" dirty="0"/>
          </a:p>
        </p:txBody>
      </p:sp>
      <p:pic>
        <p:nvPicPr>
          <p:cNvPr id="5123" name="Picture 3" descr="C:\Users\1\Desktop\урок\бус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4797360"/>
            <a:ext cx="1533644" cy="1583760"/>
          </a:xfrm>
          <a:prstGeom prst="rect">
            <a:avLst/>
          </a:prstGeom>
          <a:noFill/>
        </p:spPr>
      </p:pic>
      <p:pic>
        <p:nvPicPr>
          <p:cNvPr id="5126" name="Picture 6" descr="C:\Users\1\Desktop\урок\ракушки каури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412776"/>
            <a:ext cx="3528392" cy="2520280"/>
          </a:xfrm>
          <a:prstGeom prst="rect">
            <a:avLst/>
          </a:prstGeom>
          <a:noFill/>
        </p:spPr>
      </p:pic>
      <p:pic>
        <p:nvPicPr>
          <p:cNvPr id="5127" name="Picture 7" descr="C:\Users\1\Desktop\урок\раковины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1268760"/>
            <a:ext cx="3312368" cy="263733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7544" y="4005064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Раковины каури с Мальдивских островов в Индийском океане.</a:t>
            </a: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589240"/>
            <a:ext cx="5004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</a:rPr>
              <a:t>Служили деньгами во многих странах Азии,  Африки  и Европы. </a:t>
            </a:r>
            <a:endParaRPr lang="ru-RU" sz="2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128" name="Picture 8" descr="C:\Users\1\Desktop\урок\украшения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16216" y="4652242"/>
            <a:ext cx="1607578" cy="16267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279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Металлические деньги</a:t>
            </a:r>
            <a:endParaRPr lang="ru-RU" dirty="0"/>
          </a:p>
        </p:txBody>
      </p:sp>
      <p:pic>
        <p:nvPicPr>
          <p:cNvPr id="6147" name="Picture 3" descr="C:\Users\1\Desktop\урок\металлические деньги\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331301"/>
            <a:ext cx="3672407" cy="571263"/>
          </a:xfrm>
          <a:prstGeom prst="rect">
            <a:avLst/>
          </a:prstGeom>
          <a:noFill/>
        </p:spPr>
      </p:pic>
      <p:pic>
        <p:nvPicPr>
          <p:cNvPr id="6151" name="Picture 7" descr="C:\Users\1\Desktop\урок\металлические деньги\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76926" y="4941168"/>
            <a:ext cx="4167074" cy="792088"/>
          </a:xfrm>
          <a:prstGeom prst="rect">
            <a:avLst/>
          </a:prstGeom>
          <a:noFill/>
        </p:spPr>
      </p:pic>
      <p:pic>
        <p:nvPicPr>
          <p:cNvPr id="6152" name="Picture 8" descr="C:\Users\1\Desktop\урок\металлические деньги\7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4509120"/>
            <a:ext cx="1306537" cy="1318748"/>
          </a:xfrm>
          <a:prstGeom prst="rect">
            <a:avLst/>
          </a:prstGeom>
          <a:noFill/>
        </p:spPr>
      </p:pic>
      <p:pic>
        <p:nvPicPr>
          <p:cNvPr id="6153" name="Picture 9" descr="C:\Users\1\Desktop\урок\металлические деньги\1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12160" y="2780928"/>
            <a:ext cx="2520280" cy="1506689"/>
          </a:xfrm>
          <a:prstGeom prst="rect">
            <a:avLst/>
          </a:prstGeom>
          <a:noFill/>
        </p:spPr>
      </p:pic>
      <p:pic>
        <p:nvPicPr>
          <p:cNvPr id="6155" name="Picture 11" descr="C:\Users\1\Desktop\урок\шарик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59832" y="4437112"/>
            <a:ext cx="1296144" cy="1321938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630851" y="2051556"/>
            <a:ext cx="3293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Римский слиток с клеймом</a:t>
            </a:r>
            <a:endParaRPr lang="ru-RU" b="1" dirty="0"/>
          </a:p>
        </p:txBody>
      </p:sp>
      <p:pic>
        <p:nvPicPr>
          <p:cNvPr id="6157" name="Picture 13" descr="C:\Users\1\Desktop\урок\кольца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99592" y="2636912"/>
            <a:ext cx="3024725" cy="1368152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611560" y="4077072"/>
            <a:ext cx="3737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Серебряные кольца – в Египте</a:t>
            </a:r>
            <a:endParaRPr lang="ru-RU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364088" y="4437112"/>
            <a:ext cx="3458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Бронзовый слиток из Микен</a:t>
            </a:r>
            <a:endParaRPr lang="ru-RU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411760" y="5733256"/>
            <a:ext cx="27126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Свинцовый шарик из </a:t>
            </a:r>
          </a:p>
          <a:p>
            <a:pPr algn="ctr"/>
            <a:r>
              <a:rPr lang="ru-RU" b="1" dirty="0" smtClean="0"/>
              <a:t>Северной Америки</a:t>
            </a:r>
            <a:endParaRPr lang="ru-RU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79512" y="5733256"/>
            <a:ext cx="19786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Медный слиток</a:t>
            </a:r>
          </a:p>
          <a:p>
            <a:pPr algn="ctr"/>
            <a:r>
              <a:rPr lang="ru-RU" b="1" dirty="0" smtClean="0"/>
              <a:t> из Италии</a:t>
            </a:r>
            <a:endParaRPr lang="ru-RU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436096" y="2420888"/>
            <a:ext cx="3203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Серебряный </a:t>
            </a:r>
            <a:r>
              <a:rPr lang="ru-RU" b="1" dirty="0" err="1" smtClean="0"/>
              <a:t>лям</a:t>
            </a:r>
            <a:r>
              <a:rPr lang="ru-RU" b="1" dirty="0" smtClean="0"/>
              <a:t> из Китая</a:t>
            </a:r>
            <a:endParaRPr lang="ru-RU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314490" y="5759050"/>
            <a:ext cx="3829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Железные прутья из Греции.</a:t>
            </a:r>
          </a:p>
          <a:p>
            <a:r>
              <a:rPr lang="ru-RU" b="1" dirty="0" smtClean="0"/>
              <a:t>По-гречески «горсть» - драхма. </a:t>
            </a:r>
            <a:endParaRPr lang="ru-RU" b="1" dirty="0"/>
          </a:p>
        </p:txBody>
      </p:sp>
      <p:pic>
        <p:nvPicPr>
          <p:cNvPr id="6159" name="Picture 15" descr="C:\Users\1\Desktop\урок\серебряный лям в Китае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156176" y="1268760"/>
            <a:ext cx="1730009" cy="1224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147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4859338" y="3213100"/>
            <a:ext cx="3600450" cy="863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68313" y="3213100"/>
            <a:ext cx="3743325" cy="863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627313" y="404813"/>
            <a:ext cx="4032250" cy="1079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Деньги</a:t>
            </a:r>
          </a:p>
        </p:txBody>
      </p:sp>
      <p:sp>
        <p:nvSpPr>
          <p:cNvPr id="7174" name="Содержимое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купюры     монеты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195513" y="1412875"/>
            <a:ext cx="1800225" cy="165576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148263" y="1412875"/>
            <a:ext cx="1800225" cy="17287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343400"/>
            <a:ext cx="2879999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343400"/>
            <a:ext cx="2878464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725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/>
          <a:p>
            <a:pPr algn="l"/>
            <a:r>
              <a:rPr lang="ru-RU" dirty="0" smtClean="0"/>
              <a:t>     США                    Европа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535113"/>
            <a:ext cx="3669804" cy="639762"/>
          </a:xfrm>
        </p:spPr>
        <p:txBody>
          <a:bodyPr/>
          <a:lstStyle/>
          <a:p>
            <a:pPr algn="ctr"/>
            <a:r>
              <a:rPr lang="ru-RU" dirty="0" smtClean="0"/>
              <a:t>Доллар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69" y="3440906"/>
            <a:ext cx="3219450" cy="141922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Евро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52936"/>
            <a:ext cx="2895600" cy="2376190"/>
          </a:xfrm>
        </p:spPr>
      </p:pic>
    </p:spTree>
    <p:extLst>
      <p:ext uri="{BB962C8B-B14F-4D97-AF65-F5344CB8AC3E}">
        <p14:creationId xmlns:p14="http://schemas.microsoft.com/office/powerpoint/2010/main" val="306161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683568" y="1556792"/>
            <a:ext cx="4040188" cy="639762"/>
          </a:xfrm>
        </p:spPr>
        <p:txBody>
          <a:bodyPr/>
          <a:lstStyle/>
          <a:p>
            <a:pPr algn="ctr"/>
            <a:r>
              <a:rPr lang="ru-RU" dirty="0" smtClean="0"/>
              <a:t>Украина</a:t>
            </a:r>
            <a:endParaRPr lang="ru-RU" dirty="0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81" y="3393281"/>
            <a:ext cx="3019425" cy="1514475"/>
          </a:xfrm>
        </p:spPr>
      </p:pic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762" y="3426619"/>
            <a:ext cx="3162300" cy="1447800"/>
          </a:xfrm>
        </p:spPr>
      </p:pic>
    </p:spTree>
    <p:extLst>
      <p:ext uri="{BB962C8B-B14F-4D97-AF65-F5344CB8AC3E}">
        <p14:creationId xmlns:p14="http://schemas.microsoft.com/office/powerpoint/2010/main" val="422118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908050"/>
            <a:ext cx="7772400" cy="936625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Деньги НА РУСИ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1700213"/>
            <a:ext cx="7772400" cy="1296987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Сначала на Руси использовали заграничные монеты, а потом стали чеканить свои – гривны. Гривну можно было разрубить на несколько частей и получить монеты меньшего достоинства. От слова «рубить» и появилось современное название РУБЛЬ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22" name="Picture 2" descr="Дирхемы Орды.Ханы разные.(до 15.07.12 в 22:00) - Форум Нумизмат.ru - все о нумизматике, монетах и нумизмат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127375"/>
            <a:ext cx="2678112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codexmartialis.com * View topic - Medieval Polish Govern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982913"/>
            <a:ext cx="240506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Коллекции и коллекционеры Лев и солнц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443413"/>
            <a:ext cx="2484438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836712"/>
            <a:ext cx="7560840" cy="5400600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Результаты обучения: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формирование экономического кругозора, расширение представления об истории, функциях и видах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денег.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Предметные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развитие начальных знаний по предмету экономика, формировать у школьников понятие «деньги», для чего они нужны, познакомить с историей возникновения денег.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Личностные: развивать речь учащихся, интерес к истории, экономике, умение работать в парах.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03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908050"/>
            <a:ext cx="7772400" cy="792163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ДЕНЬГИ НА РУСИ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1628775"/>
            <a:ext cx="7772400" cy="1500188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Но долгое время основной являлась единицей расчета оставалась копейка – маленькая серебряная монета с изображением всадника с копьем. Отсюда и ее название – КОПЕЙКА.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8196" name="Picture 2" descr="Форум для : 478 лет назад в денежном обращении появилась копейк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417888"/>
            <a:ext cx="3527425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LanZ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5" y="3354388"/>
            <a:ext cx="3498850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908050"/>
            <a:ext cx="7772400" cy="792163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БУМАЖНЫЕ ДЕНЬГИ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1773238"/>
            <a:ext cx="7772400" cy="1079500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Бумажные банкноты появились значительно позже и понемногу начали вытеснять своих металлических собратьев, так как были дешевле по производству и удобнее в обороте.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20" name="Picture 2" descr="5 рублей, 1890, копия, типографское качество / Аукцион 240 /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924175"/>
            <a:ext cx="337185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10 рублей, 1918 / Аукцион 136 / БУМАЖНЫЕ ДЕНЬГИ (БОНЫ) * Россия 1917 - 1991 / Код 19573 - Нумизматический аукцион. Покупка, про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3716338"/>
            <a:ext cx="321945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908050"/>
            <a:ext cx="7772400" cy="936625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СОВРЕМЕННЫЕ ДЕНЬГИ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1628775"/>
            <a:ext cx="7772400" cy="1079500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В современной России люди пользуются как металлическими, так и бумажными деньгами. А называются они, как и много лет назад – КОПЕЙКА и РУБЛЬ.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44" name="Picture 6" descr="Ижевчане могут заработать до 100 тысяч рублей на 50-копеечных монетах &quot; Новости Ижевска и Удмуртии, новости России и мира - на 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938463"/>
            <a:ext cx="16256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 descr="2 рубл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925763"/>
            <a:ext cx="13462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0" descr="Фото - ИЩУ МОНЕТЫ 10 рублевые - Dir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965450"/>
            <a:ext cx="1576388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4" descr="1 рубль - это особая монета. Он не так прост, и не так дешев…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2965450"/>
            <a:ext cx="12239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6" descr="Экспертиза наличных денежных средств, определение платежеспо…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4843463"/>
            <a:ext cx="7842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8" descr="Факты о России : Факты с фильтрацией по метке монет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4748213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20" descr="Продам 10 копеек 2003г - 10 000 руб. объявление в Иркутск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759325"/>
            <a:ext cx="1195387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22" descr="Ищу работу на ЗП не менее 200 р. в час - Страница 4 - Ищу - Автофорум Ростова-на-Дону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532313"/>
            <a:ext cx="15303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981075"/>
            <a:ext cx="7772400" cy="719138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СОВРЕМЕННЫЕ ДЕНЬГИ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650" y="1628775"/>
            <a:ext cx="7772400" cy="1008063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Бумажные купюры выпускаются разного достоинства, на них изображены достопримечательности нашей страны и известные личности.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268" name="Picture 12" descr="https://upload.wikimedia.org/wikipedia/commons/thumb/7/70/Banknote_10_rubles_%281997%29_front.jpg/1920px-Banknote_10_rubles_%281997%29_fr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924175"/>
            <a:ext cx="309721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4" descr="https://upload.wikimedia.org/wikipedia/commons/9/91/Banknote_50_rubles_%281997%29_fro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429125"/>
            <a:ext cx="3097213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6" descr="https://upload.wikimedia.org/wikipedia/commons/b/bc/Banknote_100_rubles_%281997%29_fro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940050"/>
            <a:ext cx="3033712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8" descr="https://upload.wikimedia.org/wikipedia/commons/thumb/8/8c/Banknote_500_rubles_%281997%29_front.jpg/1920px-Banknote_500_rubles_%281997%29_fro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481513"/>
            <a:ext cx="29083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/>
              <a:t>Работа по </a:t>
            </a:r>
            <a:r>
              <a:rPr lang="ru-RU" i="1" u="sng" dirty="0" smtClean="0"/>
              <a:t>группам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Задача 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Пчела Майя, живущая в Цветочной стране, прилетев в магазин, купила 100 граммов меда и заплатила за это 2 зернышка арахиса. Продавец Муравей сдал сдачу - 2 лепестка розы. Какие деньги существуют в Цветочной стране? Какую функцию выполняют деньги в данном случае? (Выберите один из вариантов: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средства накопления (сбережения);</a:t>
            </a:r>
          </a:p>
          <a:p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-средства обмена на товары или услуги;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-мера стоимости (цена товара).)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169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pPr algn="ctr"/>
            <a:r>
              <a:rPr lang="ru-RU" dirty="0" smtClean="0"/>
              <a:t>Подведение итогов: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412776"/>
            <a:ext cx="8171631" cy="4733925"/>
          </a:xfrm>
        </p:spPr>
        <p:txBody>
          <a:bodyPr/>
          <a:lstStyle/>
          <a:p>
            <a:r>
              <a:rPr lang="ru-RU" dirty="0" smtClean="0"/>
              <a:t>Что </a:t>
            </a:r>
            <a:r>
              <a:rPr lang="ru-RU" dirty="0"/>
              <a:t>такое деньги?</a:t>
            </a:r>
          </a:p>
          <a:p>
            <a:r>
              <a:rPr lang="ru-RU" dirty="0"/>
              <a:t>Как появились деньги?</a:t>
            </a:r>
          </a:p>
          <a:p>
            <a:r>
              <a:rPr lang="ru-RU" dirty="0"/>
              <a:t>Какими были первые деньги?</a:t>
            </a:r>
          </a:p>
          <a:p>
            <a:pPr>
              <a:buNone/>
            </a:pPr>
            <a:r>
              <a:rPr lang="ru-RU" b="1" u="sng" dirty="0" smtClean="0"/>
              <a:t>Вывод:</a:t>
            </a:r>
            <a:r>
              <a:rPr lang="ru-RU" b="1" dirty="0" smtClean="0"/>
              <a:t>   деньги – особый товар, который можно обменивать на любые другие товары и услуги.</a:t>
            </a:r>
            <a:endParaRPr lang="ru-RU" b="1" dirty="0"/>
          </a:p>
        </p:txBody>
      </p:sp>
      <p:pic>
        <p:nvPicPr>
          <p:cNvPr id="2056" name="Picture 8" descr="http://www.irecommend.ru/sites/default/files/product-images/66184/kosh0-135340647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040" y="4797152"/>
            <a:ext cx="2520280" cy="17003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801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r>
              <a:rPr lang="ru-RU" b="1" dirty="0"/>
              <a:t>Сегодня на уроке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pPr lvl="0"/>
            <a:r>
              <a:rPr lang="ru-RU" dirty="0"/>
              <a:t>Я узнал…</a:t>
            </a:r>
          </a:p>
          <a:p>
            <a:pPr lvl="0"/>
            <a:r>
              <a:rPr lang="ru-RU" dirty="0"/>
              <a:t>Я научился…</a:t>
            </a:r>
          </a:p>
          <a:p>
            <a:pPr lvl="0"/>
            <a:r>
              <a:rPr lang="ru-RU" dirty="0"/>
              <a:t>Мне понравилось…</a:t>
            </a:r>
          </a:p>
          <a:p>
            <a:pPr lvl="0"/>
            <a:r>
              <a:rPr lang="ru-RU" dirty="0"/>
              <a:t>Я бы хотел…</a:t>
            </a:r>
          </a:p>
          <a:p>
            <a:pPr lvl="0"/>
            <a:r>
              <a:rPr lang="ru-RU" dirty="0"/>
              <a:t>Новые знания мне пригодятся…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389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Формы работы: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 индивидуальная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групповая, коллективная.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Методы работы: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 рассказ, беседа, исследовательский метод, творческая работа.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377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836613"/>
            <a:ext cx="7772400" cy="1362075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Предметы, которые нужны людям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5" name="Picture 2" descr="Цивилизации и культура &quot; uaisp.ru - Фото катастроф, Фен Шуй, Вселенная, Тусовка знаменитостей, Цивилизации и культура, Философ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363788"/>
            <a:ext cx="2354262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Коммунисты предложили снизить цены на хлеб и электроэнергию - Политика - NewsUkra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381250"/>
            <a:ext cx="202882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 descr="Фотобанк ClipArtBank.ru,продажа лицензионных фотографий в России Русский фотосток,фотоклипарт российский.Купить лицензионные фо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346325"/>
            <a:ext cx="244633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0" descr="Лента записей из дневника блогера Пингвинутый на всю голову. Страница 97 :: BlogRider.r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106863"/>
            <a:ext cx="2438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 descr="Новости &quot; Страница 38 &quot; TechCUBE - Свежие новости мира высоких технологий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3" y="4081463"/>
            <a:ext cx="2592387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908050"/>
            <a:ext cx="7772400" cy="1362075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Как получить то,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что хочется?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650" y="2133600"/>
            <a:ext cx="7561263" cy="503238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Можно обменяться или купить за деньги</a:t>
            </a:r>
            <a:endParaRPr lang="ru-RU" dirty="0"/>
          </a:p>
        </p:txBody>
      </p:sp>
      <p:pic>
        <p:nvPicPr>
          <p:cNvPr id="27650" name="Picture 2" descr="дети обмениваются игрушками &quot; Мамин Интере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781300"/>
            <a:ext cx="38100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Как купить автомобиль и &quot;не сесть в галошу&quot; Автосервис Механика г.Кир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2755900"/>
            <a:ext cx="331787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7772400" cy="1656184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Что такое деньги?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650" y="1412777"/>
            <a:ext cx="7561263" cy="1008162"/>
          </a:xfrm>
        </p:spPr>
        <p:txBody>
          <a:bodyPr/>
          <a:lstStyle/>
          <a:p>
            <a:pPr algn="ctr">
              <a:defRPr/>
            </a:pPr>
            <a:r>
              <a:rPr lang="ru-RU" dirty="0"/>
              <a:t>«Деньги- металлические и бумажные знаки, являющиеся мерой стоимости при купле- продаже, средством платежей и предметом накоплений». </a:t>
            </a:r>
            <a:r>
              <a:rPr lang="ru-RU" dirty="0" err="1"/>
              <a:t>С.И.Ожегов</a:t>
            </a:r>
            <a:r>
              <a:rPr lang="ru-RU" dirty="0"/>
              <a:t>.</a:t>
            </a:r>
          </a:p>
        </p:txBody>
      </p:sp>
      <p:pic>
        <p:nvPicPr>
          <p:cNvPr id="5124" name="Picture 2" descr="CHEB.net: Работникам культуры в Чувашии в этом году поднимут зарплату за счет объединения организаций и сокращения сотрудников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2781300"/>
            <a:ext cx="63817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685490" cy="5725690"/>
          </a:xfrm>
        </p:spPr>
      </p:pic>
    </p:spTree>
    <p:extLst>
      <p:ext uri="{BB962C8B-B14F-4D97-AF65-F5344CB8AC3E}">
        <p14:creationId xmlns:p14="http://schemas.microsoft.com/office/powerpoint/2010/main" val="149082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30" y="836712"/>
            <a:ext cx="8091602" cy="5549066"/>
          </a:xfrm>
        </p:spPr>
      </p:pic>
    </p:spTree>
    <p:extLst>
      <p:ext uri="{BB962C8B-B14F-4D97-AF65-F5344CB8AC3E}">
        <p14:creationId xmlns:p14="http://schemas.microsoft.com/office/powerpoint/2010/main" val="347105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65969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93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Chicago"/>
        <a:ea typeface=""/>
        <a:cs typeface=""/>
      </a:majorFont>
      <a:minorFont>
        <a:latin typeface="Chicag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</TotalTime>
  <Words>520</Words>
  <Application>Microsoft Office PowerPoint</Application>
  <PresentationFormat>Экран (4:3)</PresentationFormat>
  <Paragraphs>65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«Что такое деньги?»</vt:lpstr>
      <vt:lpstr>Презентация PowerPoint</vt:lpstr>
      <vt:lpstr>Презентация PowerPoint</vt:lpstr>
      <vt:lpstr>Предметы, которые нужны людям</vt:lpstr>
      <vt:lpstr>Как получить то,  что хочется?</vt:lpstr>
      <vt:lpstr>Что такое деньги?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История возникновения денег</vt:lpstr>
      <vt:lpstr>Первые мировые деньги</vt:lpstr>
      <vt:lpstr>Металлические деньги</vt:lpstr>
      <vt:lpstr>Деньги</vt:lpstr>
      <vt:lpstr>     США                    Европа</vt:lpstr>
      <vt:lpstr>Презентация PowerPoint</vt:lpstr>
      <vt:lpstr>Деньги НА РУСИ</vt:lpstr>
      <vt:lpstr>ДЕНЬГИ НА РУСИ</vt:lpstr>
      <vt:lpstr>БУМАЖНЫЕ ДЕНЬГИ</vt:lpstr>
      <vt:lpstr>СОВРЕМЕННЫЕ ДЕНЬГИ</vt:lpstr>
      <vt:lpstr>СОВРЕМЕННЫЕ ДЕНЬГИ</vt:lpstr>
      <vt:lpstr>Работа по группам</vt:lpstr>
      <vt:lpstr>Подведение итогов:</vt:lpstr>
      <vt:lpstr>Сегодня на уроке: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kis</cp:lastModifiedBy>
  <cp:revision>39</cp:revision>
  <dcterms:created xsi:type="dcterms:W3CDTF">2014-04-20T13:14:53Z</dcterms:created>
  <dcterms:modified xsi:type="dcterms:W3CDTF">2016-10-14T06:30:21Z</dcterms:modified>
</cp:coreProperties>
</file>