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68" r:id="rId2"/>
    <p:sldId id="274" r:id="rId3"/>
    <p:sldId id="257" r:id="rId4"/>
    <p:sldId id="258" r:id="rId5"/>
    <p:sldId id="277" r:id="rId6"/>
    <p:sldId id="302" r:id="rId7"/>
    <p:sldId id="278" r:id="rId8"/>
    <p:sldId id="281" r:id="rId9"/>
    <p:sldId id="280" r:id="rId10"/>
    <p:sldId id="276" r:id="rId11"/>
    <p:sldId id="284" r:id="rId12"/>
    <p:sldId id="282" r:id="rId13"/>
    <p:sldId id="285" r:id="rId14"/>
    <p:sldId id="283" r:id="rId15"/>
    <p:sldId id="273" r:id="rId16"/>
    <p:sldId id="271" r:id="rId17"/>
    <p:sldId id="286" r:id="rId18"/>
    <p:sldId id="262" r:id="rId19"/>
    <p:sldId id="301" r:id="rId20"/>
    <p:sldId id="288" r:id="rId21"/>
    <p:sldId id="299" r:id="rId22"/>
    <p:sldId id="289" r:id="rId23"/>
    <p:sldId id="295" r:id="rId24"/>
    <p:sldId id="291" r:id="rId25"/>
    <p:sldId id="292" r:id="rId26"/>
    <p:sldId id="293" r:id="rId27"/>
    <p:sldId id="298" r:id="rId28"/>
    <p:sldId id="294" r:id="rId29"/>
    <p:sldId id="296" r:id="rId30"/>
    <p:sldId id="264" r:id="rId31"/>
    <p:sldId id="297" r:id="rId32"/>
    <p:sldId id="300" r:id="rId33"/>
    <p:sldId id="30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>
      <p:cViewPr varScale="1">
        <p:scale>
          <a:sx n="81" d="100"/>
          <a:sy n="81" d="100"/>
        </p:scale>
        <p:origin x="3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Миф (1 чел)</c:v>
                </c:pt>
                <c:pt idx="1">
                  <c:v>Реальность (32 чел)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cat>
            <c:strRef>
              <c:f>Лист1!$A$2:$A$3</c:f>
              <c:strCache>
                <c:ptCount val="2"/>
                <c:pt idx="0">
                  <c:v>Знаю (5 чел)</c:v>
                </c:pt>
                <c:pt idx="1">
                  <c:v>Нет ( 28 чел)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Насекомыми (12 чел)</c:v>
                </c:pt>
                <c:pt idx="1">
                  <c:v>Не знаю (21 чел)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39D5-A1FD-4BB4-A092-D57544E0053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564E-2C59-4376-895A-0094064C2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4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564E-2C59-4376-895A-0094064C28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6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564E-2C59-4376-895A-0094064C28E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C8AE26-A356-4280-A226-9A9A75F7FE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81A97F-FA21-409E-AF36-9BC1D3DE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Особенности питания дионеи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63480" y="4869160"/>
            <a:ext cx="4680520" cy="19888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Работу выполнил:</a:t>
            </a:r>
          </a:p>
          <a:p>
            <a:r>
              <a:rPr lang="ru-RU" dirty="0" smtClean="0"/>
              <a:t>Ученик 4 А класса </a:t>
            </a:r>
          </a:p>
          <a:p>
            <a:r>
              <a:rPr lang="ru-RU" dirty="0" smtClean="0"/>
              <a:t>МБОУ Гимназия № 4 </a:t>
            </a:r>
          </a:p>
          <a:p>
            <a:r>
              <a:rPr lang="ru-RU" dirty="0" smtClean="0"/>
              <a:t>Мищенко </a:t>
            </a:r>
            <a:r>
              <a:rPr lang="ru-RU" dirty="0" smtClean="0"/>
              <a:t>Тимофей</a:t>
            </a:r>
          </a:p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Пустозерова Татьяна Викторовна</a:t>
            </a:r>
          </a:p>
          <a:p>
            <a:endParaRPr lang="ru-RU" dirty="0"/>
          </a:p>
        </p:txBody>
      </p:sp>
      <p:pic>
        <p:nvPicPr>
          <p:cNvPr id="1026" name="Picture 2" descr="C:\Users\Мама Маша\Desktop\P_20181023_1207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0375"/>
            <a:ext cx="3024188" cy="46910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При каких условиях ловушка </a:t>
            </a:r>
            <a:r>
              <a:rPr lang="ru-RU" dirty="0" err="1" smtClean="0"/>
              <a:t>схлопывается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u="sng" dirty="0" smtClean="0"/>
              <a:t>Гипотеза 1.</a:t>
            </a:r>
          </a:p>
          <a:p>
            <a:pPr>
              <a:buNone/>
            </a:pPr>
            <a:r>
              <a:rPr lang="ru-RU" sz="2800" dirty="0" smtClean="0"/>
              <a:t>Ловушка </a:t>
            </a:r>
            <a:r>
              <a:rPr lang="ru-RU" sz="2800" dirty="0" err="1" smtClean="0"/>
              <a:t>схлопывается</a:t>
            </a:r>
            <a:r>
              <a:rPr lang="ru-RU" sz="2800" dirty="0" smtClean="0"/>
              <a:t> при касании нескольких волосков лезвия листа, имитирующем прикосновение насекомого и не реагирует закрытием на физические воздействия . Этот механизм служит для защиты цветка от «пустых» реакций на раздражитель.</a:t>
            </a:r>
          </a:p>
          <a:p>
            <a:pPr>
              <a:buNone/>
            </a:pPr>
            <a:r>
              <a:rPr lang="ru-RU" sz="3600" b="1" u="sng" dirty="0" smtClean="0"/>
              <a:t>Эксперимент № 1.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Подуем на дионею (имитация ветра) : </a:t>
            </a:r>
          </a:p>
          <a:p>
            <a:pPr marL="514350" indent="-514350">
              <a:buNone/>
            </a:pPr>
            <a:r>
              <a:rPr lang="ru-RU" i="1" dirty="0" smtClean="0"/>
              <a:t>ни одна ловушка не </a:t>
            </a:r>
            <a:r>
              <a:rPr lang="ru-RU" i="1" dirty="0" err="1" smtClean="0"/>
              <a:t>схлопнулась</a:t>
            </a:r>
            <a:r>
              <a:rPr lang="ru-RU" i="1" dirty="0" smtClean="0"/>
              <a:t>.</a:t>
            </a:r>
          </a:p>
          <a:p>
            <a:pPr marL="514350" indent="-514350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Опрыскивание водой дионеи </a:t>
            </a:r>
            <a:r>
              <a:rPr lang="ru-RU" smtClean="0"/>
              <a:t>из пульверизатора </a:t>
            </a:r>
            <a:r>
              <a:rPr lang="ru-RU" dirty="0" smtClean="0"/>
              <a:t>– реакции нет.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Picture 3" descr="C:\Users\Мама Маша\Desktop\Дионея\IMG_9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28800"/>
            <a:ext cx="4127500" cy="4680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1748" name="Picture 4" descr="C:\Users\Мама Маша\Desktop\Дионея\IMG_9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0233" y="1600200"/>
            <a:ext cx="4319333" cy="472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Стрелка вниз 7"/>
          <p:cNvSpPr/>
          <p:nvPr/>
        </p:nvSpPr>
        <p:spPr>
          <a:xfrm>
            <a:off x="1979712" y="3573016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64288" y="4005064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Касание кистью </a:t>
            </a:r>
            <a:r>
              <a:rPr lang="ru-RU" u="sng" dirty="0" smtClean="0"/>
              <a:t>нескольких волосков </a:t>
            </a:r>
            <a:r>
              <a:rPr lang="ru-RU" dirty="0" smtClean="0"/>
              <a:t>лезвия листа одновременно (имитация прикосновения лапками насекомых )– моментальное схлопывание. </a:t>
            </a:r>
            <a:endParaRPr lang="ru-RU" dirty="0"/>
          </a:p>
        </p:txBody>
      </p:sp>
      <p:pic>
        <p:nvPicPr>
          <p:cNvPr id="29698" name="Picture 2" descr="C:\Users\Мама Маша\Desktop\Дионея\IMG_9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397" y="2204864"/>
            <a:ext cx="4101805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9699" name="Picture 3" descr="C:\Users\Мама Маша\Desktop\Дионея\IMG_9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4400" y="2204864"/>
            <a:ext cx="4191000" cy="411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Касание кистью </a:t>
            </a:r>
            <a:r>
              <a:rPr lang="ru-RU" u="sng" dirty="0" smtClean="0"/>
              <a:t>одного волоска </a:t>
            </a:r>
            <a:r>
              <a:rPr lang="ru-RU" dirty="0" smtClean="0"/>
              <a:t>лезвия листа </a:t>
            </a:r>
            <a:r>
              <a:rPr lang="ru-RU" u="sng" dirty="0" smtClean="0"/>
              <a:t>трехкратно последовательно </a:t>
            </a:r>
            <a:r>
              <a:rPr lang="ru-RU" dirty="0" smtClean="0"/>
              <a:t>с минимальным интервалом между касаниями–схлопывание сразу после третьего прикосновения.</a:t>
            </a:r>
            <a:endParaRPr lang="ru-RU" dirty="0"/>
          </a:p>
        </p:txBody>
      </p:sp>
      <p:pic>
        <p:nvPicPr>
          <p:cNvPr id="32770" name="Picture 2" descr="C:\Users\Мама Маша\Desktop\Дионея\IMG_9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212976"/>
            <a:ext cx="4191000" cy="3192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343400" cy="3600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При дальнейшем наблюдении за </a:t>
            </a:r>
            <a:r>
              <a:rPr lang="ru-RU" dirty="0" err="1" smtClean="0"/>
              <a:t>схлопнувшимися</a:t>
            </a:r>
            <a:r>
              <a:rPr lang="ru-RU" dirty="0" smtClean="0"/>
              <a:t> ловушками отмечено, что </a:t>
            </a:r>
            <a:r>
              <a:rPr lang="ru-RU" b="1" dirty="0" smtClean="0"/>
              <a:t>полное</a:t>
            </a:r>
            <a:r>
              <a:rPr lang="ru-RU" dirty="0" smtClean="0"/>
              <a:t> их </a:t>
            </a:r>
            <a:r>
              <a:rPr lang="ru-RU" b="1" dirty="0" smtClean="0"/>
              <a:t>открытие</a:t>
            </a:r>
            <a:r>
              <a:rPr lang="ru-RU" dirty="0" smtClean="0"/>
              <a:t> произошло  </a:t>
            </a:r>
            <a:r>
              <a:rPr lang="ru-RU" b="1" dirty="0" smtClean="0"/>
              <a:t>через 48 часов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 Точечное Прикосновение пинцетом до ловушки  – реакции нет.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C:\Users\Мама Маша\Desktop\Дионея\IMG_91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91000" cy="4752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723" name="Picture 3" descr="C:\Users\Мама Маша\Desktop\Дионея\IMG_9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203576" cy="4752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Стрелка вниз 7"/>
          <p:cNvSpPr/>
          <p:nvPr/>
        </p:nvSpPr>
        <p:spPr>
          <a:xfrm>
            <a:off x="5220072" y="2564904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 №1.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1. Дионея способна отличать типы воздействия на лист и </a:t>
            </a:r>
            <a:r>
              <a:rPr lang="ru-RU" dirty="0" err="1" smtClean="0"/>
              <a:t>схлопывается</a:t>
            </a:r>
            <a:r>
              <a:rPr lang="ru-RU" dirty="0" smtClean="0"/>
              <a:t> исключительно при касании ( раздражении) нескольких волосков одновременно или последовательно 1 волоска с минимальным интервалом между касаниями, что имитирует касание лапок насекомых</a:t>
            </a:r>
            <a:r>
              <a:rPr lang="en-US" dirty="0" smtClean="0"/>
              <a:t>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2. Отсутствие реакции на прочие физические раздражители ( ветер, вода, пинцет) можно расценивать как защитный механизм от лишних </a:t>
            </a:r>
            <a:r>
              <a:rPr lang="ru-RU" dirty="0" err="1" smtClean="0"/>
              <a:t>схлопываний</a:t>
            </a:r>
            <a:r>
              <a:rPr lang="ru-RU" dirty="0" smtClean="0"/>
              <a:t>, которые являются </a:t>
            </a:r>
            <a:r>
              <a:rPr lang="ru-RU" dirty="0" err="1" smtClean="0"/>
              <a:t>энергозатратными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3. Полное открытие пустой, </a:t>
            </a:r>
            <a:r>
              <a:rPr lang="ru-RU" dirty="0" err="1" smtClean="0"/>
              <a:t>схлопнувшейся</a:t>
            </a:r>
            <a:r>
              <a:rPr lang="ru-RU" dirty="0" smtClean="0"/>
              <a:t> ловушки, происходит через 48 часов.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Анкетирование.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Как вы думаете растения-хищники – это миф или реальность?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Какие растения Вам известны?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Знаете ли вы растение дионея?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Чем оно питается?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Опасны ли растения – хищники для человека?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/>
          </a:p>
          <a:p>
            <a:pPr marL="514350" indent="-514350" algn="just">
              <a:buNone/>
            </a:pPr>
            <a:r>
              <a:rPr lang="ru-RU" dirty="0" smtClean="0"/>
              <a:t>Респонденты – 30 учеников 4 А класса, 3 взрослых.</a:t>
            </a:r>
          </a:p>
          <a:p>
            <a:pPr marL="514350" indent="-51435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 smtClean="0"/>
              <a:t>Результаты анкетирования.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1. Миф или реальность: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sz="2800" dirty="0" smtClean="0"/>
              <a:t>Знаете</a:t>
            </a:r>
            <a:r>
              <a:rPr lang="ru-RU" dirty="0" smtClean="0"/>
              <a:t> </a:t>
            </a:r>
            <a:r>
              <a:rPr lang="ru-RU" sz="2800" dirty="0" smtClean="0"/>
              <a:t>ли дионею: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3. Чем питается дионея: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499992" y="1052736"/>
          <a:ext cx="453650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635896" y="2780928"/>
          <a:ext cx="525658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067944" y="4293096"/>
          <a:ext cx="50760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ru-RU" dirty="0" smtClean="0"/>
              <a:t>Выводы №2.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Большинство респондентов знают о существовании растений-хищников (97 %).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Наиболее известными из царства хищников являются представители семейства Росянковые ( Венерина мухоловка, росянка и дионея – 10 чел).У ребят существуют определенные представления о питании растений - хищников, но многие все же считают его опасным для человека (10 чел) и не понимают чем и для чего питается данная группа растений.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Раздел № 2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замкнутой экосистемы – «</a:t>
            </a:r>
            <a:r>
              <a:rPr lang="ru-RU" dirty="0" err="1" smtClean="0"/>
              <a:t>палюдариума</a:t>
            </a:r>
            <a:r>
              <a:rPr lang="ru-RU" dirty="0" smtClean="0"/>
              <a:t>» для дионеи.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Исследование строения ловушки и механизма ее схлопывания</a:t>
            </a:r>
            <a:r>
              <a:rPr lang="en-US" dirty="0" smtClean="0"/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Исследование знаний ребят о растениях-хищниках.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Исследование гастрономических предпочтений дионеи</a:t>
            </a:r>
            <a:r>
              <a:rPr lang="en-US" dirty="0" smtClean="0"/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Выводы.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Исследование гастрономических предпочтений дионеи</a:t>
            </a:r>
            <a:r>
              <a:rPr lang="en-US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Дионея достаточно «умное» растение и, учитывая, что схлопывание ловушки идет избирательно, то, вероятно, что питание тоже весьма избирательно.</a:t>
            </a:r>
          </a:p>
          <a:p>
            <a:pPr>
              <a:buNone/>
            </a:pPr>
            <a:r>
              <a:rPr lang="ru-RU" sz="3600" b="1" u="sng" dirty="0" smtClean="0"/>
              <a:t>Гипотеза №2.</a:t>
            </a:r>
            <a:r>
              <a:rPr lang="ru-RU" sz="3600" dirty="0" smtClean="0"/>
              <a:t>  </a:t>
            </a:r>
          </a:p>
          <a:p>
            <a:pPr>
              <a:buNone/>
            </a:pPr>
            <a:r>
              <a:rPr lang="ru-RU" sz="4000" dirty="0" smtClean="0"/>
              <a:t>Дионея питается исключительно насекомыми.  </a:t>
            </a:r>
          </a:p>
          <a:p>
            <a:pPr>
              <a:buNone/>
            </a:pPr>
            <a:endParaRPr lang="ru-RU" sz="3600" b="1" u="sng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r>
              <a:rPr lang="ru-RU" dirty="0" smtClean="0"/>
              <a:t>Доказательство.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76064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Дионея произрастает на болотах, где почва – </a:t>
            </a:r>
            <a:r>
              <a:rPr lang="ru-RU" u="sng" dirty="0" smtClean="0"/>
              <a:t>торф</a:t>
            </a:r>
            <a:r>
              <a:rPr lang="ru-RU" dirty="0" smtClean="0"/>
              <a:t>. В торфе </a:t>
            </a:r>
            <a:r>
              <a:rPr lang="ru-RU" u="sng" dirty="0" smtClean="0"/>
              <a:t>мало азота</a:t>
            </a:r>
            <a:r>
              <a:rPr lang="ru-RU" dirty="0" smtClean="0"/>
              <a:t>, который необходим для роста стеблей и листьев, для течения процесса </a:t>
            </a:r>
            <a:r>
              <a:rPr lang="ru-RU" u="sng" dirty="0" smtClean="0"/>
              <a:t>фотосинтеза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u="sng" dirty="0" smtClean="0"/>
              <a:t>Белок </a:t>
            </a:r>
            <a:r>
              <a:rPr lang="ru-RU" dirty="0" smtClean="0"/>
              <a:t> - это основание для получения </a:t>
            </a:r>
            <a:r>
              <a:rPr lang="ru-RU" u="sng" dirty="0" smtClean="0"/>
              <a:t>азота</a:t>
            </a:r>
            <a:r>
              <a:rPr lang="ru-RU" dirty="0" smtClean="0"/>
              <a:t>, который необходим для процесса </a:t>
            </a:r>
            <a:r>
              <a:rPr lang="ru-RU" u="sng" dirty="0" smtClean="0"/>
              <a:t>фотосинтеза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Насекомое – это доступный в естественных условиях обитания дионеи </a:t>
            </a:r>
            <a:r>
              <a:rPr lang="ru-RU" u="sng" dirty="0" smtClean="0"/>
              <a:t>белок. </a:t>
            </a:r>
          </a:p>
          <a:p>
            <a:pPr marL="514350" indent="-514350">
              <a:buAutoNum type="arabicPeriod"/>
            </a:pPr>
            <a:r>
              <a:rPr lang="ru-RU" dirty="0" smtClean="0"/>
              <a:t>Таким образом ловушка – это </a:t>
            </a:r>
            <a:r>
              <a:rPr lang="ru-RU" u="sng" dirty="0" smtClean="0"/>
              <a:t>адаптационный механизм</a:t>
            </a:r>
            <a:r>
              <a:rPr lang="ru-RU" dirty="0" smtClean="0"/>
              <a:t> дионеи для восполнения недостатка азота в почве. </a:t>
            </a:r>
          </a:p>
          <a:p>
            <a:pPr marL="514350" indent="-514350">
              <a:buAutoNum type="arabicPeriod"/>
            </a:pP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Докажем экспериментально.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071" y="1334543"/>
            <a:ext cx="86868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Буду кормить росянку:</a:t>
            </a:r>
          </a:p>
          <a:p>
            <a:pPr marL="514350" indent="-514350">
              <a:buAutoNum type="arabicPeriod"/>
            </a:pPr>
            <a:r>
              <a:rPr lang="ru-RU" dirty="0" smtClean="0"/>
              <a:t>Углеводами – кусочек сахара.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Жирами – растительное масло.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Вареным белком – белок вареного яйца.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Насекомыми – гусеница, таракан.</a:t>
            </a:r>
          </a:p>
          <a:p>
            <a:pPr marL="514350" indent="-514350">
              <a:buNone/>
            </a:pPr>
            <a:r>
              <a:rPr lang="ru-RU" dirty="0" smtClean="0"/>
              <a:t>И наблюдать за длительностью и результатом процесса переваривания данных веществ.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Кормление насекомым (</a:t>
            </a:r>
            <a:r>
              <a:rPr lang="ru-RU" b="1" u="sng" dirty="0" smtClean="0"/>
              <a:t>гусеница</a:t>
            </a:r>
            <a:r>
              <a:rPr lang="ru-RU" dirty="0" smtClean="0"/>
              <a:t>) – 21 октября 2018.</a:t>
            </a:r>
            <a:endParaRPr lang="ru-RU" dirty="0"/>
          </a:p>
        </p:txBody>
      </p:sp>
      <p:pic>
        <p:nvPicPr>
          <p:cNvPr id="36868" name="Picture 4" descr="C:\Users\Мама Маша\Desktop\Дионея\P_20181028_1154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3024336" cy="47244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Первое кормление дионеи было осуществлено сразу после того как растение появилось у меня. Дионея «съела» </a:t>
            </a:r>
            <a:r>
              <a:rPr lang="ru-RU" b="1" dirty="0" smtClean="0"/>
              <a:t>гусеницу!</a:t>
            </a:r>
            <a:r>
              <a:rPr lang="ru-RU" dirty="0" smtClean="0"/>
              <a:t> и от нее осталась лишь хитиновая оболочка. Процесс переваривания занял  </a:t>
            </a:r>
            <a:r>
              <a:rPr lang="ru-RU" b="1" dirty="0" smtClean="0"/>
              <a:t>7 суток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Кусочек Сахара 27 ноября 2018 в 20:00.</a:t>
            </a:r>
            <a:endParaRPr lang="ru-RU" dirty="0"/>
          </a:p>
        </p:txBody>
      </p:sp>
      <p:pic>
        <p:nvPicPr>
          <p:cNvPr id="33794" name="Picture 2" descr="C:\Users\Мама Маша\Desktop\Дионея\IMG_9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124744"/>
            <a:ext cx="4104456" cy="27363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419600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После попадания сахара внутрь ловушки она стремительно </a:t>
            </a:r>
            <a:r>
              <a:rPr lang="ru-RU" b="1" dirty="0" smtClean="0"/>
              <a:t>закрылась.</a:t>
            </a:r>
          </a:p>
          <a:p>
            <a:pPr>
              <a:buNone/>
            </a:pPr>
            <a:r>
              <a:rPr lang="ru-RU" dirty="0" smtClean="0"/>
              <a:t>Через </a:t>
            </a:r>
            <a:r>
              <a:rPr lang="ru-RU" b="1" dirty="0" smtClean="0"/>
              <a:t>48,5 </a:t>
            </a:r>
            <a:r>
              <a:rPr lang="ru-RU" dirty="0" smtClean="0"/>
              <a:t>часов 29 ноября 2018 в 20.30 раскрылась.</a:t>
            </a:r>
          </a:p>
          <a:p>
            <a:pPr>
              <a:buNone/>
            </a:pPr>
            <a:r>
              <a:rPr lang="ru-RU" dirty="0" smtClean="0"/>
              <a:t>Кристалл сахара </a:t>
            </a:r>
            <a:r>
              <a:rPr lang="ru-RU" b="1" dirty="0" smtClean="0"/>
              <a:t>растворился</a:t>
            </a:r>
            <a:r>
              <a:rPr lang="ru-RU" dirty="0" smtClean="0"/>
              <a:t>, но на внутренней поверхности лезвия визуализируется крупная капля, напоминающая </a:t>
            </a:r>
            <a:r>
              <a:rPr lang="ru-RU" b="1" dirty="0" smtClean="0"/>
              <a:t>сироп</a:t>
            </a:r>
            <a:r>
              <a:rPr lang="ru-RU" dirty="0" smtClean="0"/>
              <a:t>. </a:t>
            </a:r>
            <a:r>
              <a:rPr lang="ru-RU" b="1" dirty="0" smtClean="0"/>
              <a:t>Сахар растворился, но не усвоился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3795" name="Picture 3" descr="C:\Users\Мама Маша\Desktop\Дионея\IMG_9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4104456" cy="271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Капля растительного масла  1  декабря 2018 </a:t>
            </a:r>
            <a:endParaRPr lang="ru-RU" dirty="0"/>
          </a:p>
        </p:txBody>
      </p:sp>
      <p:pic>
        <p:nvPicPr>
          <p:cNvPr id="34819" name="Picture 3" descr="C:\Users\Мама Маша\Desktop\Дионея\IMG_9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91000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После попадания масла внутрь ловушки она </a:t>
            </a:r>
            <a:r>
              <a:rPr lang="ru-RU" b="1" dirty="0" smtClean="0"/>
              <a:t>закрылась.</a:t>
            </a:r>
          </a:p>
          <a:p>
            <a:pPr>
              <a:buNone/>
            </a:pPr>
            <a:r>
              <a:rPr lang="ru-RU" dirty="0" smtClean="0"/>
              <a:t>Через </a:t>
            </a:r>
            <a:r>
              <a:rPr lang="ru-RU" b="1" dirty="0" smtClean="0"/>
              <a:t>48 </a:t>
            </a:r>
            <a:r>
              <a:rPr lang="ru-RU" dirty="0" smtClean="0"/>
              <a:t>часов 3 декабря 2018 в 20.00 ловушка раскрылась. Капля жира осталась на стенке листа дионеи, </a:t>
            </a:r>
            <a:r>
              <a:rPr lang="ru-RU" b="1" dirty="0" smtClean="0"/>
              <a:t>не усвоилась! </a:t>
            </a:r>
            <a:endParaRPr lang="ru-RU" dirty="0"/>
          </a:p>
        </p:txBody>
      </p:sp>
      <p:pic>
        <p:nvPicPr>
          <p:cNvPr id="34820" name="Picture 4" descr="C:\Users\Мама Маша\Desktop\Дионея\IMG_9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5"/>
            <a:ext cx="4176464" cy="2784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Мама Маша\Desktop\Дионея\IMG_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4464496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dirty="0" smtClean="0"/>
              <a:t>4. Яичный белок 4 декабря 2018</a:t>
            </a:r>
            <a:endParaRPr lang="ru-RU" dirty="0"/>
          </a:p>
        </p:txBody>
      </p:sp>
      <p:pic>
        <p:nvPicPr>
          <p:cNvPr id="35842" name="Picture 2" descr="C:\Users\Мама Маша\Desktop\Дионея\IMG_9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3384376" cy="2256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196752"/>
            <a:ext cx="3915544" cy="51278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После попадания белка внутрь ловушки она </a:t>
            </a:r>
            <a:r>
              <a:rPr lang="ru-RU" b="1" dirty="0" smtClean="0"/>
              <a:t>закрылась.</a:t>
            </a:r>
          </a:p>
          <a:p>
            <a:pPr>
              <a:buNone/>
            </a:pPr>
            <a:r>
              <a:rPr lang="ru-RU" dirty="0" smtClean="0"/>
              <a:t>Через </a:t>
            </a:r>
            <a:r>
              <a:rPr lang="ru-RU" b="1" dirty="0" smtClean="0"/>
              <a:t>48 </a:t>
            </a:r>
            <a:r>
              <a:rPr lang="ru-RU" dirty="0" smtClean="0"/>
              <a:t>часов </a:t>
            </a:r>
            <a:r>
              <a:rPr lang="ru-RU" b="1" dirty="0" smtClean="0"/>
              <a:t>6 декабря </a:t>
            </a:r>
            <a:r>
              <a:rPr lang="ru-RU" dirty="0" smtClean="0"/>
              <a:t>2018 в 20.00 отмечено, что ловушка не открылась и начала гнить.</a:t>
            </a:r>
          </a:p>
          <a:p>
            <a:pPr>
              <a:buNone/>
            </a:pPr>
            <a:r>
              <a:rPr lang="ru-RU" b="1" dirty="0" smtClean="0"/>
              <a:t>10 декабря </a:t>
            </a:r>
            <a:r>
              <a:rPr lang="ru-RU" dirty="0" smtClean="0"/>
              <a:t>вернулась в прежнее состояние, закрыта плотно и продолжает переваривать, процесс гниения далее не запустился.</a:t>
            </a:r>
          </a:p>
          <a:p>
            <a:pPr>
              <a:buNone/>
            </a:pPr>
            <a:r>
              <a:rPr lang="ru-RU" b="1" dirty="0" smtClean="0"/>
              <a:t>14 декабря </a:t>
            </a:r>
            <a:r>
              <a:rPr lang="ru-RU" dirty="0" smtClean="0"/>
              <a:t>ловушка по прежнему закрыта, растение ослабевает.</a:t>
            </a:r>
            <a:endParaRPr lang="ru-RU" dirty="0"/>
          </a:p>
        </p:txBody>
      </p:sp>
      <p:pic>
        <p:nvPicPr>
          <p:cNvPr id="35843" name="Picture 3" descr="C:\Users\Мама Маша\Desktop\Дионея\IMG_9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3456384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9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73269"/>
            <a:ext cx="4211849" cy="3696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15 декабря 2018 – удаление и вскрытие ловушки с яичным белком</a:t>
            </a:r>
            <a:endParaRPr lang="ru-RU" dirty="0"/>
          </a:p>
        </p:txBody>
      </p:sp>
      <p:pic>
        <p:nvPicPr>
          <p:cNvPr id="9" name="Содержимое 8" descr="IMG_91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4191000" cy="23042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При осмотре </a:t>
            </a:r>
            <a:r>
              <a:rPr lang="ru-RU" dirty="0" smtClean="0"/>
              <a:t>можно заметить, что </a:t>
            </a:r>
            <a:r>
              <a:rPr lang="ru-RU" b="1" dirty="0" smtClean="0"/>
              <a:t>ловушка гниет, начала чернеть.</a:t>
            </a:r>
          </a:p>
          <a:p>
            <a:pPr>
              <a:buNone/>
            </a:pPr>
            <a:r>
              <a:rPr lang="ru-RU" u="sng" dirty="0" smtClean="0"/>
              <a:t>При вскрытии </a:t>
            </a:r>
            <a:r>
              <a:rPr lang="ru-RU" dirty="0" smtClean="0"/>
              <a:t>: части лезвия плотно прилегают друг к другу.</a:t>
            </a:r>
          </a:p>
          <a:p>
            <a:pPr>
              <a:buNone/>
            </a:pPr>
            <a:r>
              <a:rPr lang="ru-RU" b="1" dirty="0" smtClean="0"/>
              <a:t>Белок не усвоился</a:t>
            </a:r>
            <a:r>
              <a:rPr lang="ru-RU" dirty="0" smtClean="0"/>
              <a:t>, но дионея пыталась его переварить (кусочек расщеплен и почернел).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Кормление насекомым (таракан) –  10 декабря 2018.</a:t>
            </a:r>
            <a:endParaRPr lang="ru-RU" dirty="0"/>
          </a:p>
        </p:txBody>
      </p:sp>
      <p:pic>
        <p:nvPicPr>
          <p:cNvPr id="6" name="Содержимое 5" descr="15.12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3744416" cy="47091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18.12.2018 - приоткрыли ловушку. Дионея «съела» таракана и от него остался лишь хитиновый </a:t>
            </a:r>
            <a:r>
              <a:rPr lang="ru-RU" dirty="0" err="1" smtClean="0"/>
              <a:t>скелетик</a:t>
            </a:r>
            <a:r>
              <a:rPr lang="ru-RU" dirty="0" smtClean="0"/>
              <a:t>. Процесс переваривания занял  8 суток.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12750" y="1196975"/>
            <a:ext cx="8731250" cy="54006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Из таблицы видно, что растение усваивает только живой белок!, при этом хитиновую оболочку насекомого не в состоянии переварить. </a:t>
            </a:r>
          </a:p>
          <a:p>
            <a:pPr>
              <a:buNone/>
            </a:pPr>
            <a:r>
              <a:rPr lang="ru-RU" sz="2400" dirty="0" smtClean="0"/>
              <a:t>Листья дионеи, которые принимают пищу, постепенно начинают отмирать.</a:t>
            </a:r>
          </a:p>
          <a:p>
            <a:pPr>
              <a:buNone/>
            </a:pPr>
            <a:r>
              <a:rPr lang="ru-RU" sz="2400" dirty="0" smtClean="0"/>
              <a:t>Все прочие вещества, попадающие в ловушку, пытается переварить, но не усваивает их.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32" y="332656"/>
          <a:ext cx="8712968" cy="351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Пища, которую предлагал дионее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Основное органическое 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Пища усваивалась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Пища не усваивалась</a:t>
                      </a:r>
                      <a:endParaRPr lang="ru-RU" dirty="0"/>
                    </a:p>
                  </a:txBody>
                  <a:tcPr/>
                </a:tc>
              </a:tr>
              <a:tr h="394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 Гусеница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94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Сахар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Углеводы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4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 Растительное масло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4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 Яичный белок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Вареный белок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4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 Таракан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Белок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меня появилась долгожданная дионея, но уже через 10 дней она начала погибать.  Тогда я решил, что </a:t>
            </a:r>
            <a:r>
              <a:rPr lang="ru-RU" u="sng" dirty="0" smtClean="0"/>
              <a:t>смогу</a:t>
            </a:r>
            <a:r>
              <a:rPr lang="ru-RU" dirty="0" smtClean="0"/>
              <a:t> </a:t>
            </a:r>
            <a:r>
              <a:rPr lang="ru-RU" u="sng" dirty="0" smtClean="0"/>
              <a:t>создать</a:t>
            </a:r>
            <a:r>
              <a:rPr lang="ru-RU" dirty="0" smtClean="0"/>
              <a:t> для нее благоприятные условия для жизни и </a:t>
            </a:r>
            <a:r>
              <a:rPr lang="ru-RU" u="sng" dirty="0" smtClean="0"/>
              <a:t>спасти</a:t>
            </a:r>
            <a:r>
              <a:rPr lang="ru-RU" dirty="0" smtClean="0"/>
              <a:t> ее. Затем </a:t>
            </a:r>
            <a:r>
              <a:rPr lang="ru-RU" u="sng" dirty="0" smtClean="0"/>
              <a:t>провести</a:t>
            </a:r>
            <a:r>
              <a:rPr lang="ru-RU" dirty="0" smtClean="0"/>
              <a:t> несколько экспериментов, чтобы понять чем питается ловушка дионеи и для чего она необходима.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5446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Для полноценной жизнедеятельности растения дионея необходима специальная среда обитания – торфяной грунт, повышенная влажность, достаточное освещение. Всем этим условиям удовлетворяет созданная мной  замкнутая экосистема – «</a:t>
            </a:r>
            <a:r>
              <a:rPr lang="ru-RU" dirty="0" err="1" smtClean="0"/>
              <a:t>палюдариум</a:t>
            </a:r>
            <a:r>
              <a:rPr lang="ru-RU" dirty="0" smtClean="0"/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Лист - ловушка дионеи имеет особенное строение, которое помогает ей отличать раздражители и </a:t>
            </a:r>
            <a:r>
              <a:rPr lang="ru-RU" dirty="0" err="1" smtClean="0"/>
              <a:t>схлопываться</a:t>
            </a:r>
            <a:r>
              <a:rPr lang="ru-RU" dirty="0" smtClean="0"/>
              <a:t> только при «истинном» возбуждении ( лапки насекомого, например) для сохранения сил и энергии на переваривание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Цикл переваривания в среднем занимает 8 суток.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После нескольких циклов переваривая лист-ловушка отмирает.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Опытным путем доказано, что дионея переваривает только живой белок – в виде насекомых ( гусеница, таракан). Переваривание вареного белка весьма затруднительно. Почему? Пусть это будет темой моего дальнейшего исследования.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Считаю, что гипотеза моего проекта доказана.</a:t>
            </a:r>
          </a:p>
          <a:p>
            <a:pPr>
              <a:buNone/>
            </a:pPr>
            <a:r>
              <a:rPr lang="ru-RU" dirty="0" smtClean="0"/>
              <a:t>Представители  дионей   питаются крайне избирательно, только белковой пищей.</a:t>
            </a:r>
          </a:p>
          <a:p>
            <a:pPr>
              <a:buNone/>
            </a:pPr>
            <a:r>
              <a:rPr lang="ru-RU" dirty="0" smtClean="0"/>
              <a:t> Питаются исключительно ради восполнения недостающих питательных веществ в почве (азота)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/>
              <a:t>Список литературы.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Большая советская энциклопедия : в 66 т. (65 т. и 1 доп.) / гл. ред. О.Ю.Шмидт. Москва, 1926—1947.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Большая книга «Почему» (вопросы и ответы, любопытная и полезная информация, викторины и занимательные опыты). Москва «РОСМЭН», 2007.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Д.Г. </a:t>
            </a:r>
            <a:r>
              <a:rPr lang="ru-RU" dirty="0" err="1" smtClean="0"/>
              <a:t>Хессайон</a:t>
            </a:r>
            <a:r>
              <a:rPr lang="ru-RU" dirty="0" smtClean="0"/>
              <a:t>. Все о комнатных растениях. Комнатные растения. Энциклопедия. Изд-во </a:t>
            </a:r>
            <a:r>
              <a:rPr lang="ru-RU" dirty="0" err="1" smtClean="0"/>
              <a:t>Эксмо</a:t>
            </a:r>
            <a:r>
              <a:rPr lang="ru-RU" dirty="0" smtClean="0"/>
              <a:t>, 2003.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Интернет-ресурсы.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Особенности питания дионеи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63480" y="3212976"/>
            <a:ext cx="4680520" cy="2016224"/>
          </a:xfrm>
        </p:spPr>
        <p:txBody>
          <a:bodyPr/>
          <a:lstStyle/>
          <a:p>
            <a:r>
              <a:rPr lang="ru-RU" dirty="0" smtClean="0"/>
              <a:t>Работу выполнил:</a:t>
            </a:r>
          </a:p>
          <a:p>
            <a:r>
              <a:rPr lang="ru-RU" dirty="0" smtClean="0"/>
              <a:t>Ученик 4 А класса </a:t>
            </a:r>
          </a:p>
          <a:p>
            <a:r>
              <a:rPr lang="ru-RU" dirty="0" smtClean="0"/>
              <a:t>МБОУ Гимназия № 4 </a:t>
            </a:r>
          </a:p>
          <a:p>
            <a:r>
              <a:rPr lang="ru-RU" dirty="0" smtClean="0"/>
              <a:t>Мищенко Тимофей</a:t>
            </a:r>
            <a:endParaRPr lang="ru-RU" dirty="0"/>
          </a:p>
        </p:txBody>
      </p:sp>
      <p:pic>
        <p:nvPicPr>
          <p:cNvPr id="1026" name="Picture 2" descr="C:\Users\Мама Маша\Desktop\P_20181023_1207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0375"/>
            <a:ext cx="3024188" cy="46910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Представители  дионей   питаются крайне избирательно  - только белковой пищей, это приспособительный механизм для восполнения недостатка питательных веществ в почве.</a:t>
            </a:r>
          </a:p>
          <a:p>
            <a:pPr>
              <a:buNone/>
            </a:pPr>
            <a:r>
              <a:rPr lang="ru-RU" sz="4000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с литературой.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Наблюдение.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Эксперимент.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Анкетирование.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Раздел №1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smtClean="0"/>
              <a:t>Мой первый опыт</a:t>
            </a:r>
            <a:endParaRPr lang="ru-RU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590465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Когда мне подарили этот маленький кусочек жизни, я обрадовался, но не заметил как через 10 дней он начал погибать</a:t>
            </a:r>
            <a:r>
              <a:rPr lang="en-US" dirty="0" smtClean="0"/>
              <a:t>.</a:t>
            </a:r>
            <a:r>
              <a:rPr lang="ru-RU" dirty="0" smtClean="0"/>
              <a:t> Нужно было срочно спасать дионею. Для этого я сделал:</a:t>
            </a:r>
          </a:p>
          <a:p>
            <a:pPr algn="just">
              <a:buNone/>
            </a:pPr>
            <a:r>
              <a:rPr lang="ru-RU" dirty="0" smtClean="0"/>
              <a:t>1. Пересадил ее в новый горшок с </a:t>
            </a:r>
            <a:r>
              <a:rPr lang="ru-RU" u="sng" dirty="0" smtClean="0"/>
              <a:t>торфом</a:t>
            </a:r>
            <a:r>
              <a:rPr lang="ru-RU" dirty="0" smtClean="0"/>
              <a:t>( дионея растет на болотах, а там почвы торфяные, поэтому решил, что этот грунт наиболее подходящий) .</a:t>
            </a:r>
          </a:p>
          <a:p>
            <a:pPr algn="just">
              <a:buNone/>
            </a:pPr>
            <a:r>
              <a:rPr lang="ru-RU" dirty="0" smtClean="0"/>
              <a:t>2.  Поместил горшок в аквариум с камнями на дне, чтобы растение могло при необходимости «пить» корнями со дна.</a:t>
            </a:r>
          </a:p>
          <a:p>
            <a:pPr algn="just">
              <a:buNone/>
            </a:pPr>
            <a:r>
              <a:rPr lang="ru-RU" dirty="0" smtClean="0"/>
              <a:t>3. Постоянно поддерживаю в закрытой экосистеме повышенную влажность, доливая воду на дно аквариума и в специальный сосуд для испарения.</a:t>
            </a:r>
          </a:p>
          <a:p>
            <a:pPr algn="just">
              <a:buNone/>
            </a:pPr>
            <a:r>
              <a:rPr lang="ru-RU" dirty="0" smtClean="0"/>
              <a:t>4. Установил освещение – светодиодную </a:t>
            </a:r>
            <a:r>
              <a:rPr lang="ru-RU" dirty="0" err="1" smtClean="0"/>
              <a:t>фитолампу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Это специальная </a:t>
            </a:r>
            <a:r>
              <a:rPr lang="ru-RU" dirty="0" err="1" smtClean="0"/>
              <a:t>биколорная</a:t>
            </a:r>
            <a:r>
              <a:rPr lang="ru-RU" dirty="0" smtClean="0"/>
              <a:t> лампа, в которой </a:t>
            </a:r>
          </a:p>
          <a:p>
            <a:pPr algn="just">
              <a:buNone/>
            </a:pPr>
            <a:r>
              <a:rPr lang="ru-RU" dirty="0" smtClean="0"/>
              <a:t>гармонично сочетаются излучение в синем и красном </a:t>
            </a:r>
          </a:p>
          <a:p>
            <a:pPr algn="just">
              <a:buNone/>
            </a:pPr>
            <a:r>
              <a:rPr lang="ru-RU" dirty="0" smtClean="0"/>
              <a:t>спектре. А растения хорошо реагируют ответным </a:t>
            </a:r>
          </a:p>
          <a:p>
            <a:pPr algn="just">
              <a:buNone/>
            </a:pPr>
            <a:r>
              <a:rPr lang="ru-RU" dirty="0" smtClean="0"/>
              <a:t>ростом  именно на свечение в данной спектральной </a:t>
            </a:r>
          </a:p>
          <a:p>
            <a:pPr algn="just">
              <a:buNone/>
            </a:pPr>
            <a:r>
              <a:rPr lang="ru-RU" dirty="0" smtClean="0"/>
              <a:t>области.</a:t>
            </a:r>
            <a:endParaRPr lang="ru-RU" b="1" u="sng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Users\Мама Маша\Desktop\Дионея\IMG_9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293096"/>
            <a:ext cx="1440160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Мой </a:t>
            </a:r>
            <a:r>
              <a:rPr lang="ru-RU" sz="4000" dirty="0" err="1" smtClean="0"/>
              <a:t>палюдариум</a:t>
            </a:r>
            <a:r>
              <a:rPr lang="ru-RU" sz="4000" dirty="0" smtClean="0"/>
              <a:t> </a:t>
            </a:r>
            <a:r>
              <a:rPr lang="ru-RU" dirty="0" smtClean="0"/>
              <a:t>(</a:t>
            </a:r>
            <a:r>
              <a:rPr lang="ru-RU" sz="2700" dirty="0" smtClean="0"/>
              <a:t>от лат</a:t>
            </a:r>
            <a:r>
              <a:rPr lang="ru-RU" dirty="0" smtClean="0"/>
              <a:t>.«</a:t>
            </a:r>
            <a:r>
              <a:rPr lang="en-US" dirty="0" err="1" smtClean="0"/>
              <a:t>Palus</a:t>
            </a:r>
            <a:r>
              <a:rPr lang="ru-RU" dirty="0" smtClean="0"/>
              <a:t>»</a:t>
            </a:r>
            <a:r>
              <a:rPr lang="en-US" dirty="0" smtClean="0"/>
              <a:t>–</a:t>
            </a:r>
            <a:r>
              <a:rPr lang="ru-RU" dirty="0" smtClean="0"/>
              <a:t>болото)</a:t>
            </a:r>
            <a:endParaRPr lang="ru-RU" dirty="0"/>
          </a:p>
        </p:txBody>
      </p:sp>
      <p:pic>
        <p:nvPicPr>
          <p:cNvPr id="2049" name="Picture 1" descr="C:\Users\Мама Маша\Desktop\Дионея\IMG_9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588" y="1556792"/>
            <a:ext cx="4216412" cy="28109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00192" y="494116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/>
              <a:t>Цветонос</a:t>
            </a:r>
            <a:endParaRPr lang="ru-RU" sz="2400" dirty="0"/>
          </a:p>
        </p:txBody>
      </p:sp>
      <p:pic>
        <p:nvPicPr>
          <p:cNvPr id="2050" name="Picture 2" descr="C:\Users\Мама Маша\Desktop\Дионея\IMG_9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5473541" cy="3816424"/>
          </a:xfrm>
          <a:prstGeom prst="rect">
            <a:avLst/>
          </a:prstGeom>
          <a:noFill/>
        </p:spPr>
      </p:pic>
      <p:sp>
        <p:nvSpPr>
          <p:cNvPr id="9" name="Стрелка углом вверх 8"/>
          <p:cNvSpPr/>
          <p:nvPr/>
        </p:nvSpPr>
        <p:spPr>
          <a:xfrm>
            <a:off x="8028384" y="4293096"/>
            <a:ext cx="432048" cy="9361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8072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u="sng" dirty="0" smtClean="0"/>
              <a:t>Через 3 недели </a:t>
            </a:r>
            <a:r>
              <a:rPr lang="ru-RU" dirty="0" smtClean="0"/>
              <a:t>после создания данной экосистемы, дионея отплатила мне </a:t>
            </a:r>
            <a:r>
              <a:rPr lang="ru-RU" u="sng" dirty="0" smtClean="0"/>
              <a:t>цветочком</a:t>
            </a:r>
            <a:r>
              <a:rPr lang="ru-RU" dirty="0" smtClean="0"/>
              <a:t> с семенами, ловушки стали более яркими и появилось </a:t>
            </a:r>
            <a:r>
              <a:rPr lang="ru-RU" u="sng" dirty="0" smtClean="0"/>
              <a:t>множество молодых ловушек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листа дионеи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Лист растения имеет две главные области:</a:t>
            </a:r>
          </a:p>
          <a:p>
            <a:pPr marL="514350" indent="-514350">
              <a:buNone/>
            </a:pPr>
            <a:r>
              <a:rPr lang="ru-RU" dirty="0" smtClean="0"/>
              <a:t>1.  Широкая часть называется </a:t>
            </a:r>
            <a:r>
              <a:rPr lang="ru-RU" sz="3300" b="1" dirty="0" smtClean="0"/>
              <a:t>основанием </a:t>
            </a:r>
            <a:r>
              <a:rPr lang="ru-RU" dirty="0" smtClean="0"/>
              <a:t>листа. В нем протекает фотосинтез и питание с помощью корневой системы.</a:t>
            </a:r>
          </a:p>
          <a:p>
            <a:pPr>
              <a:buNone/>
            </a:pPr>
            <a:r>
              <a:rPr lang="ru-RU" dirty="0" smtClean="0"/>
              <a:t>2.  </a:t>
            </a:r>
            <a:r>
              <a:rPr lang="ru-RU" b="1" dirty="0" smtClean="0"/>
              <a:t>Лезвие </a:t>
            </a:r>
            <a:r>
              <a:rPr lang="ru-RU" dirty="0" smtClean="0"/>
              <a:t>листа - часть, выполняющая роль ловушки.  Состоит из двух половин, соединенных продольной жилкой.  По краю лезвия расположены </a:t>
            </a:r>
            <a:r>
              <a:rPr lang="ru-RU" b="1" dirty="0" smtClean="0"/>
              <a:t>зубчики или волоски (3). </a:t>
            </a:r>
            <a:r>
              <a:rPr lang="ru-RU" dirty="0" smtClean="0"/>
              <a:t>Когда ловушка захлопывается, эти волоски переплетаются. </a:t>
            </a:r>
          </a:p>
          <a:p>
            <a:endParaRPr lang="ru-RU" dirty="0"/>
          </a:p>
        </p:txBody>
      </p:sp>
      <p:pic>
        <p:nvPicPr>
          <p:cNvPr id="23554" name="Picture 2" descr="C:\Users\Мама Маша\Desktop\Дионея\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48472" cy="4824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Стрелка влево 11"/>
          <p:cNvSpPr/>
          <p:nvPr/>
        </p:nvSpPr>
        <p:spPr>
          <a:xfrm>
            <a:off x="2987824" y="1772816"/>
            <a:ext cx="50405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63888" y="1628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755576" y="4221088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9552" y="41490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58052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979712" y="5877272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1404</Words>
  <Application>Microsoft Office PowerPoint</Application>
  <PresentationFormat>Экран (4:3)</PresentationFormat>
  <Paragraphs>171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Calibri</vt:lpstr>
      <vt:lpstr>Franklin Gothic Book</vt:lpstr>
      <vt:lpstr>Franklin Gothic Medium</vt:lpstr>
      <vt:lpstr>Wingdings 2</vt:lpstr>
      <vt:lpstr>Трек</vt:lpstr>
      <vt:lpstr>Особенности питания дионеи </vt:lpstr>
      <vt:lpstr>Содержание</vt:lpstr>
      <vt:lpstr>Проблема</vt:lpstr>
      <vt:lpstr>Гипотеза проекта</vt:lpstr>
      <vt:lpstr>Методы исследования</vt:lpstr>
      <vt:lpstr>Раздел №1</vt:lpstr>
      <vt:lpstr>Мой первый опыт</vt:lpstr>
      <vt:lpstr>Мой палюдариум (от лат.«Palus»–болото)</vt:lpstr>
      <vt:lpstr>Строение листа дионеи</vt:lpstr>
      <vt:lpstr>При каких условиях ловушка схлопывается ?</vt:lpstr>
      <vt:lpstr>  2. Опрыскивание водой дионеи из пульверизатора – реакции нет.  </vt:lpstr>
      <vt:lpstr> 3. Касание кистью нескольких волосков лезвия листа одновременно (имитация прикосновения лапками насекомых )– моментальное схлопывание. </vt:lpstr>
      <vt:lpstr>   4. Касание кистью одного волоска лезвия листа трехкратно последовательно с минимальным интервалом между касаниями–схлопывание сразу после третьего прикосновения.</vt:lpstr>
      <vt:lpstr>5. Точечное Прикосновение пинцетом до ловушки  – реакции нет. </vt:lpstr>
      <vt:lpstr>Выводы  №1.</vt:lpstr>
      <vt:lpstr>Анкетирование.</vt:lpstr>
      <vt:lpstr>Результаты анкетирования.</vt:lpstr>
      <vt:lpstr>Выводы №2.</vt:lpstr>
      <vt:lpstr>Раздел № 2</vt:lpstr>
      <vt:lpstr> Исследование гастрономических предпочтений дионеи. </vt:lpstr>
      <vt:lpstr>Доказательство.</vt:lpstr>
      <vt:lpstr>Докажем экспериментально.</vt:lpstr>
      <vt:lpstr>1. Кормление насекомым (гусеница) – 21 октября 2018.</vt:lpstr>
      <vt:lpstr>2. Кусочек Сахара 27 ноября 2018 в 20:00.</vt:lpstr>
      <vt:lpstr>3. Капля растительного масла  1  декабря 2018 </vt:lpstr>
      <vt:lpstr>4. Яичный белок 4 декабря 2018</vt:lpstr>
      <vt:lpstr>15 декабря 2018 – удаление и вскрытие ловушки с яичным белком</vt:lpstr>
      <vt:lpstr>5. Кормление насекомым (таракан) –  10 декабря 2018.</vt:lpstr>
      <vt:lpstr>Презентация PowerPoint</vt:lpstr>
      <vt:lpstr>Выводы</vt:lpstr>
      <vt:lpstr>Итоги</vt:lpstr>
      <vt:lpstr>Список литературы.</vt:lpstr>
      <vt:lpstr>Особенности питания дионеи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Имеет ли дионея интелект</dc:title>
  <dc:creator>Мама Маша</dc:creator>
  <cp:lastModifiedBy>Татьяна  Викторовна Пустозёрова</cp:lastModifiedBy>
  <cp:revision>201</cp:revision>
  <dcterms:created xsi:type="dcterms:W3CDTF">2018-11-11T03:52:12Z</dcterms:created>
  <dcterms:modified xsi:type="dcterms:W3CDTF">2019-10-30T08:58:59Z</dcterms:modified>
</cp:coreProperties>
</file>