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7" r:id="rId1"/>
  </p:sldMasterIdLst>
  <p:sldIdLst>
    <p:sldId id="256" r:id="rId2"/>
    <p:sldId id="257" r:id="rId3"/>
    <p:sldId id="258" r:id="rId4"/>
    <p:sldId id="259" r:id="rId5"/>
    <p:sldId id="261" r:id="rId6"/>
    <p:sldId id="262" r:id="rId7"/>
    <p:sldId id="263" r:id="rId8"/>
    <p:sldId id="264" r:id="rId9"/>
    <p:sldId id="265" r:id="rId10"/>
    <p:sldId id="266" r:id="rId11"/>
    <p:sldId id="260" r:id="rId1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222"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ru-RU" smtClean="0"/>
              <a:t>Образец заголовка</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F03EF223-0D49-4FCB-9060-9DE699BB014D}" type="datetimeFigureOut">
              <a:rPr lang="ru-RU" smtClean="0"/>
              <a:t>22.10.2019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F371F53-E134-488B-A3F3-72EB30E08232}" type="slidenum">
              <a:rPr lang="ru-RU" smtClean="0"/>
              <a:t>‹#›</a:t>
            </a:fld>
            <a:endParaRPr lang="ru-RU"/>
          </a:p>
        </p:txBody>
      </p:sp>
    </p:spTree>
    <p:extLst>
      <p:ext uri="{BB962C8B-B14F-4D97-AF65-F5344CB8AC3E}">
        <p14:creationId xmlns:p14="http://schemas.microsoft.com/office/powerpoint/2010/main" val="3828410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F03EF223-0D49-4FCB-9060-9DE699BB014D}" type="datetimeFigureOut">
              <a:rPr lang="ru-RU" smtClean="0"/>
              <a:t>22.10.2019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F371F53-E134-488B-A3F3-72EB30E08232}" type="slidenum">
              <a:rPr lang="ru-RU" smtClean="0"/>
              <a:t>‹#›</a:t>
            </a:fld>
            <a:endParaRPr lang="ru-RU"/>
          </a:p>
        </p:txBody>
      </p:sp>
    </p:spTree>
    <p:extLst>
      <p:ext uri="{BB962C8B-B14F-4D97-AF65-F5344CB8AC3E}">
        <p14:creationId xmlns:p14="http://schemas.microsoft.com/office/powerpoint/2010/main" val="2134622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F03EF223-0D49-4FCB-9060-9DE699BB014D}" type="datetimeFigureOut">
              <a:rPr lang="ru-RU" smtClean="0"/>
              <a:t>22.10.2019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F371F53-E134-488B-A3F3-72EB30E08232}" type="slidenum">
              <a:rPr lang="ru-RU" smtClean="0"/>
              <a:t>‹#›</a:t>
            </a:fld>
            <a:endParaRPr lang="ru-RU"/>
          </a:p>
        </p:txBody>
      </p:sp>
    </p:spTree>
    <p:extLst>
      <p:ext uri="{BB962C8B-B14F-4D97-AF65-F5344CB8AC3E}">
        <p14:creationId xmlns:p14="http://schemas.microsoft.com/office/powerpoint/2010/main" val="2307478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F03EF223-0D49-4FCB-9060-9DE699BB014D}" type="datetimeFigureOut">
              <a:rPr lang="ru-RU" smtClean="0"/>
              <a:t>22.10.2019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F371F53-E134-488B-A3F3-72EB30E08232}" type="slidenum">
              <a:rPr lang="ru-RU" smtClean="0"/>
              <a:t>‹#›</a:t>
            </a:fld>
            <a:endParaRPr lang="ru-RU"/>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28096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F03EF223-0D49-4FCB-9060-9DE699BB014D}" type="datetimeFigureOut">
              <a:rPr lang="ru-RU" smtClean="0"/>
              <a:t>22.10.2019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F371F53-E134-488B-A3F3-72EB30E08232}" type="slidenum">
              <a:rPr lang="ru-RU" smtClean="0"/>
              <a:t>‹#›</a:t>
            </a:fld>
            <a:endParaRPr lang="ru-RU"/>
          </a:p>
        </p:txBody>
      </p:sp>
    </p:spTree>
    <p:extLst>
      <p:ext uri="{BB962C8B-B14F-4D97-AF65-F5344CB8AC3E}">
        <p14:creationId xmlns:p14="http://schemas.microsoft.com/office/powerpoint/2010/main" val="10414670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F03EF223-0D49-4FCB-9060-9DE699BB014D}" type="datetimeFigureOut">
              <a:rPr lang="ru-RU" smtClean="0"/>
              <a:t>22.10.2019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F371F53-E134-488B-A3F3-72EB30E08232}" type="slidenum">
              <a:rPr lang="ru-RU" smtClean="0"/>
              <a:t>‹#›</a:t>
            </a:fld>
            <a:endParaRPr lang="ru-RU"/>
          </a:p>
        </p:txBody>
      </p:sp>
    </p:spTree>
    <p:extLst>
      <p:ext uri="{BB962C8B-B14F-4D97-AF65-F5344CB8AC3E}">
        <p14:creationId xmlns:p14="http://schemas.microsoft.com/office/powerpoint/2010/main" val="20005772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F03EF223-0D49-4FCB-9060-9DE699BB014D}" type="datetimeFigureOut">
              <a:rPr lang="ru-RU" smtClean="0"/>
              <a:t>22.10.2019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F371F53-E134-488B-A3F3-72EB30E08232}" type="slidenum">
              <a:rPr lang="ru-RU" smtClean="0"/>
              <a:t>‹#›</a:t>
            </a:fld>
            <a:endParaRPr lang="ru-RU"/>
          </a:p>
        </p:txBody>
      </p:sp>
    </p:spTree>
    <p:extLst>
      <p:ext uri="{BB962C8B-B14F-4D97-AF65-F5344CB8AC3E}">
        <p14:creationId xmlns:p14="http://schemas.microsoft.com/office/powerpoint/2010/main" val="1798412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03EF223-0D49-4FCB-9060-9DE699BB014D}" type="datetimeFigureOut">
              <a:rPr lang="ru-RU" smtClean="0"/>
              <a:t>22.10.2019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F371F53-E134-488B-A3F3-72EB30E08232}" type="slidenum">
              <a:rPr lang="ru-RU" smtClean="0"/>
              <a:t>‹#›</a:t>
            </a:fld>
            <a:endParaRPr lang="ru-RU"/>
          </a:p>
        </p:txBody>
      </p:sp>
    </p:spTree>
    <p:extLst>
      <p:ext uri="{BB962C8B-B14F-4D97-AF65-F5344CB8AC3E}">
        <p14:creationId xmlns:p14="http://schemas.microsoft.com/office/powerpoint/2010/main" val="12470494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03EF223-0D49-4FCB-9060-9DE699BB014D}" type="datetimeFigureOut">
              <a:rPr lang="ru-RU" smtClean="0"/>
              <a:t>22.10.2019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F371F53-E134-488B-A3F3-72EB30E08232}" type="slidenum">
              <a:rPr lang="ru-RU" smtClean="0"/>
              <a:t>‹#›</a:t>
            </a:fld>
            <a:endParaRPr lang="ru-RU"/>
          </a:p>
        </p:txBody>
      </p:sp>
    </p:spTree>
    <p:extLst>
      <p:ext uri="{BB962C8B-B14F-4D97-AF65-F5344CB8AC3E}">
        <p14:creationId xmlns:p14="http://schemas.microsoft.com/office/powerpoint/2010/main" val="2807063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03EF223-0D49-4FCB-9060-9DE699BB014D}" type="datetimeFigureOut">
              <a:rPr lang="ru-RU" smtClean="0"/>
              <a:t>22.10.2019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F371F53-E134-488B-A3F3-72EB30E08232}" type="slidenum">
              <a:rPr lang="ru-RU" smtClean="0"/>
              <a:t>‹#›</a:t>
            </a:fld>
            <a:endParaRPr lang="ru-RU"/>
          </a:p>
        </p:txBody>
      </p:sp>
    </p:spTree>
    <p:extLst>
      <p:ext uri="{BB962C8B-B14F-4D97-AF65-F5344CB8AC3E}">
        <p14:creationId xmlns:p14="http://schemas.microsoft.com/office/powerpoint/2010/main" val="2047578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ru-RU" smtClean="0"/>
              <a:t>Образец заголовка</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03EF223-0D49-4FCB-9060-9DE699BB014D}" type="datetimeFigureOut">
              <a:rPr lang="ru-RU" smtClean="0"/>
              <a:t>22.10.2019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F371F53-E134-488B-A3F3-72EB30E08232}" type="slidenum">
              <a:rPr lang="ru-RU" smtClean="0"/>
              <a:t>‹#›</a:t>
            </a:fld>
            <a:endParaRPr lang="ru-RU"/>
          </a:p>
        </p:txBody>
      </p:sp>
    </p:spTree>
    <p:extLst>
      <p:ext uri="{BB962C8B-B14F-4D97-AF65-F5344CB8AC3E}">
        <p14:creationId xmlns:p14="http://schemas.microsoft.com/office/powerpoint/2010/main" val="2397326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F03EF223-0D49-4FCB-9060-9DE699BB014D}" type="datetimeFigureOut">
              <a:rPr lang="ru-RU" smtClean="0"/>
              <a:t>22.10.2019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F371F53-E134-488B-A3F3-72EB30E08232}" type="slidenum">
              <a:rPr lang="ru-RU" smtClean="0"/>
              <a:t>‹#›</a:t>
            </a:fld>
            <a:endParaRPr lang="ru-RU"/>
          </a:p>
        </p:txBody>
      </p:sp>
    </p:spTree>
    <p:extLst>
      <p:ext uri="{BB962C8B-B14F-4D97-AF65-F5344CB8AC3E}">
        <p14:creationId xmlns:p14="http://schemas.microsoft.com/office/powerpoint/2010/main" val="1704395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913795" y="2912232"/>
            <a:ext cx="5107208" cy="287896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2912232"/>
            <a:ext cx="5095357" cy="287896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F03EF223-0D49-4FCB-9060-9DE699BB014D}" type="datetimeFigureOut">
              <a:rPr lang="ru-RU" smtClean="0"/>
              <a:t>22.10.2019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F371F53-E134-488B-A3F3-72EB30E08232}" type="slidenum">
              <a:rPr lang="ru-RU" smtClean="0"/>
              <a:t>‹#›</a:t>
            </a:fld>
            <a:endParaRPr lang="ru-RU"/>
          </a:p>
        </p:txBody>
      </p:sp>
    </p:spTree>
    <p:extLst>
      <p:ext uri="{BB962C8B-B14F-4D97-AF65-F5344CB8AC3E}">
        <p14:creationId xmlns:p14="http://schemas.microsoft.com/office/powerpoint/2010/main" val="214141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F03EF223-0D49-4FCB-9060-9DE699BB014D}" type="datetimeFigureOut">
              <a:rPr lang="ru-RU" smtClean="0"/>
              <a:t>22.10.2019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F371F53-E134-488B-A3F3-72EB30E08232}" type="slidenum">
              <a:rPr lang="ru-RU" smtClean="0"/>
              <a:t>‹#›</a:t>
            </a:fld>
            <a:endParaRPr lang="ru-RU"/>
          </a:p>
        </p:txBody>
      </p:sp>
    </p:spTree>
    <p:extLst>
      <p:ext uri="{BB962C8B-B14F-4D97-AF65-F5344CB8AC3E}">
        <p14:creationId xmlns:p14="http://schemas.microsoft.com/office/powerpoint/2010/main" val="2287995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3EF223-0D49-4FCB-9060-9DE699BB014D}" type="datetimeFigureOut">
              <a:rPr lang="ru-RU" smtClean="0"/>
              <a:t>22.10.2019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F371F53-E134-488B-A3F3-72EB30E08232}" type="slidenum">
              <a:rPr lang="ru-RU" smtClean="0"/>
              <a:t>‹#›</a:t>
            </a:fld>
            <a:endParaRPr lang="ru-RU"/>
          </a:p>
        </p:txBody>
      </p:sp>
    </p:spTree>
    <p:extLst>
      <p:ext uri="{BB962C8B-B14F-4D97-AF65-F5344CB8AC3E}">
        <p14:creationId xmlns:p14="http://schemas.microsoft.com/office/powerpoint/2010/main" val="1078303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ru-RU" smtClean="0"/>
              <a:t>Образец заголовка</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F03EF223-0D49-4FCB-9060-9DE699BB014D}" type="datetimeFigureOut">
              <a:rPr lang="ru-RU" smtClean="0"/>
              <a:t>22.10.2019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F371F53-E134-488B-A3F3-72EB30E08232}" type="slidenum">
              <a:rPr lang="ru-RU" smtClean="0"/>
              <a:t>‹#›</a:t>
            </a:fld>
            <a:endParaRPr lang="ru-RU"/>
          </a:p>
        </p:txBody>
      </p:sp>
    </p:spTree>
    <p:extLst>
      <p:ext uri="{BB962C8B-B14F-4D97-AF65-F5344CB8AC3E}">
        <p14:creationId xmlns:p14="http://schemas.microsoft.com/office/powerpoint/2010/main" val="3870151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F03EF223-0D49-4FCB-9060-9DE699BB014D}" type="datetimeFigureOut">
              <a:rPr lang="ru-RU" smtClean="0"/>
              <a:t>22.10.2019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F371F53-E134-488B-A3F3-72EB30E08232}" type="slidenum">
              <a:rPr lang="ru-RU" smtClean="0"/>
              <a:t>‹#›</a:t>
            </a:fld>
            <a:endParaRPr lang="ru-RU"/>
          </a:p>
        </p:txBody>
      </p:sp>
    </p:spTree>
    <p:extLst>
      <p:ext uri="{BB962C8B-B14F-4D97-AF65-F5344CB8AC3E}">
        <p14:creationId xmlns:p14="http://schemas.microsoft.com/office/powerpoint/2010/main" val="309947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F03EF223-0D49-4FCB-9060-9DE699BB014D}" type="datetimeFigureOut">
              <a:rPr lang="ru-RU" smtClean="0"/>
              <a:t>22.10.2019</a:t>
            </a:fld>
            <a:endParaRPr lang="ru-RU"/>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AF371F53-E134-488B-A3F3-72EB30E08232}" type="slidenum">
              <a:rPr lang="ru-RU" smtClean="0"/>
              <a:t>‹#›</a:t>
            </a:fld>
            <a:endParaRPr lang="ru-RU"/>
          </a:p>
        </p:txBody>
      </p:sp>
    </p:spTree>
    <p:extLst>
      <p:ext uri="{BB962C8B-B14F-4D97-AF65-F5344CB8AC3E}">
        <p14:creationId xmlns:p14="http://schemas.microsoft.com/office/powerpoint/2010/main" val="205207168"/>
      </p:ext>
    </p:extLst>
  </p:cSld>
  <p:clrMap bg1="dk1" tx1="lt1" bg2="dk2" tx2="lt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 id="2147483909" r:id="rId12"/>
    <p:sldLayoutId id="2147483910" r:id="rId13"/>
    <p:sldLayoutId id="2147483911" r:id="rId14"/>
    <p:sldLayoutId id="2147483912" r:id="rId15"/>
    <p:sldLayoutId id="2147483913" r:id="rId16"/>
    <p:sldLayoutId id="2147483914"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524000" y="360218"/>
            <a:ext cx="9144000" cy="5888182"/>
          </a:xfrm>
        </p:spPr>
        <p:txBody>
          <a:bodyPr>
            <a:normAutofit/>
          </a:bodyPr>
          <a:lstStyle/>
          <a:p>
            <a:endParaRPr lang="ru-RU" sz="6000" dirty="0" smtClean="0">
              <a:latin typeface="Times New Roman" panose="02020603050405020304" pitchFamily="18" charset="0"/>
              <a:cs typeface="Times New Roman" panose="02020603050405020304" pitchFamily="18" charset="0"/>
            </a:endParaRPr>
          </a:p>
          <a:p>
            <a:r>
              <a:rPr lang="ru-RU" sz="6000" dirty="0" smtClean="0">
                <a:latin typeface="Times New Roman" panose="02020603050405020304" pitchFamily="18" charset="0"/>
                <a:cs typeface="Times New Roman" panose="02020603050405020304" pitchFamily="18" charset="0"/>
              </a:rPr>
              <a:t>Презентация</a:t>
            </a:r>
            <a:endParaRPr lang="ru-RU" sz="6000"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На  тему: </a:t>
            </a:r>
            <a:r>
              <a:rPr lang="ru-RU" dirty="0" smtClean="0">
                <a:solidFill>
                  <a:srgbClr val="FF0000"/>
                </a:solidFill>
                <a:latin typeface="Times New Roman" panose="02020603050405020304" pitchFamily="18" charset="0"/>
                <a:cs typeface="Times New Roman" panose="02020603050405020304" pitchFamily="18" charset="0"/>
              </a:rPr>
              <a:t>«Прессовые операции</a:t>
            </a:r>
            <a:r>
              <a:rPr lang="ru-RU" dirty="0" smtClean="0">
                <a:latin typeface="Times New Roman" panose="02020603050405020304" pitchFamily="18" charset="0"/>
                <a:cs typeface="Times New Roman" panose="02020603050405020304" pitchFamily="18" charset="0"/>
              </a:rPr>
              <a:t>»</a:t>
            </a:r>
          </a:p>
          <a:p>
            <a:endParaRPr lang="ru-RU" dirty="0">
              <a:latin typeface="Times New Roman" panose="02020603050405020304" pitchFamily="18" charset="0"/>
              <a:cs typeface="Times New Roman" panose="02020603050405020304" pitchFamily="18" charset="0"/>
            </a:endParaRPr>
          </a:p>
          <a:p>
            <a:endParaRPr lang="ru-RU" dirty="0" smtClean="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endParaRPr lang="ru-RU" dirty="0" smtClean="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endParaRPr lang="ru-RU"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8947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12192000" cy="6858000"/>
          </a:xfrm>
        </p:spPr>
        <p:txBody>
          <a:bodyPr>
            <a:normAutofit/>
          </a:bodyPr>
          <a:lstStyle/>
          <a:p>
            <a:r>
              <a:rPr lang="ru-RU" sz="2400" dirty="0">
                <a:effectLst/>
                <a:latin typeface="Times New Roman" panose="02020603050405020304" pitchFamily="18" charset="0"/>
                <a:cs typeface="Times New Roman" panose="02020603050405020304" pitchFamily="18" charset="0"/>
              </a:rPr>
              <a:t>После извлечения готовых изделий пресс-форму готовят к следующей запрессовке: ее очищают с помощью медной или латунной палочки от </a:t>
            </a:r>
            <a:r>
              <a:rPr lang="ru-RU" sz="2400" dirty="0" err="1">
                <a:effectLst/>
                <a:latin typeface="Times New Roman" panose="02020603050405020304" pitchFamily="18" charset="0"/>
                <a:cs typeface="Times New Roman" panose="02020603050405020304" pitchFamily="18" charset="0"/>
              </a:rPr>
              <a:t>облоя</a:t>
            </a:r>
            <a:r>
              <a:rPr lang="ru-RU" sz="2400" dirty="0">
                <a:effectLst/>
                <a:latin typeface="Times New Roman" panose="02020603050405020304" pitchFamily="18" charset="0"/>
                <a:cs typeface="Times New Roman" panose="02020603050405020304" pitchFamily="18" charset="0"/>
              </a:rPr>
              <a:t> и продувают сжатым воздухом под давлением 2-3 </a:t>
            </a:r>
            <a:r>
              <a:rPr lang="ru-RU" sz="2400" i="1" dirty="0">
                <a:effectLst/>
                <a:latin typeface="Times New Roman" panose="02020603050405020304" pitchFamily="18" charset="0"/>
                <a:cs typeface="Times New Roman" panose="02020603050405020304" pitchFamily="18" charset="0"/>
              </a:rPr>
              <a:t>атм</a:t>
            </a:r>
            <a:r>
              <a:rPr lang="ru-RU" sz="2400" dirty="0">
                <a:effectLst/>
                <a:latin typeface="Times New Roman" panose="02020603050405020304" pitchFamily="18" charset="0"/>
                <a:cs typeface="Times New Roman" panose="02020603050405020304" pitchFamily="18" charset="0"/>
              </a:rPr>
              <a:t>. Кроме оформляющей полости надо продувать и направляющие втулки. Воздух, загрязненный маслом и водой, для продувки не годен. Если пресс-материал налипает на оформляющие части пресс-формы, то после каждой запрессовки или через несколько запрессовок эти части надо смазывать кремнийорганическими смазками.</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4091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97280" y="290945"/>
            <a:ext cx="10058400" cy="5578149"/>
          </a:xfrm>
        </p:spPr>
        <p:txBody>
          <a:bodyPr/>
          <a:lstStyle/>
          <a:p>
            <a:pPr marL="0" indent="0" algn="ctr">
              <a:buNone/>
            </a:pPr>
            <a:endParaRPr lang="ru-RU" dirty="0"/>
          </a:p>
          <a:p>
            <a:pPr marL="0" indent="0" algn="ctr">
              <a:buNone/>
            </a:pPr>
            <a:endParaRPr lang="ru-RU" dirty="0" smtClean="0"/>
          </a:p>
          <a:p>
            <a:pPr algn="ctr"/>
            <a:endParaRPr lang="ru-RU" dirty="0"/>
          </a:p>
          <a:p>
            <a:pPr marL="0" indent="0" algn="ctr">
              <a:buNone/>
            </a:pPr>
            <a:r>
              <a:rPr lang="ru-RU" sz="6000" dirty="0" smtClean="0">
                <a:latin typeface="Times New Roman" panose="02020603050405020304" pitchFamily="18" charset="0"/>
                <a:cs typeface="Times New Roman" panose="02020603050405020304" pitchFamily="18" charset="0"/>
              </a:rPr>
              <a:t>Презентация окончена, Спасибо за внимание!</a:t>
            </a:r>
            <a:endParaRPr lang="ru-RU" sz="6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6165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77091" y="124691"/>
            <a:ext cx="11776364" cy="6622474"/>
          </a:xfrm>
        </p:spPr>
        <p:txBody>
          <a:bodyPr/>
          <a:lstStyle/>
          <a:p>
            <a:pPr marL="0" indent="0" algn="ctr">
              <a:buNone/>
            </a:pPr>
            <a:r>
              <a:rPr lang="ru-RU" dirty="0" smtClean="0">
                <a:latin typeface="Times New Roman" panose="02020603050405020304" pitchFamily="18" charset="0"/>
                <a:cs typeface="Times New Roman" panose="02020603050405020304" pitchFamily="18" charset="0"/>
              </a:rPr>
              <a:t>Прессовые операции</a:t>
            </a:r>
          </a:p>
          <a:p>
            <a:r>
              <a:rPr lang="ru-RU" dirty="0">
                <a:latin typeface="Times New Roman" panose="02020603050405020304" pitchFamily="18" charset="0"/>
                <a:cs typeface="Times New Roman" panose="02020603050405020304" pitchFamily="18" charset="0"/>
              </a:rPr>
              <a:t>К прессовым операциям </a:t>
            </a:r>
            <a:r>
              <a:rPr lang="ru-RU" dirty="0" smtClean="0">
                <a:latin typeface="Times New Roman" panose="02020603050405020304" pitchFamily="18" charset="0"/>
                <a:cs typeface="Times New Roman" panose="02020603050405020304" pitchFamily="18" charset="0"/>
              </a:rPr>
              <a:t>относятся </a:t>
            </a:r>
            <a:r>
              <a:rPr lang="ru-RU" dirty="0">
                <a:latin typeface="Times New Roman" panose="02020603050405020304" pitchFamily="18" charset="0"/>
                <a:cs typeface="Times New Roman" panose="02020603050405020304" pitchFamily="18" charset="0"/>
              </a:rPr>
              <a:t>обработка давлением заготовок из листового проката и объемных заготовок на прессах. Из базовых деталей штамповкой на прессах изготавливаются днища.</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4907" y="1481641"/>
            <a:ext cx="7240732" cy="4669778"/>
          </a:xfrm>
          <a:prstGeom prst="rect">
            <a:avLst/>
          </a:prstGeom>
        </p:spPr>
      </p:pic>
    </p:spTree>
    <p:extLst>
      <p:ext uri="{BB962C8B-B14F-4D97-AF65-F5344CB8AC3E}">
        <p14:creationId xmlns:p14="http://schemas.microsoft.com/office/powerpoint/2010/main" val="78171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318655"/>
            <a:ext cx="10515600" cy="5858308"/>
          </a:xfrm>
        </p:spPr>
        <p:txBody>
          <a:bodyPr numCol="1">
            <a:normAutofit fontScale="92500" lnSpcReduction="10000"/>
          </a:bodyPr>
          <a:lstStyle/>
          <a:p>
            <a:pPr marL="0" indent="0">
              <a:buNone/>
            </a:pPr>
            <a:r>
              <a:rPr lang="ru-RU" b="1" dirty="0" smtClean="0">
                <a:latin typeface="Times New Roman" panose="02020603050405020304" pitchFamily="18" charset="0"/>
                <a:cs typeface="Times New Roman" panose="02020603050405020304" pitchFamily="18" charset="0"/>
              </a:rPr>
              <a:t>   Оборудование </a:t>
            </a:r>
            <a:r>
              <a:rPr lang="ru-RU" b="1" dirty="0">
                <a:latin typeface="Times New Roman" panose="02020603050405020304" pitchFamily="18" charset="0"/>
                <a:cs typeface="Times New Roman" panose="02020603050405020304" pitchFamily="18" charset="0"/>
              </a:rPr>
              <a:t>для прессования</a:t>
            </a:r>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Прессование производится на </a:t>
            </a:r>
            <a:endParaRPr lang="ru-RU" dirty="0" smtClean="0">
              <a:latin typeface="Times New Roman" panose="02020603050405020304" pitchFamily="18" charset="0"/>
              <a:cs typeface="Times New Roman" panose="02020603050405020304" pitchFamily="18" charset="0"/>
            </a:endParaRPr>
          </a:p>
          <a:p>
            <a:pPr marL="0" indent="0">
              <a:buNone/>
            </a:pPr>
            <a:r>
              <a:rPr lang="ru-RU" dirty="0" smtClean="0">
                <a:latin typeface="Times New Roman" panose="02020603050405020304" pitchFamily="18" charset="0"/>
                <a:cs typeface="Times New Roman" panose="02020603050405020304" pitchFamily="18" charset="0"/>
              </a:rPr>
              <a:t>гидравлических </a:t>
            </a:r>
            <a:r>
              <a:rPr lang="ru-RU" dirty="0">
                <a:latin typeface="Times New Roman" panose="02020603050405020304" pitchFamily="18" charset="0"/>
                <a:cs typeface="Times New Roman" panose="02020603050405020304" pitchFamily="18" charset="0"/>
              </a:rPr>
              <a:t>или механических </a:t>
            </a:r>
          </a:p>
          <a:p>
            <a:pPr marL="0" indent="0">
              <a:buNone/>
            </a:pPr>
            <a:r>
              <a:rPr lang="ru-RU" dirty="0" smtClean="0">
                <a:latin typeface="Times New Roman" panose="02020603050405020304" pitchFamily="18" charset="0"/>
                <a:cs typeface="Times New Roman" panose="02020603050405020304" pitchFamily="18" charset="0"/>
              </a:rPr>
              <a:t>прессах </a:t>
            </a:r>
            <a:r>
              <a:rPr lang="ru-RU" dirty="0">
                <a:latin typeface="Times New Roman" panose="02020603050405020304" pitchFamily="18" charset="0"/>
                <a:cs typeface="Times New Roman" panose="02020603050405020304" pitchFamily="18" charset="0"/>
              </a:rPr>
              <a:t>с вертикальным или </a:t>
            </a:r>
            <a:endParaRPr lang="ru-RU" dirty="0" smtClean="0">
              <a:latin typeface="Times New Roman" panose="02020603050405020304" pitchFamily="18" charset="0"/>
              <a:cs typeface="Times New Roman" panose="02020603050405020304" pitchFamily="18" charset="0"/>
            </a:endParaRPr>
          </a:p>
          <a:p>
            <a:pPr marL="0" indent="0">
              <a:buNone/>
            </a:pPr>
            <a:r>
              <a:rPr lang="ru-RU" dirty="0" smtClean="0">
                <a:latin typeface="Times New Roman" panose="02020603050405020304" pitchFamily="18" charset="0"/>
                <a:cs typeface="Times New Roman" panose="02020603050405020304" pitchFamily="18" charset="0"/>
              </a:rPr>
              <a:t>горизонтальным </a:t>
            </a:r>
            <a:r>
              <a:rPr lang="ru-RU" dirty="0">
                <a:latin typeface="Times New Roman" panose="02020603050405020304" pitchFamily="18" charset="0"/>
                <a:cs typeface="Times New Roman" panose="02020603050405020304" pitchFamily="18" charset="0"/>
              </a:rPr>
              <a:t>перемещением </a:t>
            </a:r>
            <a:endParaRPr lang="ru-RU" dirty="0" smtClean="0">
              <a:latin typeface="Times New Roman" panose="02020603050405020304" pitchFamily="18" charset="0"/>
              <a:cs typeface="Times New Roman" panose="02020603050405020304" pitchFamily="18" charset="0"/>
            </a:endParaRPr>
          </a:p>
          <a:p>
            <a:pPr marL="0" indent="0">
              <a:buNone/>
            </a:pPr>
            <a:r>
              <a:rPr lang="ru-RU" dirty="0" smtClean="0">
                <a:latin typeface="Times New Roman" panose="02020603050405020304" pitchFamily="18" charset="0"/>
                <a:cs typeface="Times New Roman" panose="02020603050405020304" pitchFamily="18" charset="0"/>
              </a:rPr>
              <a:t>пресс-шайбы </a:t>
            </a:r>
            <a:r>
              <a:rPr lang="ru-RU" dirty="0">
                <a:latin typeface="Times New Roman" panose="02020603050405020304" pitchFamily="18" charset="0"/>
                <a:cs typeface="Times New Roman" panose="02020603050405020304" pitchFamily="18" charset="0"/>
              </a:rPr>
              <a:t>и пуансона </a:t>
            </a:r>
            <a:r>
              <a:rPr lang="ru-RU" dirty="0" smtClean="0">
                <a:latin typeface="Times New Roman" panose="02020603050405020304" pitchFamily="18" charset="0"/>
                <a:cs typeface="Times New Roman" panose="02020603050405020304" pitchFamily="18" charset="0"/>
              </a:rPr>
              <a:t>мощностью</a:t>
            </a:r>
          </a:p>
          <a:p>
            <a:pPr marL="0" indent="0">
              <a:buNone/>
            </a:pP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до 10 МН. Наибольшее </a:t>
            </a:r>
            <a:endParaRPr lang="ru-RU" dirty="0" smtClean="0">
              <a:latin typeface="Times New Roman" panose="02020603050405020304" pitchFamily="18" charset="0"/>
              <a:cs typeface="Times New Roman" panose="02020603050405020304" pitchFamily="18" charset="0"/>
            </a:endParaRPr>
          </a:p>
          <a:p>
            <a:pPr marL="0" indent="0">
              <a:buNone/>
            </a:pPr>
            <a:r>
              <a:rPr lang="ru-RU" dirty="0" smtClean="0">
                <a:latin typeface="Times New Roman" panose="02020603050405020304" pitchFamily="18" charset="0"/>
                <a:cs typeface="Times New Roman" panose="02020603050405020304" pitchFamily="18" charset="0"/>
              </a:rPr>
              <a:t>распространение </a:t>
            </a:r>
            <a:r>
              <a:rPr lang="ru-RU" dirty="0">
                <a:latin typeface="Times New Roman" panose="02020603050405020304" pitchFamily="18" charset="0"/>
                <a:cs typeface="Times New Roman" panose="02020603050405020304" pitchFamily="18" charset="0"/>
              </a:rPr>
              <a:t>имеют прессы с </a:t>
            </a:r>
            <a:endParaRPr lang="ru-RU" dirty="0" smtClean="0">
              <a:latin typeface="Times New Roman" panose="02020603050405020304" pitchFamily="18" charset="0"/>
              <a:cs typeface="Times New Roman" panose="02020603050405020304" pitchFamily="18" charset="0"/>
            </a:endParaRPr>
          </a:p>
          <a:p>
            <a:pPr marL="0" indent="0">
              <a:buNone/>
            </a:pPr>
            <a:r>
              <a:rPr lang="ru-RU" dirty="0" smtClean="0">
                <a:latin typeface="Times New Roman" panose="02020603050405020304" pitchFamily="18" charset="0"/>
                <a:cs typeface="Times New Roman" panose="02020603050405020304" pitchFamily="18" charset="0"/>
              </a:rPr>
              <a:t>гидравлическим </a:t>
            </a:r>
            <a:r>
              <a:rPr lang="ru-RU" dirty="0">
                <a:latin typeface="Times New Roman" panose="02020603050405020304" pitchFamily="18" charset="0"/>
                <a:cs typeface="Times New Roman" panose="02020603050405020304" pitchFamily="18" charset="0"/>
              </a:rPr>
              <a:t>приводом. Они </a:t>
            </a:r>
            <a:endParaRPr lang="ru-RU" dirty="0" smtClean="0">
              <a:latin typeface="Times New Roman" panose="02020603050405020304" pitchFamily="18" charset="0"/>
              <a:cs typeface="Times New Roman" panose="02020603050405020304" pitchFamily="18" charset="0"/>
            </a:endParaRPr>
          </a:p>
          <a:p>
            <a:pPr marL="0" indent="0">
              <a:buNone/>
            </a:pPr>
            <a:r>
              <a:rPr lang="ru-RU" dirty="0" smtClean="0">
                <a:latin typeface="Times New Roman" panose="02020603050405020304" pitchFamily="18" charset="0"/>
                <a:cs typeface="Times New Roman" panose="02020603050405020304" pitchFamily="18" charset="0"/>
              </a:rPr>
              <a:t>отличаются </a:t>
            </a:r>
            <a:r>
              <a:rPr lang="ru-RU" dirty="0">
                <a:latin typeface="Times New Roman" panose="02020603050405020304" pitchFamily="18" charset="0"/>
                <a:cs typeface="Times New Roman" panose="02020603050405020304" pitchFamily="18" charset="0"/>
              </a:rPr>
              <a:t>простотой конструкции </a:t>
            </a:r>
            <a:endParaRPr lang="ru-RU" dirty="0" smtClean="0">
              <a:latin typeface="Times New Roman" panose="02020603050405020304" pitchFamily="18" charset="0"/>
              <a:cs typeface="Times New Roman" panose="02020603050405020304" pitchFamily="18" charset="0"/>
            </a:endParaRPr>
          </a:p>
          <a:p>
            <a:pPr marL="0" indent="0">
              <a:buNone/>
            </a:pPr>
            <a:r>
              <a:rPr lang="ru-RU" dirty="0" smtClean="0">
                <a:latin typeface="Times New Roman" panose="02020603050405020304" pitchFamily="18" charset="0"/>
                <a:cs typeface="Times New Roman" panose="02020603050405020304" pitchFamily="18" charset="0"/>
              </a:rPr>
              <a:t>и </a:t>
            </a:r>
            <a:r>
              <a:rPr lang="ru-RU" dirty="0">
                <a:latin typeface="Times New Roman" panose="02020603050405020304" pitchFamily="18" charset="0"/>
                <a:cs typeface="Times New Roman" panose="02020603050405020304" pitchFamily="18" charset="0"/>
              </a:rPr>
              <a:t>развивают </a:t>
            </a:r>
            <a:r>
              <a:rPr lang="ru-RU" dirty="0" smtClean="0">
                <a:latin typeface="Times New Roman" panose="02020603050405020304" pitchFamily="18" charset="0"/>
                <a:cs typeface="Times New Roman" panose="02020603050405020304" pitchFamily="18" charset="0"/>
              </a:rPr>
              <a:t>значительные </a:t>
            </a:r>
            <a:r>
              <a:rPr lang="ru-RU" dirty="0">
                <a:latin typeface="Times New Roman" panose="02020603050405020304" pitchFamily="18" charset="0"/>
                <a:cs typeface="Times New Roman" panose="02020603050405020304" pitchFamily="18" charset="0"/>
              </a:rPr>
              <a:t>усилия. </a:t>
            </a:r>
            <a:endParaRPr lang="ru-RU" dirty="0" smtClean="0">
              <a:latin typeface="Times New Roman" panose="02020603050405020304" pitchFamily="18" charset="0"/>
              <a:cs typeface="Times New Roman" panose="02020603050405020304" pitchFamily="18" charset="0"/>
            </a:endParaRPr>
          </a:p>
          <a:p>
            <a:pPr marL="0" indent="0">
              <a:buNone/>
            </a:pPr>
            <a:r>
              <a:rPr lang="ru-RU" dirty="0" smtClean="0">
                <a:latin typeface="Times New Roman" panose="02020603050405020304" pitchFamily="18" charset="0"/>
                <a:cs typeface="Times New Roman" panose="02020603050405020304" pitchFamily="18" charset="0"/>
              </a:rPr>
              <a:t>Прессы </a:t>
            </a:r>
            <a:r>
              <a:rPr lang="ru-RU" dirty="0">
                <a:latin typeface="Times New Roman" panose="02020603050405020304" pitchFamily="18" charset="0"/>
                <a:cs typeface="Times New Roman" panose="02020603050405020304" pitchFamily="18" charset="0"/>
              </a:rPr>
              <a:t>с механическим приводом от </a:t>
            </a:r>
            <a:endParaRPr lang="ru-RU" dirty="0" smtClean="0">
              <a:latin typeface="Times New Roman" panose="02020603050405020304" pitchFamily="18" charset="0"/>
              <a:cs typeface="Times New Roman" panose="02020603050405020304" pitchFamily="18" charset="0"/>
            </a:endParaRPr>
          </a:p>
          <a:p>
            <a:pPr marL="0" indent="0">
              <a:buNone/>
            </a:pPr>
            <a:r>
              <a:rPr lang="ru-RU" dirty="0" smtClean="0">
                <a:latin typeface="Times New Roman" panose="02020603050405020304" pitchFamily="18" charset="0"/>
                <a:cs typeface="Times New Roman" panose="02020603050405020304" pitchFamily="18" charset="0"/>
              </a:rPr>
              <a:t>электродвигателя </a:t>
            </a:r>
            <a:r>
              <a:rPr lang="ru-RU" dirty="0">
                <a:latin typeface="Times New Roman" panose="02020603050405020304" pitchFamily="18" charset="0"/>
                <a:cs typeface="Times New Roman" panose="02020603050405020304" pitchFamily="18" charset="0"/>
              </a:rPr>
              <a:t>при-меняют реже.</a:t>
            </a:r>
          </a:p>
          <a:p>
            <a:endParaRPr lang="ru-RU" dirty="0"/>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9927" y="318655"/>
            <a:ext cx="7006780" cy="6140152"/>
          </a:xfrm>
          <a:prstGeom prst="rect">
            <a:avLst/>
          </a:prstGeom>
        </p:spPr>
      </p:pic>
    </p:spTree>
    <p:extLst>
      <p:ext uri="{BB962C8B-B14F-4D97-AF65-F5344CB8AC3E}">
        <p14:creationId xmlns:p14="http://schemas.microsoft.com/office/powerpoint/2010/main" val="77562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221672"/>
            <a:ext cx="10515600" cy="6234545"/>
          </a:xfrm>
        </p:spPr>
        <p:txBody>
          <a:bodyPr/>
          <a:lstStyle/>
          <a:p>
            <a:r>
              <a:rPr lang="ru-RU" sz="2400" dirty="0">
                <a:latin typeface="Times New Roman" panose="02020603050405020304" pitchFamily="18" charset="0"/>
                <a:cs typeface="Times New Roman" panose="02020603050405020304" pitchFamily="18" charset="0"/>
              </a:rPr>
              <a:t>Процесс прессования металла включает следующие операции: подготовку заготовки к прессованию (удаление наружных дефектов, порезку на мерные длины); нагрев заготовки до заданной температуры в пламенной или электро-печи; подачу нагретого металла в контейнер; выдавливание металла из </a:t>
            </a:r>
            <a:r>
              <a:rPr lang="ru-RU" sz="2400" dirty="0" smtClean="0">
                <a:latin typeface="Times New Roman" panose="02020603050405020304" pitchFamily="18" charset="0"/>
                <a:cs typeface="Times New Roman" panose="02020603050405020304" pitchFamily="18" charset="0"/>
              </a:rPr>
              <a:t>контейнера </a:t>
            </a:r>
            <a:r>
              <a:rPr lang="ru-RU" sz="2400" dirty="0">
                <a:latin typeface="Times New Roman" panose="02020603050405020304" pitchFamily="18" charset="0"/>
                <a:cs typeface="Times New Roman" panose="02020603050405020304" pitchFamily="18" charset="0"/>
              </a:rPr>
              <a:t>через очко матрицы (собственно прессование); отделку полученного </a:t>
            </a:r>
            <a:r>
              <a:rPr lang="ru-RU" sz="2400" dirty="0" smtClean="0">
                <a:latin typeface="Times New Roman" panose="02020603050405020304" pitchFamily="18" charset="0"/>
                <a:cs typeface="Times New Roman" panose="02020603050405020304" pitchFamily="18" charset="0"/>
              </a:rPr>
              <a:t>изделия </a:t>
            </a:r>
            <a:r>
              <a:rPr lang="ru-RU" sz="2400" dirty="0">
                <a:latin typeface="Times New Roman" panose="02020603050405020304" pitchFamily="18" charset="0"/>
                <a:cs typeface="Times New Roman" panose="02020603050405020304" pitchFamily="18" charset="0"/>
              </a:rPr>
              <a:t>(ломку заднего конца для полного удаления </a:t>
            </a:r>
            <a:r>
              <a:rPr lang="ru-RU" sz="2400" dirty="0" err="1">
                <a:latin typeface="Times New Roman" panose="02020603050405020304" pitchFamily="18" charset="0"/>
                <a:cs typeface="Times New Roman" panose="02020603050405020304" pitchFamily="18" charset="0"/>
              </a:rPr>
              <a:t>прессутяжины</a:t>
            </a:r>
            <a:r>
              <a:rPr lang="ru-RU" sz="2400" dirty="0">
                <a:latin typeface="Times New Roman" panose="02020603050405020304" pitchFamily="18" charset="0"/>
                <a:cs typeface="Times New Roman" panose="02020603050405020304" pitchFamily="18" charset="0"/>
              </a:rPr>
              <a:t>, удаление </a:t>
            </a:r>
            <a:r>
              <a:rPr lang="ru-RU" sz="2400" dirty="0" smtClean="0">
                <a:latin typeface="Times New Roman" panose="02020603050405020304" pitchFamily="18" charset="0"/>
                <a:cs typeface="Times New Roman" panose="02020603050405020304" pitchFamily="18" charset="0"/>
              </a:rPr>
              <a:t>окалины</a:t>
            </a:r>
            <a:r>
              <a:rPr lang="ru-RU" sz="2400" dirty="0">
                <a:latin typeface="Times New Roman" panose="02020603050405020304" pitchFamily="18" charset="0"/>
                <a:cs typeface="Times New Roman" panose="02020603050405020304" pitchFamily="18" charset="0"/>
              </a:rPr>
              <a:t>, резку на мерные длины, правку и т.д.).</a:t>
            </a:r>
          </a:p>
          <a:p>
            <a:pPr marL="0" indent="0">
              <a:buNone/>
            </a:pP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3477491"/>
            <a:ext cx="9601199" cy="2978726"/>
          </a:xfrm>
          <a:prstGeom prst="rect">
            <a:avLst/>
          </a:prstGeom>
        </p:spPr>
      </p:pic>
    </p:spTree>
    <p:extLst>
      <p:ext uri="{BB962C8B-B14F-4D97-AF65-F5344CB8AC3E}">
        <p14:creationId xmlns:p14="http://schemas.microsoft.com/office/powerpoint/2010/main" val="1379676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13795" y="318655"/>
            <a:ext cx="10353762" cy="6082145"/>
          </a:xfrm>
        </p:spPr>
        <p:txBody>
          <a:bodyPr>
            <a:normAutofit/>
          </a:bodyPr>
          <a:lstStyle/>
          <a:p>
            <a:r>
              <a:rPr lang="ru-RU" sz="2400" dirty="0">
                <a:effectLst/>
                <a:latin typeface="Times New Roman" panose="02020603050405020304" pitchFamily="18" charset="0"/>
                <a:cs typeface="Times New Roman" panose="02020603050405020304" pitchFamily="18" charset="0"/>
              </a:rPr>
              <a:t>Рабочий цикл пресса состоит из двух частей: прямого хода ползуна (в сторону детали) и обратного (возвратного) хода. В свою очередь, прямой ход подразделяется на 3 этапа: холостой ход, связанный с подходом к детали, рабочий ход (в это время собственно и производится полезная работа) и холостой ход, связанный с проталкиванием изделия и отходов. Суммарное время прямого и обратного ходов называется временем двойного хода; количество двойных ходов в минуту – это основная характеристика скорости работы любого пресса. Также важное значение имеют скорости прямого холостого хода, рабочего хода и обратного холостого хода.</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7698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 y="-96981"/>
            <a:ext cx="12192000" cy="6954982"/>
          </a:xfrm>
        </p:spPr>
        <p:txBody>
          <a:bodyPr/>
          <a:lstStyle/>
          <a:p>
            <a:r>
              <a:rPr lang="ru-RU" dirty="0">
                <a:effectLst/>
                <a:latin typeface="Times New Roman" panose="02020603050405020304" pitchFamily="18" charset="0"/>
                <a:cs typeface="Times New Roman" panose="02020603050405020304" pitchFamily="18" charset="0"/>
              </a:rPr>
              <a:t>В настоящее время в промышленном производстве наибольшее распространение получили прессы с электромеханическим приводом (кривошипные прессы) и гидравлическим приводом (гидравлические прессы). В обоих случаях преобразование энергии происходит по принципу рычага: малое усилие с большой линейной скоростью в приводном механизме преобразуется в большое усилие с невысокой линейной скоростью в исполняющем механизме. Для кривошипных прессов коэффициент такого преобразования определяется соотношением плеч рычагов, а для гидравлических прессов – соотношением рабочих сечений насоса и главного цилиндра.</a:t>
            </a:r>
            <a:endParaRPr lang="ru-RU"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6909" y="2161309"/>
            <a:ext cx="4475019" cy="4031673"/>
          </a:xfrm>
          <a:prstGeom prst="rect">
            <a:avLst/>
          </a:prstGeom>
        </p:spPr>
      </p:pic>
      <p:sp>
        <p:nvSpPr>
          <p:cNvPr id="5" name="Прямоугольник 4"/>
          <p:cNvSpPr/>
          <p:nvPr/>
        </p:nvSpPr>
        <p:spPr>
          <a:xfrm>
            <a:off x="8160328" y="6192982"/>
            <a:ext cx="3809999" cy="40178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smtClean="0">
                <a:solidFill>
                  <a:schemeClr val="tx1"/>
                </a:solidFill>
              </a:rPr>
              <a:t>Пресс кривошипный</a:t>
            </a:r>
            <a:endParaRPr lang="ru-RU" dirty="0">
              <a:solidFill>
                <a:schemeClr val="tx1"/>
              </a:solidFill>
            </a:endParaRP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984" y="2459182"/>
            <a:ext cx="4067052" cy="3934691"/>
          </a:xfrm>
          <a:prstGeom prst="rect">
            <a:avLst/>
          </a:prstGeom>
        </p:spPr>
      </p:pic>
      <p:sp>
        <p:nvSpPr>
          <p:cNvPr id="7" name="Прямоугольник 6"/>
          <p:cNvSpPr/>
          <p:nvPr/>
        </p:nvSpPr>
        <p:spPr>
          <a:xfrm>
            <a:off x="748145" y="6393873"/>
            <a:ext cx="45719" cy="484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p:cNvSpPr txBox="1"/>
          <p:nvPr/>
        </p:nvSpPr>
        <p:spPr>
          <a:xfrm>
            <a:off x="1445551" y="6369813"/>
            <a:ext cx="2709798" cy="369332"/>
          </a:xfrm>
          <a:prstGeom prst="rect">
            <a:avLst/>
          </a:prstGeom>
          <a:noFill/>
        </p:spPr>
        <p:txBody>
          <a:bodyPr wrap="square" rtlCol="0">
            <a:spAutoFit/>
          </a:bodyPr>
          <a:lstStyle/>
          <a:p>
            <a:r>
              <a:rPr lang="ru-RU" dirty="0" smtClean="0"/>
              <a:t>Пресс гидравлический</a:t>
            </a:r>
            <a:endParaRPr lang="ru-RU" dirty="0"/>
          </a:p>
        </p:txBody>
      </p:sp>
    </p:spTree>
    <p:extLst>
      <p:ext uri="{BB962C8B-B14F-4D97-AF65-F5344CB8AC3E}">
        <p14:creationId xmlns:p14="http://schemas.microsoft.com/office/powerpoint/2010/main" val="3517129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12191999" cy="6857999"/>
          </a:xfrm>
        </p:spPr>
        <p:txBody>
          <a:bodyPr>
            <a:normAutofit/>
          </a:bodyPr>
          <a:lstStyle/>
          <a:p>
            <a:r>
              <a:rPr lang="ru-RU" sz="2400" i="1" dirty="0">
                <a:effectLst/>
                <a:latin typeface="Times New Roman" panose="02020603050405020304" pitchFamily="18" charset="0"/>
                <a:cs typeface="Times New Roman" panose="02020603050405020304" pitchFamily="18" charset="0"/>
              </a:rPr>
              <a:t>Выдержка изделий</a:t>
            </a:r>
            <a:r>
              <a:rPr lang="ru-RU" sz="2400" dirty="0">
                <a:effectLst/>
                <a:latin typeface="Times New Roman" panose="02020603050405020304" pitchFamily="18" charset="0"/>
                <a:cs typeface="Times New Roman" panose="02020603050405020304" pitchFamily="18" charset="0"/>
              </a:rPr>
              <a:t> в пресс-форме исчисляется с момента полного смыкания пресс-формы. Продолжительность выдержки включает время, затрачиваемое на </a:t>
            </a:r>
            <a:r>
              <a:rPr lang="ru-RU" sz="2400" dirty="0" err="1">
                <a:effectLst/>
                <a:latin typeface="Times New Roman" panose="02020603050405020304" pitchFamily="18" charset="0"/>
                <a:cs typeface="Times New Roman" panose="02020603050405020304" pitchFamily="18" charset="0"/>
              </a:rPr>
              <a:t>подпрессовки</a:t>
            </a:r>
            <a:r>
              <a:rPr lang="ru-RU" sz="2400" dirty="0">
                <a:effectLst/>
                <a:latin typeface="Times New Roman" panose="02020603050405020304" pitchFamily="18" charset="0"/>
                <a:cs typeface="Times New Roman" panose="02020603050405020304" pitchFamily="18" charset="0"/>
              </a:rPr>
              <a:t>. Выдержка должна обеспечить переход связующего в неплавкое  состояние в такой степени, которая требуется по условиям эксплуатации данного изделия. Продолжительность выдержки можно определить опытным путем, </a:t>
            </a:r>
            <a:r>
              <a:rPr lang="ru-RU" sz="2400" dirty="0" err="1">
                <a:effectLst/>
                <a:latin typeface="Times New Roman" panose="02020603050405020304" pitchFamily="18" charset="0"/>
                <a:cs typeface="Times New Roman" panose="02020603050405020304" pitchFamily="18" charset="0"/>
              </a:rPr>
              <a:t>пластометрическим</a:t>
            </a:r>
            <a:r>
              <a:rPr lang="ru-RU" sz="2400" dirty="0">
                <a:effectLst/>
                <a:latin typeface="Times New Roman" panose="02020603050405020304" pitchFamily="18" charset="0"/>
                <a:cs typeface="Times New Roman" panose="02020603050405020304" pitchFamily="18" charset="0"/>
              </a:rPr>
              <a:t> методом с использованием </a:t>
            </a:r>
            <a:r>
              <a:rPr lang="ru-RU" sz="2400" dirty="0" err="1">
                <a:effectLst/>
                <a:latin typeface="Times New Roman" panose="02020603050405020304" pitchFamily="18" charset="0"/>
                <a:cs typeface="Times New Roman" panose="02020603050405020304" pitchFamily="18" charset="0"/>
              </a:rPr>
              <a:t>пластометра</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Канавца</a:t>
            </a:r>
            <a:r>
              <a:rPr lang="ru-RU" sz="2400" dirty="0">
                <a:effectLst/>
                <a:latin typeface="Times New Roman" panose="02020603050405020304" pitchFamily="18" charset="0"/>
                <a:cs typeface="Times New Roman" panose="02020603050405020304" pitchFamily="18" charset="0"/>
              </a:rPr>
              <a:t>, с помощью монограмм. За время выдержки прессовщик готовит арматуру, материал для следующей запрессовки, проверяет качество изделий, удаляет </a:t>
            </a:r>
            <a:r>
              <a:rPr lang="ru-RU" sz="2400" dirty="0" err="1">
                <a:effectLst/>
                <a:latin typeface="Times New Roman" panose="02020603050405020304" pitchFamily="18" charset="0"/>
                <a:cs typeface="Times New Roman" panose="02020603050405020304" pitchFamily="18" charset="0"/>
              </a:rPr>
              <a:t>облой</a:t>
            </a:r>
            <a:r>
              <a:rPr lang="ru-RU" sz="2400" dirty="0">
                <a:effectLst/>
                <a:latin typeface="Times New Roman" panose="02020603050405020304" pitchFamily="18" charset="0"/>
                <a:cs typeface="Times New Roman" panose="02020603050405020304" pitchFamily="18" charset="0"/>
              </a:rPr>
              <a:t> и при необходимости проверяет размеры изделий и укладывает их в тару.</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6257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12191999" cy="6858000"/>
          </a:xfrm>
        </p:spPr>
        <p:txBody>
          <a:bodyPr/>
          <a:lstStyle/>
          <a:p>
            <a:r>
              <a:rPr lang="ru-RU" sz="2400" dirty="0">
                <a:effectLst/>
                <a:latin typeface="Times New Roman" panose="02020603050405020304" pitchFamily="18" charset="0"/>
                <a:cs typeface="Times New Roman" panose="02020603050405020304" pitchFamily="18" charset="0"/>
              </a:rPr>
              <a:t>Изделие охлаждается неравномерно. Особенно эта неравномерность наблюдается при разной толщине стенок изделий, при больших размерах  изделий плоской формы, при наличии ребер жесткости и различных выступов на изделиях. В результате неравномерного остывания, а значит, и неравномерной усадки в изделии возникают внутренние напряжения, под действием которых возможно коробление изделий, изменение размеров, появление трещин. Для предупреждения этих явлений применяется рихтовка изделий, которая обеспечивает охлаждение под давлением. Для этого плоские изделия могут быть помещены под тяжелые оправки, которые по своей форме близки к форме изделий. Изделия с внутренними отверстиями могут одеваться на оправки. Таким образом, производится охлаждение</a:t>
            </a:r>
            <a:r>
              <a:rPr lang="ru-RU" sz="2400" dirty="0" smtClean="0">
                <a:effectLst/>
                <a:latin typeface="Times New Roman" panose="02020603050405020304" pitchFamily="18" charset="0"/>
                <a:cs typeface="Times New Roman" panose="02020603050405020304" pitchFamily="18" charset="0"/>
              </a:rPr>
              <a:t>.</a:t>
            </a:r>
            <a:endParaRPr lang="ru-RU" sz="2400" dirty="0">
              <a:effectLst/>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4064794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0836" y="4683379"/>
            <a:ext cx="6367030" cy="2104803"/>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5962" y="-58788"/>
            <a:ext cx="7245927" cy="4700060"/>
          </a:xfrm>
          <a:prstGeom prst="rect">
            <a:avLst/>
          </a:prstGeom>
        </p:spPr>
      </p:pic>
      <p:sp>
        <p:nvSpPr>
          <p:cNvPr id="6" name="TextBox 5"/>
          <p:cNvSpPr txBox="1"/>
          <p:nvPr/>
        </p:nvSpPr>
        <p:spPr>
          <a:xfrm>
            <a:off x="0" y="263236"/>
            <a:ext cx="4613564" cy="4154984"/>
          </a:xfrm>
          <a:prstGeom prst="rect">
            <a:avLst/>
          </a:prstGeom>
          <a:noFill/>
        </p:spPr>
        <p:txBody>
          <a:bodyPr wrap="square" rtlCol="0">
            <a:spAutoFit/>
          </a:bodyPr>
          <a:lstStyle/>
          <a:p>
            <a:r>
              <a:rPr lang="ru-RU" sz="2400" dirty="0">
                <a:latin typeface="Times New Roman" panose="02020603050405020304" pitchFamily="18" charset="0"/>
                <a:cs typeface="Times New Roman" panose="02020603050405020304" pitchFamily="18" charset="0"/>
              </a:rPr>
              <a:t>Все эти дополнительные операции должны быть произведены сразу после извлечения изделия из формы. Явления коробления усиливается при работе без предварительного нагрева, при высокой температуре прессования, при повышенной влажности пресс-материала, при недостаточной выдержке изделий в пресс-форме</a:t>
            </a:r>
            <a:endParaRPr lang="ru-RU" sz="2400" dirty="0"/>
          </a:p>
        </p:txBody>
      </p:sp>
    </p:spTree>
    <p:extLst>
      <p:ext uri="{BB962C8B-B14F-4D97-AF65-F5344CB8AC3E}">
        <p14:creationId xmlns:p14="http://schemas.microsoft.com/office/powerpoint/2010/main" val="9215246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xmlns=""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TM04033921[[fn=Дамаск]]</Template>
  <TotalTime>69</TotalTime>
  <Words>440</Words>
  <Application>Microsoft Office PowerPoint</Application>
  <PresentationFormat>Произвольный</PresentationFormat>
  <Paragraphs>35</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Damask</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diakov.net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Salyaev Damir</dc:creator>
  <cp:lastModifiedBy>Номе</cp:lastModifiedBy>
  <cp:revision>9</cp:revision>
  <dcterms:created xsi:type="dcterms:W3CDTF">2018-05-14T08:15:39Z</dcterms:created>
  <dcterms:modified xsi:type="dcterms:W3CDTF">2019-10-22T08:46:27Z</dcterms:modified>
</cp:coreProperties>
</file>