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0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04.05.2018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04.05.2018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04.05.2018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04.05.2018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04.05.2018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04.05.2018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04.05.2018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04.05.2018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04.05.2018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04.05.2018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04.05.2018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pPr/>
              <a:t>04.05.2018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87624" y="1312"/>
            <a:ext cx="6777318" cy="1731982"/>
          </a:xfrm>
        </p:spPr>
        <p:txBody>
          <a:bodyPr>
            <a:normAutofit/>
          </a:bodyPr>
          <a:lstStyle/>
          <a:p>
            <a:pPr algn="ctr"/>
            <a:r>
              <a:rPr lang="ru-RU" sz="2400" i="1" dirty="0" smtClean="0">
                <a:effectLst/>
                <a:latin typeface="Times New Roman" pitchFamily="18" charset="0"/>
                <a:cs typeface="Times New Roman" pitchFamily="18" charset="0"/>
              </a:rPr>
              <a:t>КГКУ центр содействия семейному устройству детей сирот и детей без попечения родителей </a:t>
            </a:r>
            <a:br>
              <a:rPr lang="ru-RU" sz="2400" i="1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i="1" dirty="0" smtClean="0">
                <a:effectLst/>
                <a:latin typeface="Times New Roman" pitchFamily="18" charset="0"/>
                <a:cs typeface="Times New Roman" pitchFamily="18" charset="0"/>
              </a:rPr>
              <a:t>г. </a:t>
            </a:r>
            <a:r>
              <a:rPr lang="ru-RU" sz="2400" i="1" dirty="0" err="1" smtClean="0">
                <a:effectLst/>
                <a:latin typeface="Times New Roman" pitchFamily="18" charset="0"/>
                <a:cs typeface="Times New Roman" pitchFamily="18" charset="0"/>
              </a:rPr>
              <a:t>Партизанск</a:t>
            </a:r>
            <a:r>
              <a:rPr lang="ru-RU" sz="2400" i="1" dirty="0" smtClean="0">
                <a:effectLst/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i="1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1640" y="2636912"/>
            <a:ext cx="6840760" cy="3240360"/>
          </a:xfrm>
        </p:spPr>
        <p:txBody>
          <a:bodyPr>
            <a:normAutofit lnSpcReduction="10000"/>
          </a:bodyPr>
          <a:lstStyle/>
          <a:p>
            <a:pPr algn="ctr"/>
            <a:r>
              <a:rPr lang="ru-RU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Я </a:t>
            </a:r>
            <a:r>
              <a:rPr lang="ru-RU" sz="2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 моя профессия </a:t>
            </a:r>
            <a:r>
              <a:rPr lang="ru-RU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воспитатель!</a:t>
            </a:r>
            <a:endParaRPr lang="ru-RU" sz="28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r>
              <a:rPr lang="ru-RU" dirty="0"/>
              <a:t>	</a:t>
            </a:r>
            <a:r>
              <a:rPr lang="ru-RU" dirty="0" smtClean="0"/>
              <a:t>		</a:t>
            </a:r>
          </a:p>
          <a:p>
            <a:endParaRPr lang="ru-RU" dirty="0"/>
          </a:p>
          <a:p>
            <a:r>
              <a:rPr lang="ru-RU" dirty="0" smtClean="0"/>
              <a:t>			</a:t>
            </a:r>
            <a:r>
              <a:rPr lang="ru-RU" i="1" dirty="0" smtClean="0"/>
              <a:t>                 </a:t>
            </a:r>
            <a:r>
              <a:rPr lang="ru-RU" sz="2000" i="1" dirty="0" err="1" smtClean="0"/>
              <a:t>Кибец</a:t>
            </a:r>
            <a:r>
              <a:rPr lang="ru-RU" sz="2000" i="1" dirty="0" smtClean="0"/>
              <a:t> Марина Юрьевна</a:t>
            </a:r>
            <a:endParaRPr lang="ru-RU" sz="2000" i="1" dirty="0"/>
          </a:p>
          <a:p>
            <a:pPr algn="ctr"/>
            <a:endParaRPr lang="ru-RU" sz="2000" dirty="0" smtClean="0"/>
          </a:p>
        </p:txBody>
      </p:sp>
    </p:spTree>
    <p:extLst>
      <p:ext uri="{BB962C8B-B14F-4D97-AF65-F5344CB8AC3E}">
        <p14:creationId xmlns="" xmlns:p14="http://schemas.microsoft.com/office/powerpoint/2010/main" val="2154630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427984" y="260648"/>
            <a:ext cx="4104456" cy="1944216"/>
          </a:xfrm>
        </p:spPr>
        <p:txBody>
          <a:bodyPr/>
          <a:lstStyle/>
          <a:p>
            <a:pPr algn="r"/>
            <a:r>
              <a:rPr lang="ru-RU" sz="1200" b="1" i="1" dirty="0">
                <a:solidFill>
                  <a:srgbClr val="000000"/>
                </a:solidFill>
                <a:latin typeface="Corsiva"/>
                <a:ea typeface="Times New Roman"/>
              </a:rPr>
              <a:t>Я, и моя профессия - воспитатель</a:t>
            </a:r>
            <a:r>
              <a:rPr lang="ru-RU" sz="1200" dirty="0">
                <a:ea typeface="Times New Roman"/>
              </a:rPr>
              <a:t/>
            </a:r>
            <a:br>
              <a:rPr lang="ru-RU" sz="1200" dirty="0">
                <a:ea typeface="Times New Roman"/>
              </a:rPr>
            </a:br>
            <a:r>
              <a:rPr lang="ru-RU" sz="1200" b="1" i="1" dirty="0" smtClean="0">
                <a:solidFill>
                  <a:srgbClr val="000000"/>
                </a:solidFill>
                <a:ea typeface="Times New Roman"/>
              </a:rPr>
              <a:t>«Воспитатель </a:t>
            </a:r>
            <a:r>
              <a:rPr lang="ru-RU" sz="1200" b="1" i="1" dirty="0">
                <a:solidFill>
                  <a:srgbClr val="000000"/>
                </a:solidFill>
                <a:ea typeface="Times New Roman"/>
              </a:rPr>
              <a:t>– это волшебник, который открывает детям дверь в мир взрослых. И от того, что знает и умеет воспитатель, зависит и то, чему и как он научит своих </a:t>
            </a:r>
            <a:r>
              <a:rPr lang="ru-RU" sz="1200" b="1" i="1" dirty="0" smtClean="0">
                <a:solidFill>
                  <a:srgbClr val="000000"/>
                </a:solidFill>
                <a:ea typeface="Times New Roman"/>
              </a:rPr>
              <a:t>воспитанников».</a:t>
            </a:r>
            <a:r>
              <a:rPr lang="ru-RU" sz="1200" dirty="0">
                <a:ea typeface="Times New Roman"/>
              </a:rPr>
              <a:t/>
            </a:r>
            <a:br>
              <a:rPr lang="ru-RU" sz="1200" dirty="0">
                <a:ea typeface="Times New Roman"/>
              </a:rPr>
            </a:br>
            <a:r>
              <a:rPr lang="ru-RU" sz="1200" b="1" i="1" dirty="0" err="1">
                <a:solidFill>
                  <a:srgbClr val="000000"/>
                </a:solidFill>
                <a:ea typeface="Times New Roman"/>
              </a:rPr>
              <a:t>К.Гельвеций</a:t>
            </a:r>
            <a:r>
              <a:rPr lang="ru-RU" sz="3600" dirty="0">
                <a:ea typeface="Times New Roman"/>
              </a:rPr>
              <a:t/>
            </a:r>
            <a:br>
              <a:rPr lang="ru-RU" sz="3600" dirty="0">
                <a:ea typeface="Times New Roman"/>
              </a:rPr>
            </a:br>
            <a:endParaRPr lang="ru-RU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82296" indent="0" algn="just">
              <a:spcAft>
                <a:spcPts val="0"/>
              </a:spcAft>
              <a:buNone/>
            </a:pPr>
            <a:r>
              <a:rPr lang="ru-RU" sz="3600" b="1" i="1" dirty="0">
                <a:solidFill>
                  <a:srgbClr val="000000"/>
                </a:solidFill>
                <a:ea typeface="Times New Roman"/>
              </a:rPr>
              <a:t>Великое и прекрасное дело – воспитание детей.</a:t>
            </a:r>
            <a:endParaRPr lang="ru-RU" sz="2000" dirty="0"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i="1" dirty="0">
                <a:solidFill>
                  <a:srgbClr val="000000"/>
                </a:solidFill>
                <a:latin typeface="Calibri"/>
                <a:ea typeface="Times New Roman"/>
                <a:cs typeface="Times New Roman"/>
              </a:rPr>
              <a:t>Для чего мы приходим в этот мир? Этот вопрос, наверное, заставляет задуматься многих из нас…Как найти свое, то единственное место в жизни и понять, а правильный ли выбор ты сделал? Что повлияло на этот выбор? Ответ на этот казалось бы, простой вопрос всегда остается загадкой. А может это судьба? У каждого из нас происходит по- разному</a:t>
            </a:r>
            <a:r>
              <a:rPr lang="ru-RU" i="1" dirty="0" smtClean="0">
                <a:solidFill>
                  <a:srgbClr val="000000"/>
                </a:solidFill>
                <a:latin typeface="Calibri"/>
                <a:ea typeface="Times New Roman"/>
                <a:cs typeface="Times New Roman"/>
              </a:rPr>
              <a:t>…</a:t>
            </a:r>
          </a:p>
          <a:p>
            <a:pPr>
              <a:spcAft>
                <a:spcPts val="0"/>
              </a:spcAft>
            </a:pPr>
            <a:endParaRPr lang="ru-RU" sz="1800" i="1" dirty="0">
              <a:solidFill>
                <a:srgbClr val="000000"/>
              </a:solidFill>
              <a:latin typeface="Calibri"/>
              <a:ea typeface="Times New Roman"/>
              <a:cs typeface="Times New Roman"/>
            </a:endParaRPr>
          </a:p>
          <a:p>
            <a:pPr>
              <a:spcAft>
                <a:spcPts val="0"/>
              </a:spcAft>
            </a:pPr>
            <a:endParaRPr lang="ru-RU" sz="1800" dirty="0">
              <a:latin typeface="Calibri"/>
              <a:ea typeface="Times New Roman"/>
              <a:cs typeface="Times New Roman"/>
            </a:endParaRPr>
          </a:p>
          <a:p>
            <a:r>
              <a:rPr lang="ru-RU" i="1" dirty="0">
                <a:solidFill>
                  <a:srgbClr val="000000"/>
                </a:solidFill>
                <a:latin typeface="Calibri"/>
                <a:ea typeface="Times New Roman"/>
                <a:cs typeface="Times New Roman"/>
              </a:rPr>
              <a:t> Почему я выбрала профессию </a:t>
            </a:r>
            <a:r>
              <a:rPr lang="ru-RU" i="1" dirty="0" smtClean="0">
                <a:solidFill>
                  <a:srgbClr val="000000"/>
                </a:solidFill>
                <a:latin typeface="Calibri"/>
                <a:ea typeface="Times New Roman"/>
                <a:cs typeface="Times New Roman"/>
              </a:rPr>
              <a:t>«воспитатель»? </a:t>
            </a:r>
            <a:r>
              <a:rPr lang="ru-RU" i="1" dirty="0">
                <a:solidFill>
                  <a:srgbClr val="000000"/>
                </a:solidFill>
                <a:latin typeface="Calibri"/>
                <a:ea typeface="Times New Roman"/>
                <a:cs typeface="Times New Roman"/>
              </a:rPr>
              <a:t>Попробую ответить на этот вопрос. Я </a:t>
            </a:r>
            <a:r>
              <a:rPr lang="ru-RU" i="1" dirty="0" smtClean="0">
                <a:solidFill>
                  <a:srgbClr val="000000"/>
                </a:solidFill>
                <a:latin typeface="Calibri"/>
                <a:ea typeface="Times New Roman"/>
                <a:cs typeface="Times New Roman"/>
              </a:rPr>
              <a:t>родилась в республике Узбекистан</a:t>
            </a:r>
            <a:r>
              <a:rPr lang="ru-RU" i="1" dirty="0">
                <a:solidFill>
                  <a:srgbClr val="000000"/>
                </a:solidFill>
                <a:latin typeface="Calibri"/>
                <a:ea typeface="Times New Roman"/>
                <a:cs typeface="Times New Roman"/>
              </a:rPr>
              <a:t>, город Гулистан в переводе обозначает цветущей край</a:t>
            </a:r>
            <a:r>
              <a:rPr lang="ru-RU" i="1" dirty="0" smtClean="0">
                <a:solidFill>
                  <a:srgbClr val="000000"/>
                </a:solidFill>
                <a:latin typeface="Calibri"/>
                <a:ea typeface="Times New Roman"/>
                <a:cs typeface="Times New Roman"/>
              </a:rPr>
              <a:t>. Росла многодетной </a:t>
            </a:r>
            <a:r>
              <a:rPr lang="ru-RU" i="1" dirty="0">
                <a:solidFill>
                  <a:srgbClr val="000000"/>
                </a:solidFill>
                <a:latin typeface="Calibri"/>
                <a:ea typeface="Times New Roman"/>
                <a:cs typeface="Times New Roman"/>
              </a:rPr>
              <a:t>простой рабочей семье. В нашей семье был один педагог, это моя родная тетя Леонтьева Тамара Алексеевна, заслуженный учитель Узбекистана, </a:t>
            </a:r>
            <a:r>
              <a:rPr lang="ru-RU" i="1" dirty="0" smtClean="0">
                <a:solidFill>
                  <a:srgbClr val="000000"/>
                </a:solidFill>
                <a:latin typeface="Calibri"/>
                <a:ea typeface="Times New Roman"/>
                <a:cs typeface="Times New Roman"/>
              </a:rPr>
              <a:t>я всегда брала с </a:t>
            </a:r>
            <a:r>
              <a:rPr lang="ru-RU" i="1" dirty="0">
                <a:solidFill>
                  <a:srgbClr val="000000"/>
                </a:solidFill>
                <a:latin typeface="Calibri"/>
                <a:ea typeface="Times New Roman"/>
                <a:cs typeface="Times New Roman"/>
              </a:rPr>
              <a:t>нее пример</a:t>
            </a:r>
            <a:r>
              <a:rPr lang="ru-RU" i="1" dirty="0" smtClean="0">
                <a:solidFill>
                  <a:srgbClr val="000000"/>
                </a:solidFill>
                <a:latin typeface="Calibri"/>
                <a:ea typeface="Times New Roman"/>
                <a:cs typeface="Times New Roman"/>
              </a:rPr>
              <a:t>, уже </a:t>
            </a:r>
            <a:r>
              <a:rPr lang="ru-RU" i="1" dirty="0">
                <a:solidFill>
                  <a:srgbClr val="000000"/>
                </a:solidFill>
                <a:latin typeface="Calibri"/>
                <a:ea typeface="Times New Roman"/>
                <a:cs typeface="Times New Roman"/>
              </a:rPr>
              <a:t>в детстве выбрала себе свою будущую </a:t>
            </a:r>
            <a:r>
              <a:rPr lang="ru-RU" i="1" dirty="0" smtClean="0">
                <a:solidFill>
                  <a:srgbClr val="000000"/>
                </a:solidFill>
                <a:latin typeface="Calibri"/>
                <a:ea typeface="Times New Roman"/>
                <a:cs typeface="Times New Roman"/>
              </a:rPr>
              <a:t>профессию воспитатель. Родители </a:t>
            </a:r>
            <a:r>
              <a:rPr lang="ru-RU" i="1" dirty="0">
                <a:solidFill>
                  <a:srgbClr val="000000"/>
                </a:solidFill>
                <a:latin typeface="Calibri"/>
                <a:ea typeface="Times New Roman"/>
                <a:cs typeface="Times New Roman"/>
              </a:rPr>
              <a:t>работали с утра до вечера на производстве.  Я училась в первом классе, когда родился мой брат. Мне часто приходилось присматривать за младшим братом, помогать маме. Я отводила и забирала брата из садика, пока не было родителей дома, вся ответственность по дому лежала на мне. Я росла веселой, доброй, отзывчивой и ответственной девочкой. Меня переполняла гордость, что мама доверяла мне важные дела. Мне это очень нравилось, я чувствовала себя значимой, взрослой, понимала, что моя </a:t>
            </a:r>
            <a:r>
              <a:rPr lang="ru-RU" i="1" dirty="0">
                <a:latin typeface="Calibri"/>
                <a:ea typeface="Times New Roman"/>
                <a:cs typeface="Times New Roman"/>
              </a:rPr>
              <a:t>помощь необходима родителям. С малышами я всегда находила контакт, взрослые доверяли мне погулять, по играть с их детьми. 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07120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779912" y="-7139"/>
            <a:ext cx="4752528" cy="6624736"/>
          </a:xfrm>
        </p:spPr>
        <p:txBody>
          <a:bodyPr>
            <a:normAutofit/>
          </a:bodyPr>
          <a:lstStyle/>
          <a:p>
            <a:r>
              <a:rPr lang="ru-RU" sz="1400" i="1" dirty="0">
                <a:solidFill>
                  <a:srgbClr val="000000"/>
                </a:solidFill>
                <a:effectLst/>
                <a:latin typeface="Calibri"/>
                <a:ea typeface="Times New Roman"/>
                <a:cs typeface="Times New Roman"/>
              </a:rPr>
              <a:t>Я даже не подозревала тогда, что профессия воспитателя станет для меня единственной. Судьба ко мне благоволила, после окончания педагогического училища, я оказалась в детском саду </a:t>
            </a:r>
            <a:r>
              <a:rPr lang="ru-RU" sz="1400" i="1" dirty="0" smtClean="0">
                <a:solidFill>
                  <a:srgbClr val="000000"/>
                </a:solidFill>
                <a:effectLst/>
                <a:latin typeface="Calibri"/>
                <a:ea typeface="Times New Roman"/>
                <a:cs typeface="Times New Roman"/>
              </a:rPr>
              <a:t>«Ручеек». Попав </a:t>
            </a:r>
            <a:r>
              <a:rPr lang="ru-RU" sz="1400" i="1" dirty="0">
                <a:solidFill>
                  <a:srgbClr val="000000"/>
                </a:solidFill>
                <a:effectLst/>
                <a:latin typeface="Calibri"/>
                <a:ea typeface="Times New Roman"/>
                <a:cs typeface="Times New Roman"/>
              </a:rPr>
              <a:t>в детский сад я поняла, что это самая удивительная страна, где каждый день не похож на предыдущий, где каждый миг – это поиск чего-то нового, интересного, где нет времени скучать, ссориться и тратить время на пустое, где каждый ребенок – это строитель будущего</a:t>
            </a:r>
            <a:r>
              <a:rPr lang="ru-RU" sz="1400" i="1" dirty="0" smtClean="0">
                <a:solidFill>
                  <a:srgbClr val="000000"/>
                </a:solidFill>
                <a:effectLst/>
                <a:latin typeface="Calibri"/>
                <a:ea typeface="Times New Roman"/>
                <a:cs typeface="Times New Roman"/>
              </a:rPr>
              <a:t>. Детский </a:t>
            </a:r>
            <a:r>
              <a:rPr lang="ru-RU" sz="1400" i="1" dirty="0">
                <a:solidFill>
                  <a:srgbClr val="000000"/>
                </a:solidFill>
                <a:effectLst/>
                <a:latin typeface="Calibri"/>
                <a:ea typeface="Times New Roman"/>
                <a:cs typeface="Times New Roman"/>
              </a:rPr>
              <a:t>сад – это особый мир, где нужно быть интересным для окружающих тебя людей, дарить детям свою энергию, знания, умения узнавать новое. Поэтому в этой стране живут только самые – самые стойкие, терпеливые, мужественные, искренние, ответственные, добрые, удивительные люди</a:t>
            </a:r>
            <a:r>
              <a:rPr lang="ru-RU" sz="1400" i="1" dirty="0" smtClean="0">
                <a:solidFill>
                  <a:srgbClr val="000000"/>
                </a:solidFill>
                <a:effectLst/>
                <a:latin typeface="Calibri"/>
                <a:ea typeface="Times New Roman"/>
                <a:cs typeface="Times New Roman"/>
              </a:rPr>
              <a:t>. Не </a:t>
            </a:r>
            <a:r>
              <a:rPr lang="ru-RU" sz="1400" i="1" dirty="0">
                <a:solidFill>
                  <a:srgbClr val="000000"/>
                </a:solidFill>
                <a:effectLst/>
                <a:latin typeface="Calibri"/>
                <a:ea typeface="Times New Roman"/>
                <a:cs typeface="Times New Roman"/>
              </a:rPr>
              <a:t>все сразу получалось, не хватало опыта. Но время шло, и я училась у опытных воспитателей нелегкому мастерству. Я училась руководить детским коллективом, изучала методическую литературу, перенимала опыт от наставников, повышала квалификацию, занималась самообразованием, получая знания через интернет. Передо мной стояла не простая задача – научить ребенка воспринимать и понимать все прекрасное в мире: природу, музыку, поэзию. Воспитатель должен уметь: шить, мастерить, играть и петь с детьми. Воспитатель всегда должен быть интересен для своих детей. </a:t>
            </a:r>
            <a:endParaRPr lang="ru-RU" sz="1400" dirty="0">
              <a:effectLst/>
            </a:endParaRPr>
          </a:p>
        </p:txBody>
      </p:sp>
      <p:pic>
        <p:nvPicPr>
          <p:cNvPr id="1028" name="Picture 4" descr="C:\Users\Сергей\Desktop\IMG-20180309-WA004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1428736"/>
            <a:ext cx="3429024" cy="3500462"/>
          </a:xfrm>
          <a:prstGeom prst="rect">
            <a:avLst/>
          </a:prstGeom>
          <a:noFill/>
          <a:effectLst>
            <a:softEdge rad="63500"/>
          </a:effectLst>
        </p:spPr>
      </p:pic>
    </p:spTree>
    <p:extLst>
      <p:ext uri="{BB962C8B-B14F-4D97-AF65-F5344CB8AC3E}">
        <p14:creationId xmlns="" xmlns:p14="http://schemas.microsoft.com/office/powerpoint/2010/main" val="169448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0" y="476672"/>
            <a:ext cx="4886284" cy="4595402"/>
          </a:xfrm>
        </p:spPr>
        <p:txBody>
          <a:bodyPr>
            <a:normAutofit fontScale="47500" lnSpcReduction="20000"/>
          </a:bodyPr>
          <a:lstStyle/>
          <a:p>
            <a:pPr marL="82296" indent="0">
              <a:buNone/>
            </a:pPr>
            <a:r>
              <a:rPr lang="ru-RU" i="1" dirty="0">
                <a:solidFill>
                  <a:srgbClr val="000000"/>
                </a:solidFill>
                <a:latin typeface="Calibri"/>
                <a:ea typeface="Times New Roman"/>
                <a:cs typeface="Times New Roman"/>
              </a:rPr>
              <a:t>Я думаю, наша профессия настолько </a:t>
            </a:r>
            <a:r>
              <a:rPr lang="ru-RU" i="1" dirty="0" smtClean="0">
                <a:solidFill>
                  <a:srgbClr val="000000"/>
                </a:solidFill>
                <a:latin typeface="Calibri"/>
                <a:ea typeface="Times New Roman"/>
                <a:cs typeface="Times New Roman"/>
              </a:rPr>
              <a:t>«живая», деятельная, что </a:t>
            </a:r>
            <a:r>
              <a:rPr lang="ru-RU" i="1" dirty="0">
                <a:solidFill>
                  <a:srgbClr val="000000"/>
                </a:solidFill>
                <a:latin typeface="Calibri"/>
                <a:ea typeface="Times New Roman"/>
                <a:cs typeface="Times New Roman"/>
              </a:rPr>
              <a:t>это не позволяет нам стоять на месте, а требует постоянно быть в курсе всех событий, начиная от глобальных мировых и заканчивая изменениями в молодёжном сленге моде, музыке и т.д. Отработав в детском саду </a:t>
            </a:r>
            <a:r>
              <a:rPr lang="ru-RU" i="1" dirty="0" smtClean="0">
                <a:solidFill>
                  <a:srgbClr val="000000"/>
                </a:solidFill>
                <a:latin typeface="Calibri"/>
                <a:ea typeface="Times New Roman"/>
                <a:cs typeface="Times New Roman"/>
              </a:rPr>
              <a:t>четыре года</a:t>
            </a:r>
            <a:r>
              <a:rPr lang="ru-RU" i="1" dirty="0">
                <a:solidFill>
                  <a:srgbClr val="000000"/>
                </a:solidFill>
                <a:latin typeface="Calibri"/>
                <a:ea typeface="Times New Roman"/>
                <a:cs typeface="Times New Roman"/>
              </a:rPr>
              <a:t>, я ни разу не усомнилась в выборе своей профессии. За все эти годы, судьба сводила меня с замечательными людьми, которые были прекрасными педагогами</a:t>
            </a:r>
            <a:r>
              <a:rPr lang="ru-RU" i="1" dirty="0" smtClean="0">
                <a:solidFill>
                  <a:srgbClr val="000000"/>
                </a:solidFill>
                <a:latin typeface="Calibri"/>
                <a:ea typeface="Times New Roman"/>
                <a:cs typeface="Times New Roman"/>
              </a:rPr>
              <a:t>, но </a:t>
            </a:r>
            <a:r>
              <a:rPr lang="ru-RU" i="1" dirty="0">
                <a:solidFill>
                  <a:srgbClr val="000000"/>
                </a:solidFill>
                <a:latin typeface="Calibri"/>
                <a:ea typeface="Times New Roman"/>
                <a:cs typeface="Times New Roman"/>
              </a:rPr>
              <a:t>судьба приготовила мне новые испытания. Я пришла работать воспитателем в </a:t>
            </a:r>
            <a:r>
              <a:rPr lang="ru-RU" i="1" dirty="0" smtClean="0">
                <a:solidFill>
                  <a:srgbClr val="000000"/>
                </a:solidFill>
                <a:latin typeface="Calibri"/>
                <a:ea typeface="Times New Roman"/>
                <a:cs typeface="Times New Roman"/>
              </a:rPr>
              <a:t>центр содействия семейного устройства в дошкольную </a:t>
            </a:r>
            <a:r>
              <a:rPr lang="ru-RU" i="1" dirty="0">
                <a:solidFill>
                  <a:srgbClr val="000000"/>
                </a:solidFill>
                <a:latin typeface="Calibri"/>
                <a:ea typeface="Times New Roman"/>
                <a:cs typeface="Times New Roman"/>
              </a:rPr>
              <a:t>группу</a:t>
            </a:r>
            <a:r>
              <a:rPr lang="ru-RU" i="1" dirty="0" smtClean="0">
                <a:solidFill>
                  <a:srgbClr val="000000"/>
                </a:solidFill>
                <a:latin typeface="Calibri"/>
                <a:ea typeface="Times New Roman"/>
                <a:cs typeface="Times New Roman"/>
              </a:rPr>
              <a:t>, и </a:t>
            </a:r>
            <a:r>
              <a:rPr lang="ru-RU" i="1" dirty="0">
                <a:solidFill>
                  <a:srgbClr val="000000"/>
                </a:solidFill>
                <a:latin typeface="Calibri"/>
                <a:ea typeface="Times New Roman"/>
                <a:cs typeface="Times New Roman"/>
              </a:rPr>
              <a:t>уже работаю </a:t>
            </a:r>
            <a:r>
              <a:rPr lang="ru-RU" i="1" dirty="0">
                <a:latin typeface="Calibri"/>
                <a:ea typeface="Times New Roman"/>
                <a:cs typeface="Times New Roman"/>
              </a:rPr>
              <a:t>на протяжение пяти  лет. С детьми, оставшимися без попечения родителей со сложной судьбой, социально не подготовленными, педагогически запущенными. Чтобы дети не  чувствовали себя  брошенными, я стараюсь дарить в первую очередь материнскую любовь, тепло, ласку,  доброту, отзывчивость, знание и умение  социализироваться в нашем обществе. 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728" y="4357694"/>
            <a:ext cx="4286280" cy="2214578"/>
          </a:xfrm>
          <a:prstGeom prst="rect">
            <a:avLst/>
          </a:prstGeom>
        </p:spPr>
      </p:pic>
      <p:pic>
        <p:nvPicPr>
          <p:cNvPr id="2050" name="Picture 2" descr="C:\Users\Сергей\Desktop\VID-20171007-WA0007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86446" y="1571612"/>
            <a:ext cx="3214710" cy="344804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694295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87624" y="548680"/>
            <a:ext cx="7560840" cy="5832648"/>
          </a:xfrm>
        </p:spPr>
        <p:txBody>
          <a:bodyPr>
            <a:normAutofit fontScale="32500" lnSpcReduction="20000"/>
          </a:bodyPr>
          <a:lstStyle/>
          <a:p>
            <a:pPr marL="82296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3700" i="1" dirty="0">
                <a:solidFill>
                  <a:srgbClr val="000000"/>
                </a:solidFill>
                <a:latin typeface="Calibri"/>
                <a:ea typeface="Times New Roman"/>
                <a:cs typeface="Times New Roman"/>
              </a:rPr>
              <a:t>Мне приходилось заново строить отношения с коллегами, медсестрами </a:t>
            </a:r>
            <a:r>
              <a:rPr lang="ru-RU" sz="3700" i="1" dirty="0" smtClean="0">
                <a:solidFill>
                  <a:srgbClr val="000000"/>
                </a:solidFill>
                <a:latin typeface="Calibri"/>
                <a:ea typeface="Times New Roman"/>
                <a:cs typeface="Times New Roman"/>
              </a:rPr>
              <a:t>,врачами</a:t>
            </a:r>
            <a:r>
              <a:rPr lang="ru-RU" sz="3700" i="1" dirty="0">
                <a:solidFill>
                  <a:srgbClr val="000000"/>
                </a:solidFill>
                <a:latin typeface="Calibri"/>
                <a:ea typeface="Times New Roman"/>
                <a:cs typeface="Times New Roman"/>
              </a:rPr>
              <a:t>. </a:t>
            </a:r>
            <a:r>
              <a:rPr lang="ru-RU" sz="3700" i="1" dirty="0" smtClean="0">
                <a:solidFill>
                  <a:srgbClr val="000000"/>
                </a:solidFill>
                <a:latin typeface="Calibri"/>
                <a:ea typeface="Times New Roman"/>
                <a:cs typeface="Times New Roman"/>
              </a:rPr>
              <a:t>                                               В центре содействия, </a:t>
            </a:r>
            <a:r>
              <a:rPr lang="ru-RU" sz="3700" i="1" dirty="0">
                <a:solidFill>
                  <a:srgbClr val="000000"/>
                </a:solidFill>
                <a:latin typeface="Calibri"/>
                <a:ea typeface="Times New Roman"/>
                <a:cs typeface="Times New Roman"/>
              </a:rPr>
              <a:t>как и в детском саду, я продолжаю заниматься непосредственно - образовательной  деятельностью по программе </a:t>
            </a:r>
            <a:r>
              <a:rPr lang="ru-RU" sz="3700" i="1" dirty="0" smtClean="0">
                <a:solidFill>
                  <a:srgbClr val="000000"/>
                </a:solidFill>
                <a:latin typeface="Calibri"/>
                <a:ea typeface="Times New Roman"/>
                <a:cs typeface="Times New Roman"/>
              </a:rPr>
              <a:t>« </a:t>
            </a:r>
            <a:r>
              <a:rPr lang="ru-RU" sz="3700" i="1" dirty="0">
                <a:solidFill>
                  <a:srgbClr val="000000"/>
                </a:solidFill>
                <a:latin typeface="Calibri"/>
                <a:ea typeface="Times New Roman"/>
                <a:cs typeface="Times New Roman"/>
              </a:rPr>
              <a:t>От рождения до школы» Н.Е </a:t>
            </a:r>
            <a:r>
              <a:rPr lang="ru-RU" sz="3700" i="1" dirty="0" err="1">
                <a:solidFill>
                  <a:srgbClr val="000000"/>
                </a:solidFill>
                <a:latin typeface="Calibri"/>
                <a:ea typeface="Times New Roman"/>
                <a:cs typeface="Times New Roman"/>
              </a:rPr>
              <a:t>Веракса</a:t>
            </a:r>
            <a:r>
              <a:rPr lang="ru-RU" sz="3700" i="1" dirty="0">
                <a:solidFill>
                  <a:srgbClr val="000000"/>
                </a:solidFill>
                <a:latin typeface="Calibri"/>
                <a:ea typeface="Times New Roman"/>
                <a:cs typeface="Times New Roman"/>
              </a:rPr>
              <a:t>, Т,С Комарова, М.А.Васильева</a:t>
            </a:r>
            <a:r>
              <a:rPr lang="ru-RU" sz="3700" i="1" smtClean="0">
                <a:solidFill>
                  <a:srgbClr val="000000"/>
                </a:solidFill>
                <a:latin typeface="Calibri"/>
                <a:ea typeface="Times New Roman"/>
                <a:cs typeface="Times New Roman"/>
              </a:rPr>
              <a:t>.                                                                                                                                                                                                         </a:t>
            </a:r>
            <a:r>
              <a:rPr lang="ru-RU" sz="3700" i="1" dirty="0" smtClean="0">
                <a:solidFill>
                  <a:srgbClr val="000000"/>
                </a:solidFill>
                <a:latin typeface="Calibri"/>
                <a:ea typeface="Times New Roman"/>
                <a:cs typeface="Times New Roman"/>
              </a:rPr>
              <a:t>Работая </a:t>
            </a:r>
            <a:r>
              <a:rPr lang="ru-RU" sz="3700" i="1" dirty="0">
                <a:solidFill>
                  <a:srgbClr val="000000"/>
                </a:solidFill>
                <a:latin typeface="Calibri"/>
                <a:ea typeface="Times New Roman"/>
                <a:cs typeface="Times New Roman"/>
              </a:rPr>
              <a:t>с детьми, для быстрой адаптации детишек, я стараюсь </a:t>
            </a:r>
            <a:r>
              <a:rPr lang="ru-RU" sz="3700" i="1" dirty="0" smtClean="0">
                <a:solidFill>
                  <a:srgbClr val="000000"/>
                </a:solidFill>
                <a:latin typeface="Calibri"/>
                <a:ea typeface="Times New Roman"/>
                <a:cs typeface="Times New Roman"/>
              </a:rPr>
              <a:t> </a:t>
            </a:r>
            <a:r>
              <a:rPr lang="ru-RU" sz="3700" i="1" dirty="0">
                <a:solidFill>
                  <a:srgbClr val="000000"/>
                </a:solidFill>
                <a:latin typeface="Calibri"/>
                <a:ea typeface="Times New Roman"/>
                <a:cs typeface="Times New Roman"/>
              </a:rPr>
              <a:t>по-матерински окружить заботой, нежностью, лаской и вниманием каждого ребенка. </a:t>
            </a:r>
            <a:r>
              <a:rPr lang="ru-RU" sz="3700" i="1" dirty="0" smtClean="0">
                <a:solidFill>
                  <a:srgbClr val="000000"/>
                </a:solidFill>
                <a:latin typeface="Calibri"/>
                <a:ea typeface="Times New Roman"/>
                <a:cs typeface="Times New Roman"/>
              </a:rPr>
              <a:t>Я </a:t>
            </a:r>
            <a:r>
              <a:rPr lang="ru-RU" sz="3700" i="1" dirty="0">
                <a:solidFill>
                  <a:srgbClr val="000000"/>
                </a:solidFill>
                <a:latin typeface="Calibri"/>
                <a:ea typeface="Times New Roman"/>
                <a:cs typeface="Times New Roman"/>
              </a:rPr>
              <a:t>должна им заменить семью, всю ответственность за психическое, физическое, нравственное состояние ребенка взять на себя</a:t>
            </a:r>
            <a:r>
              <a:rPr lang="ru-RU" sz="3700" i="1" dirty="0" smtClean="0">
                <a:solidFill>
                  <a:srgbClr val="000000"/>
                </a:solidFill>
                <a:latin typeface="Calibri"/>
                <a:ea typeface="Times New Roman"/>
                <a:cs typeface="Times New Roman"/>
              </a:rPr>
              <a:t>. Государство доверили </a:t>
            </a:r>
            <a:r>
              <a:rPr lang="ru-RU" sz="3700" i="1" dirty="0">
                <a:solidFill>
                  <a:srgbClr val="000000"/>
                </a:solidFill>
                <a:latin typeface="Calibri"/>
                <a:ea typeface="Times New Roman"/>
                <a:cs typeface="Times New Roman"/>
              </a:rPr>
              <a:t>нам самое дорогое: своих детишек.  Мы стараемся следить за тем, чтобы в жизни ребенка не было разбитых носов и коленок, а также переломанных рук и ног. Как все живое тянется к доброму, светлому, так и наши дети любят тех, кто проявляет к ним материнскую заботу, чьи руки согревают их своим теплом. </a:t>
            </a:r>
            <a:endParaRPr lang="ru-RU" sz="3700" i="1" dirty="0" smtClean="0">
              <a:solidFill>
                <a:srgbClr val="000000"/>
              </a:solidFill>
              <a:latin typeface="Calibri"/>
              <a:ea typeface="Times New Roman"/>
              <a:cs typeface="Times New Roman"/>
            </a:endParaRPr>
          </a:p>
          <a:p>
            <a:pPr marL="82296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3700" i="1" dirty="0" smtClean="0">
                <a:solidFill>
                  <a:srgbClr val="000000"/>
                </a:solidFill>
                <a:latin typeface="Calibri"/>
                <a:ea typeface="Times New Roman"/>
                <a:cs typeface="Times New Roman"/>
              </a:rPr>
              <a:t>Я </a:t>
            </a:r>
            <a:r>
              <a:rPr lang="ru-RU" sz="3700" i="1" dirty="0">
                <a:solidFill>
                  <a:srgbClr val="000000"/>
                </a:solidFill>
                <a:latin typeface="Calibri"/>
                <a:ea typeface="Times New Roman"/>
                <a:cs typeface="Times New Roman"/>
              </a:rPr>
              <a:t>стремлюсь создать для своих детей атмосферу любви, радости, сделать их жизнь интересней и содержательней, т.к. считаю, что воспитатель, который занимается воспитанием детей, должен обладать высокими моральными качествами, глубокими знаниями, культурой и, конечно, уважением и любовью к людям</a:t>
            </a:r>
            <a:r>
              <a:rPr lang="ru-RU" sz="3700" i="1" dirty="0" smtClean="0">
                <a:solidFill>
                  <a:srgbClr val="000000"/>
                </a:solidFill>
                <a:latin typeface="Calibri"/>
                <a:ea typeface="Times New Roman"/>
                <a:cs typeface="Times New Roman"/>
              </a:rPr>
              <a:t>. </a:t>
            </a:r>
          </a:p>
          <a:p>
            <a:pPr marL="82296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3700" i="1" dirty="0" smtClean="0">
                <a:solidFill>
                  <a:srgbClr val="000000"/>
                </a:solidFill>
                <a:latin typeface="Calibri"/>
                <a:ea typeface="Times New Roman"/>
                <a:cs typeface="Times New Roman"/>
              </a:rPr>
              <a:t>Для </a:t>
            </a:r>
            <a:r>
              <a:rPr lang="ru-RU" sz="3700" i="1" dirty="0">
                <a:solidFill>
                  <a:srgbClr val="000000"/>
                </a:solidFill>
                <a:latin typeface="Calibri"/>
                <a:ea typeface="Times New Roman"/>
                <a:cs typeface="Times New Roman"/>
              </a:rPr>
              <a:t>меня моя профессия – это возможность постоянно находиться в мире детства, в мире сказки и фантазии. Работая с дошкольниками, не перестаю удивляться, насколько они разные, непредсказуемые, интересные, забавные, удивительно умные, умеющие своими рассуждениями, умозаключениями, поступками, поставить задачу передо мной  или любым взрослым. Каждый ребенок уникален. В нем живет и талантливый художник, и пытливый наблюдатель, и неутомимый экспериментатор. Он открыт для красоты и добра, чутко реагирует на ложь, несправедливость</a:t>
            </a:r>
            <a:r>
              <a:rPr lang="ru-RU" sz="3700" i="1" dirty="0" smtClean="0">
                <a:solidFill>
                  <a:srgbClr val="000000"/>
                </a:solidFill>
                <a:latin typeface="Calibri"/>
                <a:ea typeface="Times New Roman"/>
                <a:cs typeface="Times New Roman"/>
              </a:rPr>
              <a:t>.</a:t>
            </a:r>
          </a:p>
          <a:p>
            <a:pPr marL="82296" indent="0">
              <a:lnSpc>
                <a:spcPct val="115000"/>
              </a:lnSpc>
              <a:spcAft>
                <a:spcPts val="1000"/>
              </a:spcAft>
              <a:buNone/>
            </a:pPr>
            <a:endParaRPr lang="ru-RU" sz="3700" i="1" dirty="0" smtClean="0">
              <a:solidFill>
                <a:srgbClr val="000000"/>
              </a:solidFill>
              <a:latin typeface="Calibri"/>
              <a:ea typeface="Times New Roman"/>
              <a:cs typeface="Times New Roman"/>
            </a:endParaRPr>
          </a:p>
          <a:p>
            <a:pPr marL="82296" lvl="0" indent="0" algn="r">
              <a:buClr>
                <a:srgbClr val="3891A7"/>
              </a:buClr>
              <a:buNone/>
            </a:pPr>
            <a:r>
              <a:rPr lang="ru-RU" sz="3700" b="1" i="1" dirty="0">
                <a:solidFill>
                  <a:srgbClr val="000000"/>
                </a:solidFill>
                <a:latin typeface="Times New Roman"/>
                <a:ea typeface="Times New Roman"/>
              </a:rPr>
              <a:t>«Детство – это цветущий луч, залитый солнцем,</a:t>
            </a:r>
            <a:endParaRPr lang="ru-RU" sz="3700" dirty="0">
              <a:solidFill>
                <a:prstClr val="black"/>
              </a:solidFill>
              <a:latin typeface="Times New Roman"/>
              <a:ea typeface="Times New Roman"/>
            </a:endParaRPr>
          </a:p>
          <a:p>
            <a:pPr marL="82296" lvl="0" indent="0" algn="r">
              <a:buClr>
                <a:srgbClr val="3891A7"/>
              </a:buClr>
              <a:buNone/>
            </a:pPr>
            <a:r>
              <a:rPr lang="ru-RU" sz="3700" b="1" i="1" dirty="0">
                <a:solidFill>
                  <a:srgbClr val="000000"/>
                </a:solidFill>
                <a:latin typeface="Times New Roman"/>
                <a:ea typeface="Times New Roman"/>
              </a:rPr>
              <a:t>По которому бежишь без оглядки к далекому горизонту.</a:t>
            </a:r>
            <a:endParaRPr lang="ru-RU" sz="3700" dirty="0">
              <a:solidFill>
                <a:prstClr val="black"/>
              </a:solidFill>
              <a:latin typeface="Times New Roman"/>
              <a:ea typeface="Times New Roman"/>
            </a:endParaRPr>
          </a:p>
          <a:p>
            <a:pPr marL="82296" lvl="0" indent="0" algn="r">
              <a:buClr>
                <a:srgbClr val="3891A7"/>
              </a:buClr>
              <a:buNone/>
            </a:pPr>
            <a:r>
              <a:rPr lang="ru-RU" sz="3700" b="1" i="1" dirty="0">
                <a:solidFill>
                  <a:srgbClr val="000000"/>
                </a:solidFill>
                <a:latin typeface="Times New Roman"/>
                <a:ea typeface="Times New Roman"/>
              </a:rPr>
              <a:t>И как важно, чтобы рядом с тобой был</a:t>
            </a:r>
            <a:endParaRPr lang="ru-RU" sz="3700" dirty="0">
              <a:solidFill>
                <a:prstClr val="black"/>
              </a:solidFill>
              <a:latin typeface="Times New Roman"/>
              <a:ea typeface="Times New Roman"/>
            </a:endParaRPr>
          </a:p>
          <a:p>
            <a:pPr marL="82296" lvl="0" indent="0">
              <a:buClr>
                <a:srgbClr val="3891A7"/>
              </a:buClr>
              <a:buNone/>
            </a:pPr>
            <a:r>
              <a:rPr lang="ru-RU" sz="3700" b="1" i="1" dirty="0" smtClean="0">
                <a:solidFill>
                  <a:srgbClr val="000000"/>
                </a:solidFill>
                <a:latin typeface="Calibri"/>
                <a:ea typeface="Times New Roman"/>
                <a:cs typeface="Times New Roman"/>
              </a:rPr>
              <a:t>					Любящий </a:t>
            </a:r>
            <a:r>
              <a:rPr lang="ru-RU" sz="3700" b="1" i="1" dirty="0">
                <a:solidFill>
                  <a:srgbClr val="000000"/>
                </a:solidFill>
                <a:latin typeface="Calibri"/>
                <a:ea typeface="Times New Roman"/>
                <a:cs typeface="Times New Roman"/>
              </a:rPr>
              <a:t>и опытный поводырь»  </a:t>
            </a:r>
            <a:endParaRPr lang="ru-RU" sz="3700" b="1" i="1" dirty="0" smtClean="0">
              <a:solidFill>
                <a:srgbClr val="000000"/>
              </a:solidFill>
              <a:latin typeface="Calibri"/>
              <a:ea typeface="Times New Roman"/>
              <a:cs typeface="Times New Roman"/>
            </a:endParaRPr>
          </a:p>
          <a:p>
            <a:pPr marL="82296" lvl="0" indent="0">
              <a:buClr>
                <a:srgbClr val="3891A7"/>
              </a:buClr>
              <a:buNone/>
            </a:pPr>
            <a:r>
              <a:rPr lang="ru-RU" sz="3700" b="1" i="1" dirty="0" smtClean="0">
                <a:solidFill>
                  <a:srgbClr val="000000"/>
                </a:solidFill>
                <a:latin typeface="Calibri"/>
                <a:ea typeface="Times New Roman"/>
                <a:cs typeface="Times New Roman"/>
              </a:rPr>
              <a:t>							</a:t>
            </a:r>
          </a:p>
          <a:p>
            <a:pPr marL="82296" lvl="0" indent="0">
              <a:buClr>
                <a:srgbClr val="3891A7"/>
              </a:buClr>
              <a:buNone/>
            </a:pPr>
            <a:r>
              <a:rPr lang="ru-RU" sz="3700" b="1" i="1" dirty="0">
                <a:solidFill>
                  <a:srgbClr val="000000"/>
                </a:solidFill>
                <a:latin typeface="Calibri"/>
                <a:ea typeface="Times New Roman"/>
                <a:cs typeface="Times New Roman"/>
              </a:rPr>
              <a:t>	</a:t>
            </a:r>
            <a:r>
              <a:rPr lang="ru-RU" sz="3700" b="1" i="1" dirty="0" smtClean="0">
                <a:solidFill>
                  <a:srgbClr val="000000"/>
                </a:solidFill>
                <a:latin typeface="Calibri"/>
                <a:ea typeface="Times New Roman"/>
                <a:cs typeface="Times New Roman"/>
              </a:rPr>
              <a:t>						</a:t>
            </a:r>
            <a:r>
              <a:rPr lang="ru-RU" sz="3700" b="1" i="1" dirty="0" err="1" smtClean="0">
                <a:solidFill>
                  <a:srgbClr val="000000"/>
                </a:solidFill>
                <a:latin typeface="Calibri"/>
                <a:ea typeface="Times New Roman"/>
                <a:cs typeface="Times New Roman"/>
              </a:rPr>
              <a:t>А.ИБаркин</a:t>
            </a:r>
            <a:endParaRPr lang="ru-RU" sz="3700" dirty="0">
              <a:solidFill>
                <a:prstClr val="black"/>
              </a:solidFill>
            </a:endParaRPr>
          </a:p>
          <a:p>
            <a:pPr marL="82296" indent="0">
              <a:lnSpc>
                <a:spcPct val="115000"/>
              </a:lnSpc>
              <a:spcAft>
                <a:spcPts val="1000"/>
              </a:spcAft>
              <a:buNone/>
            </a:pPr>
            <a:endParaRPr lang="ru-RU" sz="3700" dirty="0">
              <a:latin typeface="Calibri"/>
              <a:ea typeface="Times New Roman"/>
              <a:cs typeface="Times New Roman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66245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110</TotalTime>
  <Words>515</Words>
  <Application>Microsoft Office PowerPoint</Application>
  <PresentationFormat>Экран (4:3)</PresentationFormat>
  <Paragraphs>26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Солнцестояние</vt:lpstr>
      <vt:lpstr>КГКУ центр содействия семейному устройству детей сирот и детей без попечения родителей  г. Партизанск.</vt:lpstr>
      <vt:lpstr>Я, и моя профессия - воспитатель «Воспитатель – это волшебник, который открывает детям дверь в мир взрослых. И от того, что знает и умеет воспитатель, зависит и то, чему и как он научит своих воспитанников». К.Гельвеций </vt:lpstr>
      <vt:lpstr>Я даже не подозревала тогда, что профессия воспитателя станет для меня единственной. Судьба ко мне благоволила, после окончания педагогического училища, я оказалась в детском саду «Ручеек». Попав в детский сад я поняла, что это самая удивительная страна, где каждый день не похож на предыдущий, где каждый миг – это поиск чего-то нового, интересного, где нет времени скучать, ссориться и тратить время на пустое, где каждый ребенок – это строитель будущего. Детский сад – это особый мир, где нужно быть интересным для окружающих тебя людей, дарить детям свою энергию, знания, умения узнавать новое. Поэтому в этой стране живут только самые – самые стойкие, терпеливые, мужественные, искренние, ответственные, добрые, удивительные люди. Не все сразу получалось, не хватало опыта. Но время шло, и я училась у опытных воспитателей нелегкому мастерству. Я училась руководить детским коллективом, изучала методическую литературу, перенимала опыт от наставников, повышала квалификацию, занималась самообразованием, получая знания через интернет. Передо мной стояла не простая задача – научить ребенка воспринимать и понимать все прекрасное в мире: природу, музыку, поэзию. Воспитатель должен уметь: шить, мастерить, играть и петь с детьми. Воспитатель всегда должен быть интересен для своих детей. </vt:lpstr>
      <vt:lpstr>Слайд 4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КГКУ центр содействия семейному устройству детей сирот и детей без попечения родителей  г. Партизанска</dc:title>
  <dc:creator>Злые</dc:creator>
  <cp:lastModifiedBy>Сергей</cp:lastModifiedBy>
  <cp:revision>11</cp:revision>
  <dcterms:created xsi:type="dcterms:W3CDTF">2017-10-21T07:08:09Z</dcterms:created>
  <dcterms:modified xsi:type="dcterms:W3CDTF">2018-05-04T03:08:43Z</dcterms:modified>
</cp:coreProperties>
</file>