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5" r:id="rId9"/>
    <p:sldId id="263" r:id="rId10"/>
    <p:sldId id="266" r:id="rId11"/>
    <p:sldId id="267" r:id="rId12"/>
    <p:sldId id="260" r:id="rId13"/>
    <p:sldId id="268" r:id="rId14"/>
    <p:sldId id="272" r:id="rId15"/>
    <p:sldId id="273" r:id="rId16"/>
    <p:sldId id="274" r:id="rId17"/>
    <p:sldId id="276" r:id="rId18"/>
    <p:sldId id="269" r:id="rId19"/>
    <p:sldId id="270" r:id="rId20"/>
    <p:sldId id="271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63530" y="1268760"/>
            <a:ext cx="6616941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>
                <a:ln w="11430">
                  <a:solidFill>
                    <a:schemeClr val="accent1"/>
                  </a:solidFill>
                </a:ln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endPos="0" dist="50800" dir="5400000" sy="-100000" algn="bl" rotWithShape="0"/>
                </a:effectLst>
                <a:latin typeface="Times New Roman"/>
                <a:ea typeface="Times New Roman"/>
              </a:rPr>
              <a:t>"Безопасность </a:t>
            </a:r>
            <a:r>
              <a:rPr lang="ru-RU" sz="7200" b="1" cap="none" spc="50" dirty="0" smtClean="0">
                <a:ln w="11430">
                  <a:solidFill>
                    <a:schemeClr val="accent1"/>
                  </a:solidFill>
                </a:ln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endPos="0" dist="50800" dir="5400000" sy="-100000" algn="bl" rotWithShape="0"/>
                </a:effectLst>
                <a:latin typeface="Times New Roman"/>
                <a:ea typeface="Times New Roman"/>
              </a:rPr>
              <a:t/>
            </a:r>
            <a:br>
              <a:rPr lang="ru-RU" sz="7200" b="1" cap="none" spc="50" dirty="0" smtClean="0">
                <a:ln w="11430">
                  <a:solidFill>
                    <a:schemeClr val="accent1"/>
                  </a:solidFill>
                </a:ln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endPos="0" dist="50800" dir="5400000" sy="-100000" algn="bl" rotWithShape="0"/>
                </a:effectLst>
                <a:latin typeface="Times New Roman"/>
                <a:ea typeface="Times New Roman"/>
              </a:rPr>
            </a:br>
            <a:r>
              <a:rPr lang="ru-RU" sz="7200" b="1" cap="none" spc="50" dirty="0" smtClean="0">
                <a:ln w="11430">
                  <a:solidFill>
                    <a:schemeClr val="accent1"/>
                  </a:solidFill>
                </a:ln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endPos="0" dist="50800" dir="5400000" sy="-100000" algn="bl" rotWithShape="0"/>
                </a:effectLst>
                <a:latin typeface="Times New Roman"/>
                <a:ea typeface="Times New Roman"/>
              </a:rPr>
              <a:t>значит </a:t>
            </a:r>
            <a:br>
              <a:rPr lang="ru-RU" sz="7200" b="1" cap="none" spc="50" dirty="0" smtClean="0">
                <a:ln w="11430">
                  <a:solidFill>
                    <a:schemeClr val="accent1"/>
                  </a:solidFill>
                </a:ln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endPos="0" dist="50800" dir="5400000" sy="-100000" algn="bl" rotWithShape="0"/>
                </a:effectLst>
                <a:latin typeface="Times New Roman"/>
                <a:ea typeface="Times New Roman"/>
              </a:rPr>
            </a:br>
            <a:r>
              <a:rPr lang="ru-RU" sz="7200" b="1" cap="none" spc="50" dirty="0" smtClean="0">
                <a:ln w="11430">
                  <a:solidFill>
                    <a:schemeClr val="accent1"/>
                  </a:solidFill>
                </a:ln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endPos="0" dist="50800" dir="5400000" sy="-100000" algn="bl" rotWithShape="0"/>
                </a:effectLst>
                <a:latin typeface="Times New Roman"/>
                <a:ea typeface="Times New Roman"/>
              </a:rPr>
              <a:t>жизнь!"</a:t>
            </a:r>
            <a:endParaRPr lang="ru-RU" sz="7200" b="1" cap="none" spc="50" dirty="0">
              <a:ln w="11430">
                <a:solidFill>
                  <a:schemeClr val="accent1"/>
                </a:solidFill>
              </a:ln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endPos="0" dist="508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7717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Какая бочка опаснее</a:t>
            </a:r>
            <a:r>
              <a:rPr lang="ru-RU" sz="2800" b="1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013827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а) наполненная водой;</a:t>
            </a:r>
            <a:b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б) наполненная бензином</a:t>
            </a:r>
            <a:r>
              <a:rPr lang="ru-RU" sz="2400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4056" y="1743199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в) пустая бочка из-под бензина;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216091"/>
            <a:ext cx="1744452" cy="3488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ts val="1950"/>
              </a:lnSpc>
              <a:spcAft>
                <a:spcPts val="750"/>
              </a:spcAft>
            </a:pPr>
            <a:r>
              <a:rPr lang="ru-RU" sz="2400" dirty="0">
                <a:solidFill>
                  <a:srgbClr val="444444"/>
                </a:solidFill>
                <a:latin typeface="Times New Roman"/>
                <a:ea typeface="Times New Roman"/>
              </a:rPr>
              <a:t>г) с маслом.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6720" y="3140968"/>
            <a:ext cx="77048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Пожарных учат надевать штаны за 3 секунды. Сколько штанов успеет надеть хорошо обученный пожарный за 5 минут</a:t>
            </a:r>
            <a:r>
              <a:rPr lang="ru-RU" sz="2800" b="1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99919" y="4661167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а) 100</a:t>
            </a:r>
            <a:r>
              <a:rPr lang="ru-RU" sz="2400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515719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Aft>
                <a:spcPts val="750"/>
              </a:spcAft>
            </a:pPr>
            <a:r>
              <a:rPr lang="ru-RU" sz="2400" dirty="0">
                <a:solidFill>
                  <a:srgbClr val="444444"/>
                </a:solidFill>
                <a:latin typeface="Times New Roman"/>
                <a:ea typeface="Times New Roman"/>
              </a:rPr>
              <a:t>б) 15;</a:t>
            </a:r>
            <a:br>
              <a:rPr lang="ru-RU" sz="2400" dirty="0">
                <a:solidFill>
                  <a:srgbClr val="444444"/>
                </a:solidFill>
                <a:latin typeface="Times New Roman"/>
                <a:ea typeface="Times New Roman"/>
              </a:rPr>
            </a:br>
            <a:r>
              <a:rPr lang="ru-RU" sz="2400" dirty="0">
                <a:solidFill>
                  <a:srgbClr val="444444"/>
                </a:solidFill>
                <a:latin typeface="Times New Roman"/>
                <a:ea typeface="Times New Roman"/>
              </a:rPr>
              <a:t>в) 180;</a:t>
            </a:r>
            <a:br>
              <a:rPr lang="ru-RU" sz="2400" dirty="0">
                <a:solidFill>
                  <a:srgbClr val="444444"/>
                </a:solidFill>
                <a:latin typeface="Times New Roman"/>
                <a:ea typeface="Times New Roman"/>
              </a:rPr>
            </a:br>
            <a:r>
              <a:rPr lang="ru-RU" sz="2400" dirty="0">
                <a:solidFill>
                  <a:srgbClr val="444444"/>
                </a:solidFill>
                <a:latin typeface="Times New Roman"/>
                <a:ea typeface="Times New Roman"/>
              </a:rPr>
              <a:t>г) 50.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5973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555045"/>
            <a:ext cx="65527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Как выбраться из помещения, заполненного дымом?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29984" y="1525112"/>
            <a:ext cx="44575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а) </a:t>
            </a:r>
            <a:r>
              <a:rPr lang="ru-RU" sz="2400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</a:t>
            </a:r>
            <a: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четвереньках или ползком;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988899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б) бегом;</a:t>
            </a:r>
            <a:b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в) катиться кубарем;</a:t>
            </a:r>
            <a:b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г) через окно.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29984" y="3861048"/>
            <a:ext cx="48925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Где хранятся огнетушители?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8232" y="464001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а) </a:t>
            </a:r>
            <a:r>
              <a:rPr lang="ru-RU" sz="2400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</a:t>
            </a:r>
            <a: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подполье;</a:t>
            </a:r>
            <a:b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б) в любом месте;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5445224"/>
            <a:ext cx="47671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в) в специально отведенном месте;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5865808"/>
            <a:ext cx="29100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г) в платяном шкафу.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02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1" y="688340"/>
            <a:ext cx="42357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Что может делать огонь?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86850" y="1200057"/>
            <a:ext cx="16129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а) учиться;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661722"/>
            <a:ext cx="20945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б) заниматься;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61864" y="211622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в) зубрить;</a:t>
            </a:r>
            <a:b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г) усваивать.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99591" y="3296416"/>
            <a:ext cx="63367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Как называется профессиональный журнал пожарных?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43608" y="436510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а) «Огонек»;</a:t>
            </a:r>
            <a:b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б) «Костер</a:t>
            </a:r>
            <a:r>
              <a:rPr lang="ru-RU" sz="2400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»;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43608" y="5079044"/>
            <a:ext cx="29424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в) «Пожарное дело»;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43608" y="5517232"/>
            <a:ext cx="22272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г) «Пожарник».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05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0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548680"/>
            <a:ext cx="64087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Какой из этих материалов под действием огня плавится?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547500"/>
            <a:ext cx="15234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а) дерево;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1979548"/>
            <a:ext cx="14702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б) стекло;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6832" y="236636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в) порох;</a:t>
            </a:r>
            <a:b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г) бензин.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88552" y="3390638"/>
            <a:ext cx="67618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Как называется огненная печь кузнеца?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407707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а) </a:t>
            </a:r>
            <a:r>
              <a:rPr lang="ru-RU" sz="2400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бубен</a:t>
            </a:r>
            <a: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;</a:t>
            </a:r>
            <a:b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б) фагот;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27416" y="4746243"/>
            <a:ext cx="11868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в) горн;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27416" y="5209744"/>
            <a:ext cx="13035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</a:t>
            </a:r>
            <a:r>
              <a:rPr lang="ru-RU" sz="2400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 орган.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07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56" y="1268760"/>
            <a:ext cx="734481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6000" b="1" dirty="0">
                <a:latin typeface="Times New Roman"/>
                <a:ea typeface="Times New Roman"/>
                <a:cs typeface="Times New Roman"/>
              </a:rPr>
              <a:t>ПРАВИЛА ПОВЕДЕНИЯ В ЧРЕЗВЫЧАЙНЫХ СИТУАЦИЯХ</a:t>
            </a:r>
            <a:endParaRPr lang="ru-RU" sz="6000" b="1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3100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95096"/>
            <a:ext cx="6384505" cy="556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434F5F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2800" b="1" dirty="0">
                <a:latin typeface="Times New Roman"/>
                <a:ea typeface="Times New Roman"/>
                <a:cs typeface="Times New Roman"/>
              </a:rPr>
              <a:t>Гроза не разбирает в чей дом ударяет.</a:t>
            </a:r>
            <a:endParaRPr lang="ru-RU" sz="2800" b="1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484784"/>
            <a:ext cx="6696744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2B2B2B"/>
                </a:solidFill>
                <a:latin typeface="Times New Roman"/>
                <a:ea typeface="Times New Roman"/>
                <a:cs typeface="Times New Roman"/>
              </a:rPr>
              <a:t>Смотри на опасность глазами смелости и будешь в целости.</a:t>
            </a:r>
            <a:endParaRPr lang="ru-RU" sz="2800" b="1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1896" y="2894104"/>
            <a:ext cx="7070426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Times New Roman"/>
                <a:ea typeface="Times New Roman"/>
                <a:cs typeface="Times New Roman"/>
              </a:rPr>
              <a:t>С огнём не играй, пожар не затевай.</a:t>
            </a:r>
            <a:endParaRPr lang="ru-RU" sz="2800" b="1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2768" y="3908753"/>
            <a:ext cx="4913781" cy="556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 зная брода, не лезь в </a:t>
            </a: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воду.</a:t>
            </a:r>
            <a:endParaRPr lang="ru-RU" sz="2800" b="1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6772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340768"/>
            <a:ext cx="748883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6000" b="1" dirty="0">
                <a:latin typeface="Times New Roman"/>
                <a:ea typeface="Times New Roman"/>
                <a:cs typeface="Times New Roman"/>
              </a:rPr>
              <a:t>ПРАВИЛА БЕЗОПАСНОГО ПОВЕДЕНИЯ В БЫТУ</a:t>
            </a:r>
            <a:endParaRPr lang="ru-RU" sz="6000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98855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438740"/>
              </p:ext>
            </p:extLst>
          </p:nvPr>
        </p:nvGraphicFramePr>
        <p:xfrm>
          <a:off x="251520" y="476672"/>
          <a:ext cx="4248472" cy="6115766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4248472"/>
              </a:tblGrid>
              <a:tr h="9299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Как избежать отравлений препаратами бытовой химии?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66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 разбили в комнате градусник. Что сделать, чтобы ртуть не причинила вреда вашему здоровью?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99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Каким образом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можно остановить сильное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кровотечение?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94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Какое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средство из аптечки вы выберете, если сильно заболел зуб или голова?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94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Какое средство из аптечки вы выберете, если человек упал в обморок?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788024" y="476672"/>
            <a:ext cx="3923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Times New Roman"/>
                <a:ea typeface="Times New Roman"/>
              </a:rPr>
              <a:t>не пить жидкости из незнакомых бутылок и банок 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94872" y="162880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открыть </a:t>
            </a:r>
            <a:r>
              <a:rPr lang="ru-RU" sz="2000" b="1" dirty="0">
                <a:solidFill>
                  <a:srgbClr val="C00000"/>
                </a:solidFill>
                <a:latin typeface="Times New Roman"/>
                <a:ea typeface="Times New Roman"/>
              </a:rPr>
              <a:t>окна и двери, чтобы проветрить </a:t>
            </a:r>
            <a:r>
              <a:rPr lang="ru-RU" sz="20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помещение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81328" y="3067026"/>
            <a:ext cx="19470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Times New Roman"/>
                <a:ea typeface="Times New Roman"/>
              </a:rPr>
              <a:t>наложить жгут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940344" y="4221088"/>
            <a:ext cx="13410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Times New Roman"/>
                <a:ea typeface="Times New Roman"/>
              </a:rPr>
              <a:t>анальгин</a:t>
            </a:r>
            <a:r>
              <a:rPr lang="ru-RU" dirty="0">
                <a:latin typeface="Times New Roman"/>
                <a:ea typeface="Times New Roman"/>
              </a:rPr>
              <a:t>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943107" y="5661248"/>
            <a:ext cx="25662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Times New Roman"/>
                <a:ea typeface="Times New Roman"/>
              </a:rPr>
              <a:t>нашатырный спирт 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46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7306024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95936" y="5229200"/>
            <a:ext cx="14996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каска</a:t>
            </a:r>
          </a:p>
        </p:txBody>
      </p:sp>
    </p:spTree>
    <p:extLst>
      <p:ext uri="{BB962C8B-B14F-4D97-AF65-F5344CB8AC3E}">
        <p14:creationId xmlns:p14="http://schemas.microsoft.com/office/powerpoint/2010/main" val="140613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4.infourok.ru/uploads/ex/07a9/0005c080-29b8c08c/img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8146103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347864" y="5661248"/>
            <a:ext cx="34640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ru-RU" sz="4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гнетушитель</a:t>
            </a:r>
            <a:endParaRPr lang="ru-RU" sz="4000" b="1" i="0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751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280920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Каждое утро человек выходит из дома и попадает в огромный мир, в котором может произойти всё что угодно, начиная от ушиба и заканчивая террористическим актом. </a:t>
            </a:r>
            <a:endParaRPr lang="ru-RU" sz="2400" dirty="0">
              <a:latin typeface="Calibri"/>
              <a:ea typeface="Times New Roman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988840"/>
            <a:ext cx="63141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Как мы можем назвать эти события?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5455" y="2512060"/>
            <a:ext cx="70567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Эти события мы называем экстремальной ситуацией. </a:t>
            </a:r>
            <a:endParaRPr lang="ru-RU" sz="2800" b="1" dirty="0">
              <a:solidFill>
                <a:srgbClr val="C00000"/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4460" y="3711809"/>
            <a:ext cx="8136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Как вы понимаете, что значит </a:t>
            </a:r>
            <a:r>
              <a:rPr lang="en-US" sz="28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“</a:t>
            </a:r>
            <a:r>
              <a:rPr lang="ru-RU" sz="28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экстремальный</a:t>
            </a:r>
            <a:r>
              <a:rPr lang="en-US" sz="28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”</a:t>
            </a:r>
            <a:r>
              <a:rPr lang="ru-RU" sz="28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?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671139"/>
            <a:ext cx="8136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Экс­тремальный - значит трудный, сложный. Экстремальные ситуации - значит сложные, трудные, </a:t>
            </a:r>
            <a:r>
              <a:rPr lang="ru-RU" sz="28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которых может оказаться человек.</a:t>
            </a:r>
            <a:endParaRPr lang="ru-RU" sz="2800" b="1" dirty="0">
              <a:solidFill>
                <a:srgbClr val="C00000"/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58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1268760"/>
            <a:ext cx="7847013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339752" y="4599400"/>
            <a:ext cx="55123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автомобильная авария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177547" y="548680"/>
            <a:ext cx="2788905" cy="6586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latin typeface="Times New Roman"/>
                <a:ea typeface="Times New Roman"/>
                <a:cs typeface="Times New Roman"/>
              </a:rPr>
              <a:t>Разгадай</a:t>
            </a:r>
            <a:r>
              <a:rPr lang="ru-RU" sz="2800" b="1" dirty="0">
                <a:latin typeface="Times New Roman"/>
                <a:ea typeface="Times New Roman"/>
                <a:cs typeface="Times New Roman"/>
              </a:rPr>
              <a:t> ребус</a:t>
            </a:r>
            <a:endParaRPr lang="ru-RU" sz="2800" b="1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367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ds02.infourok.ru/uploads/ex/04f7/0007b99e-ac166ee9/hello_html_m4b2a99c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7967759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95936" y="4077072"/>
            <a:ext cx="15872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/>
              <a:t>огонь</a:t>
            </a: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63888" y="548680"/>
            <a:ext cx="2788905" cy="6586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ru-RU" sz="32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Разгадай</a:t>
            </a:r>
            <a:r>
              <a:rPr lang="ru-RU" sz="28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ребус</a:t>
            </a:r>
            <a:endParaRPr lang="ru-RU" sz="2800" b="1" dirty="0">
              <a:solidFill>
                <a:prstClr val="black"/>
              </a:solidFill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9712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Ð¢ÐµÐ»ÐµÑÐ¾Ð½Ñ ÑÐºÑÑÑÐµÐ½Ð½ÑÑ ÑÐ»ÑÐ¶Ð±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560" y="548680"/>
            <a:ext cx="7992888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1282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340768"/>
            <a:ext cx="8064895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60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ПРАВИЛА ПОЖАРНОЙ БЕЗОПАСНОСТИ</a:t>
            </a:r>
            <a:endParaRPr lang="ru-RU" sz="6000" dirty="0">
              <a:solidFill>
                <a:srgbClr val="002060"/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  <p:pic>
        <p:nvPicPr>
          <p:cNvPr id="1026" name="Picture 2" descr="http://10liski.detkin-club.ru/images/custom_1/910f07ed097732b136631e333fd30eb2_5c027a975270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2046235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bukvic.ru/wp-content/uploads/2016/12/Pozharnaya-bezopasnos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713692"/>
            <a:ext cx="1448444" cy="1854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204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548679"/>
            <a:ext cx="74168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Какая сказка Г.-Х. Андерсена названа в честь предмета, с помощью которого можно получить огонь?</a:t>
            </a:r>
            <a:br>
              <a:rPr lang="ru-RU" sz="2800" b="1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2800" b="1" dirty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20168" y="184482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Calibri"/>
                <a:ea typeface="Times New Roman"/>
                <a:cs typeface="Times New Roman"/>
              </a:rPr>
              <a:t>а) «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Спички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Calibri"/>
                <a:ea typeface="Times New Roman"/>
                <a:cs typeface="Times New Roman"/>
              </a:rPr>
              <a:t>»;</a:t>
            </a:r>
            <a:br>
              <a:rPr lang="ru-RU" sz="2400" dirty="0">
                <a:solidFill>
                  <a:schemeClr val="tx1">
                    <a:lumMod val="95000"/>
                  </a:schemeClr>
                </a:solidFill>
                <a:latin typeface="Calibri"/>
                <a:ea typeface="Times New Roman"/>
                <a:cs typeface="Times New Roman"/>
              </a:rPr>
            </a:b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Calibri"/>
                <a:ea typeface="Times New Roman"/>
                <a:cs typeface="Times New Roman"/>
              </a:rPr>
              <a:t>б) «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Зажигалка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Calibri"/>
                <a:ea typeface="Times New Roman"/>
                <a:cs typeface="Times New Roman"/>
              </a:rPr>
              <a:t>»;</a:t>
            </a:r>
            <a:br>
              <a:rPr lang="ru-RU" sz="2400" dirty="0">
                <a:solidFill>
                  <a:schemeClr val="tx1">
                    <a:lumMod val="95000"/>
                  </a:schemeClr>
                </a:solidFill>
                <a:latin typeface="Calibri"/>
                <a:ea typeface="Times New Roman"/>
                <a:cs typeface="Times New Roman"/>
              </a:rPr>
            </a:b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Calibri"/>
                <a:ea typeface="Times New Roman"/>
                <a:cs typeface="Times New Roman"/>
              </a:rPr>
              <a:t>в) «Порох»;</a:t>
            </a:r>
            <a:br>
              <a:rPr lang="ru-RU" sz="2400" dirty="0">
                <a:solidFill>
                  <a:schemeClr val="tx1">
                    <a:lumMod val="95000"/>
                  </a:schemeClr>
                </a:solidFill>
                <a:latin typeface="Calibri"/>
                <a:ea typeface="Times New Roman"/>
                <a:cs typeface="Times New Roman"/>
              </a:rPr>
            </a:br>
            <a:endParaRPr lang="ru-RU" sz="24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20168" y="2959238"/>
            <a:ext cx="17940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Calibri"/>
                <a:ea typeface="Times New Roman"/>
                <a:cs typeface="Times New Roman"/>
              </a:rPr>
              <a:t>г) «Огниво».</a:t>
            </a:r>
            <a:endParaRPr lang="ru-RU" sz="24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20168" y="3725424"/>
            <a:ext cx="70567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Как называется остаток сгоревшей свечи?</a:t>
            </a:r>
            <a:br>
              <a:rPr lang="ru-RU" sz="2800" b="1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2800" b="1" dirty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436510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Calibri"/>
                <a:ea typeface="Times New Roman"/>
                <a:cs typeface="Times New Roman"/>
              </a:rPr>
              <a:t>а) </a:t>
            </a: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огарок</a:t>
            </a: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  <a:latin typeface="Calibri"/>
                <a:ea typeface="Times New Roman"/>
                <a:cs typeface="Times New Roman"/>
              </a:rPr>
              <a:t>;</a:t>
            </a:r>
            <a:endParaRPr lang="ru-RU" sz="24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31640" y="483722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Aft>
                <a:spcPts val="750"/>
              </a:spcAft>
            </a:pP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/>
                <a:ea typeface="Times New Roman"/>
              </a:rPr>
              <a:t>б) окурок</a:t>
            </a: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  <a:latin typeface="Times New Roman"/>
                <a:ea typeface="Times New Roman"/>
              </a:rPr>
              <a:t>;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/>
                <a:ea typeface="Times New Roman"/>
              </a:rPr>
            </a:b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/>
                <a:ea typeface="Times New Roman"/>
              </a:rPr>
              <a:t>в) остаток;</a:t>
            </a:r>
            <a:b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/>
                <a:ea typeface="Times New Roman"/>
              </a:rPr>
            </a:br>
            <a:r>
              <a:rPr lang="ru-RU" sz="2400" dirty="0">
                <a:solidFill>
                  <a:schemeClr val="tx1">
                    <a:lumMod val="95000"/>
                  </a:schemeClr>
                </a:solidFill>
                <a:latin typeface="Times New Roman"/>
                <a:ea typeface="Times New Roman"/>
              </a:rPr>
              <a:t>г) опалина.</a:t>
            </a:r>
            <a:endParaRPr lang="ru-RU" sz="2400" dirty="0">
              <a:solidFill>
                <a:schemeClr val="tx1">
                  <a:lumMod val="95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88528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74888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Назовите номер телефона для сообщения о пожаре.</a:t>
            </a:r>
            <a:r>
              <a:rPr lang="ru-RU" sz="28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7912" y="128474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444444"/>
                </a:solidFill>
                <a:latin typeface="Calibri"/>
                <a:ea typeface="Times New Roman"/>
                <a:cs typeface="Times New Roman"/>
              </a:rPr>
              <a:t>а</a:t>
            </a:r>
            <a:r>
              <a:rPr lang="ru-RU" sz="20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 02</a:t>
            </a:r>
            <a:r>
              <a:rPr lang="ru-RU" sz="2400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7912" y="1700808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444444"/>
                </a:solidFill>
                <a:latin typeface="Calibri"/>
                <a:ea typeface="Times New Roman"/>
                <a:cs typeface="Times New Roman"/>
              </a:rPr>
              <a:t>б</a:t>
            </a:r>
            <a:r>
              <a:rPr lang="ru-RU" sz="20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 01</a:t>
            </a:r>
            <a:r>
              <a:rPr lang="ru-RU" sz="2000" u="sng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72296" y="198884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Aft>
                <a:spcPts val="750"/>
              </a:spcAft>
            </a:pPr>
            <a:r>
              <a:rPr lang="ru-RU" dirty="0">
                <a:solidFill>
                  <a:srgbClr val="444444"/>
                </a:solidFill>
                <a:latin typeface="Times New Roman"/>
                <a:ea typeface="Times New Roman"/>
              </a:rPr>
              <a:t>в</a:t>
            </a:r>
            <a:r>
              <a:rPr lang="ru-RU" sz="2000" dirty="0">
                <a:solidFill>
                  <a:srgbClr val="444444"/>
                </a:solidFill>
                <a:latin typeface="Times New Roman"/>
                <a:ea typeface="Times New Roman"/>
              </a:rPr>
              <a:t>) 03;</a:t>
            </a:r>
            <a:r>
              <a:rPr lang="ru-RU" dirty="0">
                <a:solidFill>
                  <a:srgbClr val="444444"/>
                </a:solidFill>
                <a:latin typeface="Times New Roman"/>
                <a:ea typeface="Times New Roman"/>
              </a:rPr>
              <a:t/>
            </a:r>
            <a:br>
              <a:rPr lang="ru-RU" dirty="0">
                <a:solidFill>
                  <a:srgbClr val="444444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444444"/>
                </a:solidFill>
                <a:latin typeface="Times New Roman"/>
                <a:ea typeface="Times New Roman"/>
              </a:rPr>
              <a:t>г) </a:t>
            </a:r>
            <a:r>
              <a:rPr lang="ru-RU" sz="2000" dirty="0">
                <a:solidFill>
                  <a:srgbClr val="444444"/>
                </a:solidFill>
                <a:latin typeface="Times New Roman"/>
                <a:ea typeface="Times New Roman"/>
              </a:rPr>
              <a:t>04.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3120656"/>
            <a:ext cx="7200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444444"/>
                </a:solidFill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Как называют людей, которые тушат пожары?</a:t>
            </a:r>
            <a:br>
              <a:rPr lang="ru-RU" sz="2800" b="1" dirty="0">
                <a:solidFill>
                  <a:srgbClr val="444444"/>
                </a:solidFill>
                <a:latin typeface="Times New Roman" pitchFamily="18" charset="0"/>
                <a:ea typeface="BatangChe" pitchFamily="49" charset="-127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BatangChe" pitchFamily="49" charset="-127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88256" y="450912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а) п</a:t>
            </a:r>
            <a:r>
              <a:rPr lang="ru-RU" sz="2400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ожарные;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88256" y="490923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Aft>
                <a:spcPts val="750"/>
              </a:spcAft>
            </a:pPr>
            <a:r>
              <a:rPr lang="ru-RU" sz="2400" dirty="0">
                <a:solidFill>
                  <a:srgbClr val="444444"/>
                </a:solidFill>
                <a:latin typeface="Times New Roman"/>
                <a:ea typeface="Times New Roman"/>
              </a:rPr>
              <a:t>б) водоносы;</a:t>
            </a:r>
            <a:br>
              <a:rPr lang="ru-RU" sz="2400" dirty="0">
                <a:solidFill>
                  <a:srgbClr val="444444"/>
                </a:solidFill>
                <a:latin typeface="Times New Roman"/>
                <a:ea typeface="Times New Roman"/>
              </a:rPr>
            </a:br>
            <a:r>
              <a:rPr lang="ru-RU" sz="2400" dirty="0">
                <a:solidFill>
                  <a:srgbClr val="444444"/>
                </a:solidFill>
                <a:latin typeface="Times New Roman"/>
                <a:ea typeface="Times New Roman"/>
              </a:rPr>
              <a:t>в) погорельцы;</a:t>
            </a:r>
            <a:br>
              <a:rPr lang="ru-RU" sz="2400" dirty="0">
                <a:solidFill>
                  <a:srgbClr val="444444"/>
                </a:solidFill>
                <a:latin typeface="Times New Roman"/>
                <a:ea typeface="Times New Roman"/>
              </a:rPr>
            </a:br>
            <a:r>
              <a:rPr lang="ru-RU" sz="2400" dirty="0">
                <a:solidFill>
                  <a:srgbClr val="444444"/>
                </a:solidFill>
                <a:latin typeface="Times New Roman"/>
                <a:ea typeface="Times New Roman"/>
              </a:rPr>
              <a:t>г) </a:t>
            </a:r>
            <a:r>
              <a:rPr lang="ru-RU" sz="2400" dirty="0" err="1">
                <a:solidFill>
                  <a:srgbClr val="444444"/>
                </a:solidFill>
                <a:latin typeface="Times New Roman"/>
                <a:ea typeface="Times New Roman"/>
              </a:rPr>
              <a:t>тушильщики</a:t>
            </a:r>
            <a:r>
              <a:rPr lang="ru-RU" sz="2400" dirty="0">
                <a:solidFill>
                  <a:srgbClr val="444444"/>
                </a:solidFill>
                <a:latin typeface="Times New Roman"/>
                <a:ea typeface="Times New Roman"/>
              </a:rPr>
              <a:t>.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6855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04664"/>
            <a:ext cx="7200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Назовите поджигателей из стихотворения Корнея Чуковского «Путаница».</a:t>
            </a:r>
            <a:br>
              <a:rPr lang="ru-RU" sz="2800" b="1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270187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а) крысы;</a:t>
            </a:r>
            <a:br>
              <a:rPr lang="ru-RU" sz="2400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б) волки;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41121" y="2062468"/>
            <a:ext cx="44864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в) лисички</a:t>
            </a:r>
            <a:r>
              <a:rPr lang="ru-RU" sz="2400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41121" y="2524133"/>
            <a:ext cx="15199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г) бараны.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3212976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От чего чаще всего страдают люди на пожаре</a:t>
            </a:r>
            <a:r>
              <a:rPr lang="ru-RU" sz="2800" b="1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41121" y="4300752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а) </a:t>
            </a:r>
            <a:r>
              <a:rPr lang="ru-RU" sz="2400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от</a:t>
            </a:r>
            <a: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огня и дыма</a:t>
            </a:r>
            <a:r>
              <a:rPr lang="ru-RU" sz="2400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46905" y="4762417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Aft>
                <a:spcPts val="750"/>
              </a:spcAft>
            </a:pPr>
            <a:r>
              <a:rPr lang="ru-RU" sz="2400" dirty="0">
                <a:solidFill>
                  <a:srgbClr val="444444"/>
                </a:solidFill>
                <a:latin typeface="Times New Roman"/>
                <a:ea typeface="Times New Roman"/>
              </a:rPr>
              <a:t>б) от воды;</a:t>
            </a:r>
            <a:br>
              <a:rPr lang="ru-RU" sz="2400" dirty="0">
                <a:solidFill>
                  <a:srgbClr val="444444"/>
                </a:solidFill>
                <a:latin typeface="Times New Roman"/>
                <a:ea typeface="Times New Roman"/>
              </a:rPr>
            </a:br>
            <a:r>
              <a:rPr lang="ru-RU" sz="2400" dirty="0">
                <a:solidFill>
                  <a:srgbClr val="444444"/>
                </a:solidFill>
                <a:latin typeface="Times New Roman"/>
                <a:ea typeface="Times New Roman"/>
              </a:rPr>
              <a:t>в) от потока свежего воздуха;</a:t>
            </a:r>
            <a:br>
              <a:rPr lang="ru-RU" sz="2400" dirty="0">
                <a:solidFill>
                  <a:srgbClr val="444444"/>
                </a:solidFill>
                <a:latin typeface="Times New Roman"/>
                <a:ea typeface="Times New Roman"/>
              </a:rPr>
            </a:br>
            <a:r>
              <a:rPr lang="ru-RU" sz="2400" dirty="0">
                <a:solidFill>
                  <a:srgbClr val="444444"/>
                </a:solidFill>
                <a:latin typeface="Times New Roman"/>
                <a:ea typeface="Times New Roman"/>
              </a:rPr>
              <a:t>г) от яркого света.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25921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04664"/>
            <a:ext cx="73448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Что относится к звуковым средствам оповещения на пожаре</a:t>
            </a:r>
            <a:r>
              <a:rPr lang="ru-RU" sz="2800" b="1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8954" y="1466475"/>
            <a:ext cx="1478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а) </a:t>
            </a:r>
            <a:r>
              <a:rPr lang="ru-RU" sz="2400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сирена</a:t>
            </a:r>
            <a: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84482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Aft>
                <a:spcPts val="750"/>
              </a:spcAft>
            </a:pPr>
            <a:r>
              <a:rPr lang="ru-RU" sz="2400" dirty="0">
                <a:solidFill>
                  <a:srgbClr val="444444"/>
                </a:solidFill>
                <a:latin typeface="Times New Roman"/>
                <a:ea typeface="Times New Roman"/>
              </a:rPr>
              <a:t>б) табло;</a:t>
            </a:r>
            <a:br>
              <a:rPr lang="ru-RU" sz="2400" dirty="0">
                <a:solidFill>
                  <a:srgbClr val="444444"/>
                </a:solidFill>
                <a:latin typeface="Times New Roman"/>
                <a:ea typeface="Times New Roman"/>
              </a:rPr>
            </a:br>
            <a:r>
              <a:rPr lang="ru-RU" sz="2400" dirty="0">
                <a:solidFill>
                  <a:srgbClr val="444444"/>
                </a:solidFill>
                <a:latin typeface="Times New Roman"/>
                <a:ea typeface="Times New Roman"/>
              </a:rPr>
              <a:t>в) магнитофон;</a:t>
            </a:r>
            <a:br>
              <a:rPr lang="ru-RU" sz="2400" dirty="0">
                <a:solidFill>
                  <a:srgbClr val="444444"/>
                </a:solidFill>
                <a:latin typeface="Times New Roman"/>
                <a:ea typeface="Times New Roman"/>
              </a:rPr>
            </a:br>
            <a:r>
              <a:rPr lang="ru-RU" sz="2400" dirty="0">
                <a:solidFill>
                  <a:srgbClr val="444444"/>
                </a:solidFill>
                <a:latin typeface="Times New Roman"/>
                <a:ea typeface="Times New Roman"/>
              </a:rPr>
              <a:t>г) указатель.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73456" y="3501008"/>
            <a:ext cx="7010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Чем правильнее всего смазывать место ожога?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73456" y="4485019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а) жиром;</a:t>
            </a:r>
            <a:b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б) спиртом</a:t>
            </a:r>
            <a:r>
              <a:rPr lang="ru-RU" sz="2400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5229199"/>
            <a:ext cx="2702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в) холодной водой;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62859" y="5661248"/>
            <a:ext cx="13881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г) йодом.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08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0192" y="404664"/>
            <a:ext cx="6696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Кто помогал в тушении пожара в сказке С. Маршака «Кошкин дом</a:t>
            </a:r>
            <a:r>
              <a:rPr lang="ru-RU" sz="2800" b="1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»?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3368" y="140216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а) </a:t>
            </a:r>
            <a:r>
              <a:rPr lang="ru-RU" sz="2400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курица;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1864" y="177149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Aft>
                <a:spcPts val="750"/>
              </a:spcAft>
            </a:pPr>
            <a:r>
              <a:rPr lang="ru-RU" sz="2400" dirty="0">
                <a:solidFill>
                  <a:srgbClr val="444444"/>
                </a:solidFill>
                <a:latin typeface="Times New Roman"/>
                <a:ea typeface="Times New Roman"/>
              </a:rPr>
              <a:t>б) осел;</a:t>
            </a:r>
            <a:br>
              <a:rPr lang="ru-RU" sz="2400" dirty="0">
                <a:solidFill>
                  <a:srgbClr val="444444"/>
                </a:solidFill>
                <a:latin typeface="Times New Roman"/>
                <a:ea typeface="Times New Roman"/>
              </a:rPr>
            </a:br>
            <a:r>
              <a:rPr lang="ru-RU" sz="2400" dirty="0">
                <a:solidFill>
                  <a:srgbClr val="444444"/>
                </a:solidFill>
                <a:latin typeface="Times New Roman"/>
                <a:ea typeface="Times New Roman"/>
              </a:rPr>
              <a:t>в) кот;</a:t>
            </a:r>
            <a:br>
              <a:rPr lang="ru-RU" sz="2400" dirty="0">
                <a:solidFill>
                  <a:srgbClr val="444444"/>
                </a:solidFill>
                <a:latin typeface="Times New Roman"/>
                <a:ea typeface="Times New Roman"/>
              </a:rPr>
            </a:br>
            <a:r>
              <a:rPr lang="ru-RU" sz="2400" dirty="0">
                <a:solidFill>
                  <a:srgbClr val="444444"/>
                </a:solidFill>
                <a:latin typeface="Times New Roman"/>
                <a:ea typeface="Times New Roman"/>
              </a:rPr>
              <a:t>г) волк.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0424" y="3212976"/>
            <a:ext cx="67458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Находясь дома, вы почувствовали запах горящей проводки. Что надо сделать в первую очередь</a:t>
            </a:r>
            <a:r>
              <a:rPr lang="ru-RU" sz="2800" b="1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7624" y="4797152"/>
            <a:ext cx="67603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а) </a:t>
            </a:r>
            <a:r>
              <a:rPr lang="ru-RU" sz="2400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приступить </a:t>
            </a:r>
            <a: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 ее тушению водой, песком</a:t>
            </a:r>
            <a:r>
              <a:rPr lang="ru-RU" sz="2400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5157192"/>
            <a:ext cx="66058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б) обесточить электропроводку в квартире</a:t>
            </a:r>
            <a:r>
              <a:rPr lang="ru-RU" sz="2400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5517232"/>
            <a:ext cx="65936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750"/>
              </a:spcAft>
            </a:pPr>
            <a:r>
              <a:rPr lang="ru-RU" sz="2400" dirty="0">
                <a:solidFill>
                  <a:srgbClr val="444444"/>
                </a:solidFill>
                <a:latin typeface="Times New Roman"/>
                <a:ea typeface="Times New Roman"/>
              </a:rPr>
              <a:t>в) включить свет, чтобы лучше рассмотреть место возгорания;</a:t>
            </a:r>
            <a:br>
              <a:rPr lang="ru-RU" sz="2400" dirty="0">
                <a:solidFill>
                  <a:srgbClr val="444444"/>
                </a:solidFill>
                <a:latin typeface="Times New Roman"/>
                <a:ea typeface="Times New Roman"/>
              </a:rPr>
            </a:br>
            <a:r>
              <a:rPr lang="ru-RU" sz="2400" dirty="0">
                <a:solidFill>
                  <a:srgbClr val="444444"/>
                </a:solidFill>
                <a:latin typeface="Times New Roman"/>
                <a:ea typeface="Times New Roman"/>
              </a:rPr>
              <a:t>г) позвонить по «01».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3878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667</TotalTime>
  <Words>444</Words>
  <Application>Microsoft Office PowerPoint</Application>
  <PresentationFormat>Экран (4:3)</PresentationFormat>
  <Paragraphs>93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Марина Игоревна</cp:lastModifiedBy>
  <cp:revision>42</cp:revision>
  <dcterms:created xsi:type="dcterms:W3CDTF">2019-01-09T16:42:10Z</dcterms:created>
  <dcterms:modified xsi:type="dcterms:W3CDTF">2019-10-16T08:09:41Z</dcterms:modified>
</cp:coreProperties>
</file>