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08" r:id="rId2"/>
    <p:sldId id="257" r:id="rId3"/>
    <p:sldId id="291" r:id="rId4"/>
    <p:sldId id="309" r:id="rId5"/>
    <p:sldId id="295" r:id="rId6"/>
    <p:sldId id="296" r:id="rId7"/>
    <p:sldId id="302" r:id="rId8"/>
    <p:sldId id="339" r:id="rId9"/>
    <p:sldId id="331" r:id="rId10"/>
    <p:sldId id="325" r:id="rId11"/>
    <p:sldId id="313" r:id="rId12"/>
    <p:sldId id="310" r:id="rId13"/>
    <p:sldId id="312" r:id="rId14"/>
    <p:sldId id="314" r:id="rId15"/>
    <p:sldId id="264" r:id="rId16"/>
    <p:sldId id="297" r:id="rId17"/>
    <p:sldId id="332" r:id="rId18"/>
    <p:sldId id="328" r:id="rId19"/>
    <p:sldId id="327" r:id="rId20"/>
    <p:sldId id="329" r:id="rId21"/>
    <p:sldId id="267" r:id="rId22"/>
    <p:sldId id="292" r:id="rId23"/>
    <p:sldId id="276" r:id="rId24"/>
    <p:sldId id="269" r:id="rId25"/>
    <p:sldId id="336" r:id="rId26"/>
    <p:sldId id="337" r:id="rId27"/>
    <p:sldId id="335" r:id="rId28"/>
    <p:sldId id="268" r:id="rId29"/>
    <p:sldId id="338" r:id="rId30"/>
    <p:sldId id="265" r:id="rId31"/>
    <p:sldId id="333" r:id="rId32"/>
    <p:sldId id="293" r:id="rId33"/>
    <p:sldId id="303" r:id="rId34"/>
    <p:sldId id="323" r:id="rId35"/>
    <p:sldId id="317" r:id="rId36"/>
    <p:sldId id="318" r:id="rId37"/>
    <p:sldId id="322" r:id="rId38"/>
    <p:sldId id="315" r:id="rId39"/>
    <p:sldId id="321" r:id="rId40"/>
    <p:sldId id="319" r:id="rId41"/>
    <p:sldId id="316" r:id="rId42"/>
    <p:sldId id="299" r:id="rId43"/>
    <p:sldId id="330" r:id="rId44"/>
    <p:sldId id="324" r:id="rId45"/>
    <p:sldId id="342" r:id="rId46"/>
    <p:sldId id="343" r:id="rId47"/>
    <p:sldId id="341" r:id="rId48"/>
    <p:sldId id="286" r:id="rId49"/>
    <p:sldId id="287" r:id="rId50"/>
    <p:sldId id="263" r:id="rId51"/>
    <p:sldId id="334" r:id="rId52"/>
    <p:sldId id="283" r:id="rId53"/>
    <p:sldId id="277" r:id="rId54"/>
    <p:sldId id="278" r:id="rId55"/>
    <p:sldId id="273" r:id="rId56"/>
    <p:sldId id="305" r:id="rId57"/>
    <p:sldId id="306" r:id="rId58"/>
    <p:sldId id="284" r:id="rId59"/>
    <p:sldId id="274" r:id="rId60"/>
    <p:sldId id="294" r:id="rId61"/>
    <p:sldId id="289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452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2819" autoAdjust="0"/>
  </p:normalViewPr>
  <p:slideViewPr>
    <p:cSldViewPr>
      <p:cViewPr>
        <p:scale>
          <a:sx n="84" d="100"/>
          <a:sy n="84" d="100"/>
        </p:scale>
        <p:origin x="-96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2982B-6231-4440-AA9C-D28FDDFC2996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0372A-7D48-4C6D-964E-1917F1E53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977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83DA-98B0-4D4B-8EDD-3D71800F4EC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26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71403-08DD-43D6-9FC3-534890F239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688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60D56-47E0-404D-879D-2EAD1FEDDDD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228C7-F80F-4C03-9851-66221889D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media-1.web.britannica.com/eb-media/85/45785-004-973092F5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hyperlink" Target="http://img4.tourbina.ru/photos.4/2/2/5/7/4/1447522/feed.photo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hyperlink" Target="http://www.geminiauction.com/images/ancientcoins/150x150/cc16715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10.proshkolu.ru/content/media/pic/std/4000000/3975000/3974924-76e9787a28d5a219.jpg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openxmlformats.org/officeDocument/2006/relationships/hyperlink" Target="http://img10.proshkolu.ru/content/media/pic/std/4000000/3975000/3974868-e630790e1fd9cb2c.jpg" TargetMode="External"/><Relationship Id="rId9" Type="http://schemas.openxmlformats.org/officeDocument/2006/relationships/hyperlink" Target="http://www.letokshop.ru/images/history/coins/beecoin22-300x207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img1.liveinternet.ru/images/attach/c/6/89/393/89393235_2.jpg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alladolls.ru/gallery2/d/11859-4/image464_001.jpg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esosedi.ru/fiber/41910/fit/900x600/pamyatnik_pchele.png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pochitat.com/wp-content/uploads/2012/10/Fakti-O-Zrenii-Jivotnih-05.jpg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mzephotos.com/images/insects/honey-bee-proboscis.jpg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factman.com/garagesale_images/beepollen-1307419087-1145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hyperlink" Target="http://www.diets.ru/data/cache/2011nov/09/31/459425_92624-700x500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todosloscomo.com/wp-content/uploads/2010/06/AGUIJON.jpg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7.pn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agu-shop.ru/images/pink_flower_512x512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cheloverh.narod.ru/" TargetMode="External"/><Relationship Id="rId2" Type="http://schemas.openxmlformats.org/officeDocument/2006/relationships/hyperlink" Target="http://tolkslovar.ru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paseka.pp.ru/" TargetMode="External"/><Relationship Id="rId4" Type="http://schemas.openxmlformats.org/officeDocument/2006/relationships/hyperlink" Target="http://www.&#1084;&#1086;&#1103;-&#1087;&#1072;&#1089;&#1077;&#1082;&#1072;.&#1088;&#1092;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915" y="-71462"/>
            <a:ext cx="9144000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0628" y="2500306"/>
            <a:ext cx="3071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20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692696"/>
            <a:ext cx="4857381" cy="23714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3212976"/>
            <a:ext cx="41764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rgbClr val="3906BA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3906BA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Выполнила подготовительная группа №4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ГБОУ Школа 2099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 Тимофеева И. Н</a:t>
            </a:r>
            <a:r>
              <a:rPr lang="ru-RU" b="1" dirty="0" smtClean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smtClean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 sz="1600" b="1" dirty="0" smtClean="0">
              <a:solidFill>
                <a:srgbClr val="3906BA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633864"/>
            <a:ext cx="8305800" cy="1224136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Наскальный  рисунок в Испании (</a:t>
            </a:r>
            <a:r>
              <a:rPr lang="ru-RU" dirty="0" err="1" smtClean="0"/>
              <a:t>Аранская</a:t>
            </a:r>
            <a:r>
              <a:rPr lang="ru-RU" dirty="0" smtClean="0"/>
              <a:t>   пещера)</a:t>
            </a:r>
            <a:endParaRPr lang="ru-RU" dirty="0"/>
          </a:p>
        </p:txBody>
      </p:sp>
      <p:pic>
        <p:nvPicPr>
          <p:cNvPr id="12291" name="Picture 4" descr="http://media-1.web.britannica.com/eb-media/85/45785-004-973092F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3988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http://img4.tourbina.ru/photos.4/2/2/5/7/4/1447522/feed.phot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654425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302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geminiauction.com/images/ancientcoins/150x150/cc16715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725" y="1160463"/>
            <a:ext cx="22336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http://img10.proshkolu.ru/content/media/pic/std/4000000/3975000/3974868-e630790e1fd9cb2c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852738"/>
            <a:ext cx="42148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http://img10.proshkolu.ru/content/media/pic/std/4000000/3975000/3974924-76e9787a28d5a219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0563"/>
            <a:ext cx="31321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http://im0-tub-ru.yandex.net/i?id=100326383-52-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6250"/>
            <a:ext cx="36560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http://www.letokshop.ru/images/history/coins/beecoin22-300x207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28575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188" y="5949950"/>
            <a:ext cx="77247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Греческие монеты с изображением пчелы</a:t>
            </a:r>
          </a:p>
        </p:txBody>
      </p:sp>
      <p:pic>
        <p:nvPicPr>
          <p:cNvPr id="8" name="Picture 8" descr="http://img-fotki.yandex.ru/get/5802/36014149.c3/0_71219_73adfbe_XL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816217" y="3170237"/>
            <a:ext cx="2428892" cy="2834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4620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305800" cy="11430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 smtClean="0"/>
              <a:t>Памятник  пчеле,  г. Тернополь</a:t>
            </a:r>
            <a:endParaRPr lang="ru-RU" b="1" dirty="0"/>
          </a:p>
        </p:txBody>
      </p:sp>
      <p:pic>
        <p:nvPicPr>
          <p:cNvPr id="6147" name="Picture 2" descr="http://img1.liveinternet.ru/images/attach/c/6/89/393/89393235_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7691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807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305800" cy="11430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Башкирия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771" name="Picture 2" descr="http://www.alladolls.ru/gallery2/d/11859-4/image464_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559675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1661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05800" cy="11430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ru-RU" b="1" dirty="0" smtClean="0"/>
              <a:t>Памятник пчеле в Москве </a:t>
            </a:r>
            <a:endParaRPr lang="ru-RU" dirty="0"/>
          </a:p>
        </p:txBody>
      </p:sp>
      <p:pic>
        <p:nvPicPr>
          <p:cNvPr id="33795" name="Picture 2" descr="http://www.esosedi.ru/fiber/41910/fit/900x600/pamyatnik_pchel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4041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0110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117043"/>
            <a:ext cx="5000660" cy="100013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  <a:latin typeface="Monotype Corsiva" pitchFamily="66" charset="0"/>
              </a:rPr>
              <a:t>Пчелы</a:t>
            </a:r>
            <a:endParaRPr lang="ru-RU" sz="54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221088"/>
            <a:ext cx="7704855" cy="2448272"/>
          </a:xfrm>
        </p:spPr>
        <p:txBody>
          <a:bodyPr>
            <a:normAutofit fontScale="32500" lnSpcReduction="20000"/>
          </a:bodyPr>
          <a:lstStyle/>
          <a:p>
            <a:r>
              <a:rPr lang="ru-RU" dirty="0"/>
              <a:t>     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sz="8000" b="1" i="1" dirty="0" smtClean="0">
                <a:solidFill>
                  <a:schemeClr val="tx1"/>
                </a:solidFill>
              </a:rPr>
              <a:t>Пчелы</a:t>
            </a:r>
            <a:r>
              <a:rPr lang="ru-RU" sz="8000" i="1" dirty="0" smtClean="0">
                <a:solidFill>
                  <a:schemeClr val="tx1"/>
                </a:solidFill>
              </a:rPr>
              <a:t> </a:t>
            </a:r>
            <a:r>
              <a:rPr lang="ru-RU" sz="8000" i="1" dirty="0">
                <a:solidFill>
                  <a:schemeClr val="tx1"/>
                </a:solidFill>
              </a:rPr>
              <a:t>— </a:t>
            </a:r>
            <a:r>
              <a:rPr lang="ru-RU" sz="8000" i="1" dirty="0" smtClean="0">
                <a:solidFill>
                  <a:schemeClr val="tx1"/>
                </a:solidFill>
              </a:rPr>
              <a:t>насекомые </a:t>
            </a:r>
            <a:r>
              <a:rPr lang="ru-RU" sz="8000" i="1" dirty="0">
                <a:solidFill>
                  <a:schemeClr val="tx1"/>
                </a:solidFill>
              </a:rPr>
              <a:t>из семейства перепончатокрылых, с брюшком золотистого цвета и острым жалом, собирающее цветочную пыльцу и перерабатывающее ее в мед. </a:t>
            </a:r>
          </a:p>
          <a:p>
            <a:r>
              <a:rPr lang="ru-RU" sz="8000" i="1" dirty="0">
                <a:solidFill>
                  <a:schemeClr val="tx1"/>
                </a:solidFill>
              </a:rPr>
              <a:t>  Пчелы – единственные насекомые на Земле, которые производят продукт, пригодный для человека. 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2050" name="Picture 6" descr="Фотографии пчёл. Высокое каче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928670"/>
            <a:ext cx="5247879" cy="3174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142852"/>
            <a:ext cx="51435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FFFF00"/>
                </a:solidFill>
              </a:rPr>
              <a:t>Строение пчелы.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юдмила\Desktop\фото на презентацию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7072362" cy="515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13689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72125"/>
            <a:ext cx="8305800" cy="785813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Строение глаз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435" name="Picture 2" descr="http://www.pochitat.com/wp-content/uploads/2012/10/Fakti-O-Zrenii-Jivotnih-0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461375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0029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25144"/>
            <a:ext cx="8208912" cy="2132856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 smtClean="0"/>
              <a:t>Хоботок и усики.  Пчелы -чемпионы по обонянию. Улавливают аромат цветов  на расстоянии более 1 км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459" name="Picture 2" descr="http://www.mzephotos.com/images/insects/honey-bee-probosci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554787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0562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68313" y="-701675"/>
            <a:ext cx="8229600" cy="1682750"/>
          </a:xfrm>
        </p:spPr>
        <p:txBody>
          <a:bodyPr/>
          <a:lstStyle/>
          <a:p>
            <a:pPr algn="ctr"/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У пчелы 6 ног</a:t>
            </a:r>
          </a:p>
        </p:txBody>
      </p:sp>
      <p:pic>
        <p:nvPicPr>
          <p:cNvPr id="22531" name="Picture 4" descr="http://factman.com/garagesale_images/beepollen-1307419087-11450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484313"/>
            <a:ext cx="5851525" cy="4387850"/>
          </a:xfrm>
        </p:spPr>
      </p:pic>
      <p:pic>
        <p:nvPicPr>
          <p:cNvPr id="22532" name="Picture 8" descr="http://www.diets.ru/data/cache/2011nov/09/31/459425_92624-700x50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1075"/>
            <a:ext cx="7362825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4062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548680"/>
            <a:ext cx="73191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cs typeface="Mongolian Baiti" pitchFamily="66" charset="0"/>
              </a:rPr>
              <a:t>Введение</a:t>
            </a:r>
          </a:p>
          <a:p>
            <a:r>
              <a:rPr lang="ru-RU" sz="2400" b="1" i="1" dirty="0" smtClean="0">
                <a:cs typeface="Mongolian Baiti" pitchFamily="66" charset="0"/>
              </a:rPr>
              <a:t>Цель работы</a:t>
            </a:r>
            <a:r>
              <a:rPr lang="ru-RU" sz="2400" i="1" dirty="0" smtClean="0">
                <a:cs typeface="Mongolian Baiti" pitchFamily="66" charset="0"/>
              </a:rPr>
              <a:t>:</a:t>
            </a:r>
          </a:p>
          <a:p>
            <a:r>
              <a:rPr lang="ru-RU" sz="2400" i="1" dirty="0" smtClean="0">
                <a:cs typeface="Mongolian Baiti" pitchFamily="66" charset="0"/>
              </a:rPr>
              <a:t>Изучить значимость пчёл и </a:t>
            </a:r>
          </a:p>
          <a:p>
            <a:r>
              <a:rPr lang="ru-RU" sz="2400" i="1" dirty="0" smtClean="0">
                <a:cs typeface="Mongolian Baiti" pitchFamily="66" charset="0"/>
              </a:rPr>
              <a:t>продуктов пчеловодства в жизни человека.</a:t>
            </a:r>
          </a:p>
          <a:p>
            <a:r>
              <a:rPr lang="ru-RU" sz="2400" b="1" i="1" dirty="0" smtClean="0">
                <a:cs typeface="Mongolian Baiti" pitchFamily="66" charset="0"/>
              </a:rPr>
              <a:t>Задачи:</a:t>
            </a:r>
          </a:p>
          <a:p>
            <a:pPr marL="457200" indent="-457200">
              <a:buAutoNum type="arabicPeriod"/>
            </a:pPr>
            <a:r>
              <a:rPr lang="ru-RU" altLang="ru-RU" sz="2400" i="1" dirty="0" smtClean="0"/>
              <a:t>Выяснить, кто такие пчелы;</a:t>
            </a:r>
          </a:p>
          <a:p>
            <a:pPr marL="457200" indent="-457200">
              <a:buAutoNum type="arabicPeriod"/>
            </a:pPr>
            <a:r>
              <a:rPr lang="ru-RU" altLang="ru-RU" sz="2400" i="1" dirty="0" smtClean="0"/>
              <a:t>Изучить особенности жизни и обитания пчел;</a:t>
            </a:r>
          </a:p>
          <a:p>
            <a:pPr marL="457200" indent="-457200">
              <a:buAutoNum type="arabicPeriod"/>
            </a:pPr>
            <a:r>
              <a:rPr lang="ru-RU" altLang="ru-RU" sz="2400" i="1" dirty="0" smtClean="0"/>
              <a:t>Узнать что такое соты и мед;</a:t>
            </a:r>
          </a:p>
          <a:p>
            <a:pPr marL="457200" indent="-457200">
              <a:buAutoNum type="arabicPeriod"/>
            </a:pPr>
            <a:r>
              <a:rPr lang="ru-RU" altLang="ru-RU" sz="2400" i="1" dirty="0" smtClean="0"/>
              <a:t>Ознакомиться с пчеловодством;</a:t>
            </a:r>
          </a:p>
          <a:p>
            <a:pPr marL="457200" indent="-457200">
              <a:buAutoNum type="arabicPeriod"/>
            </a:pPr>
            <a:r>
              <a:rPr lang="ru-RU" altLang="ru-RU" sz="2400" i="1" dirty="0" smtClean="0"/>
              <a:t>Опыты. </a:t>
            </a:r>
            <a:r>
              <a:rPr lang="ru-RU" altLang="ru-RU" sz="2400" i="1" dirty="0"/>
              <a:t>Как определить качество меда?</a:t>
            </a:r>
          </a:p>
          <a:p>
            <a:r>
              <a:rPr lang="ru-RU" altLang="ru-RU" sz="2400" i="1" dirty="0"/>
              <a:t/>
            </a:r>
            <a:br>
              <a:rPr lang="ru-RU" altLang="ru-RU" sz="2400" i="1" dirty="0"/>
            </a:br>
            <a:endParaRPr lang="ru-RU" sz="2400" i="1" dirty="0"/>
          </a:p>
        </p:txBody>
      </p:sp>
      <p:pic>
        <p:nvPicPr>
          <p:cNvPr id="1027" name="Picture 7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428604"/>
            <a:ext cx="2203583" cy="1341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7" name="Picture 4" descr="http://img-fotki.yandex.ru/get/5802/yaipkins.13/0_40cba_2449b495_XL.jpg"/>
          <p:cNvPicPr>
            <a:picLocks noChangeAspect="1" noChangeArrowheads="1"/>
          </p:cNvPicPr>
          <p:nvPr/>
        </p:nvPicPr>
        <p:blipFill>
          <a:blip r:embed="rId3" cstate="print"/>
          <a:srcRect t="37990"/>
          <a:stretch>
            <a:fillRect/>
          </a:stretch>
        </p:blipFill>
        <p:spPr bwMode="auto">
          <a:xfrm>
            <a:off x="1763688" y="4860585"/>
            <a:ext cx="2029049" cy="1403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11430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Жало - грозное оружие пчелы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555" name="Picture 2" descr="http://todosloscomo.com/wp-content/uploads/2010/06/AGUIJ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74" y="836712"/>
            <a:ext cx="8123237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9110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2990" y="332656"/>
            <a:ext cx="7772400" cy="1470025"/>
          </a:xfrm>
        </p:spPr>
        <p:txBody>
          <a:bodyPr/>
          <a:lstStyle/>
          <a:p>
            <a: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Mongolian Baiti" pitchFamily="66" charset="0"/>
              </a:rPr>
              <a:t>Где живут пчелы?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ngolian Baiti" pitchFamily="66" charset="0"/>
              </a:rPr>
              <a:t/>
            </a:r>
            <a:br>
              <a:rPr lang="ru-RU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ngolian Baiti" pitchFamily="66" charset="0"/>
              </a:rPr>
            </a:br>
            <a:endParaRPr lang="ru-RU" dirty="0"/>
          </a:p>
        </p:txBody>
      </p:sp>
      <p:pic>
        <p:nvPicPr>
          <p:cNvPr id="3075" name="Picture 14" descr="tc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000108"/>
            <a:ext cx="3456384" cy="3094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7752" y="1067668"/>
            <a:ext cx="40719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/>
              <a:t>Пчелы встречаются на всех континентах нашей планеты, кроме Антарктиды.</a:t>
            </a:r>
          </a:p>
          <a:p>
            <a:pPr algn="ctr"/>
            <a:r>
              <a:rPr lang="ru-RU" sz="2000" i="1" dirty="0"/>
              <a:t> </a:t>
            </a:r>
            <a:r>
              <a:rPr lang="ru-RU" sz="2000" i="1" dirty="0" smtClean="0"/>
              <a:t>Дикие </a:t>
            </a:r>
            <a:r>
              <a:rPr lang="ru-RU" sz="2000" i="1" dirty="0"/>
              <a:t>пчелы живут в дуплах деревьев</a:t>
            </a:r>
            <a:r>
              <a:rPr lang="ru-RU" sz="2000" i="1" dirty="0" smtClean="0"/>
              <a:t>. </a:t>
            </a:r>
            <a:r>
              <a:rPr lang="ru-RU" sz="2000" i="1" dirty="0"/>
              <a:t>Много тысяч лет назад люди придумали строить для пчел специальные домики – ульи.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91679" y="4725144"/>
            <a:ext cx="3448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/>
              <a:t>Современный улей – это деревянный ящик с крышкой, у которого внутри много места для медовых сотов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56992"/>
            <a:ext cx="2448272" cy="3078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5"/>
          <p:cNvPicPr/>
          <p:nvPr/>
        </p:nvPicPr>
        <p:blipFill>
          <a:blip r:embed="rId2"/>
          <a:stretch/>
        </p:blipFill>
        <p:spPr>
          <a:xfrm>
            <a:off x="237960" y="799920"/>
            <a:ext cx="1114200" cy="1428480"/>
          </a:xfrm>
          <a:prstGeom prst="rect">
            <a:avLst/>
          </a:prstGeom>
          <a:ln w="9360"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1254240" y="908640"/>
            <a:ext cx="738216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ru-RU" sz="1800" u="sng" strike="noStrike" spc="-1">
                <a:solidFill>
                  <a:srgbClr val="77933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Матка -</a:t>
            </a: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пчелиная самка, не участвующая в процессе производства </a:t>
            </a:r>
            <a:endParaRPr/>
          </a:p>
          <a:p>
            <a:pPr algn="just">
              <a:lnSpc>
                <a:spcPct val="15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меда, выполняющая функцию размножения. В  семье  находится в единственном числе.</a:t>
            </a:r>
            <a:endParaRPr/>
          </a:p>
        </p:txBody>
      </p:sp>
      <p:pic>
        <p:nvPicPr>
          <p:cNvPr id="123" name="Picture 3"/>
          <p:cNvPicPr/>
          <p:nvPr/>
        </p:nvPicPr>
        <p:blipFill>
          <a:blip r:embed="rId3"/>
          <a:stretch/>
        </p:blipFill>
        <p:spPr>
          <a:xfrm>
            <a:off x="7391880" y="2388960"/>
            <a:ext cx="1428480" cy="1076040"/>
          </a:xfrm>
          <a:prstGeom prst="rect">
            <a:avLst/>
          </a:prstGeom>
          <a:ln w="9360">
            <a:noFill/>
          </a:ln>
        </p:spPr>
      </p:pic>
      <p:sp>
        <p:nvSpPr>
          <p:cNvPr id="124" name="CustomShape 2"/>
          <p:cNvSpPr/>
          <p:nvPr/>
        </p:nvSpPr>
        <p:spPr>
          <a:xfrm>
            <a:off x="837720" y="2565000"/>
            <a:ext cx="64699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ru-RU" sz="1800" u="sng" strike="noStrike" spc="-1">
                <a:solidFill>
                  <a:srgbClr val="D9969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Трутни </a:t>
            </a:r>
            <a:r>
              <a:rPr lang="ru-RU" sz="1800" strike="noStrike" spc="-1">
                <a:solidFill>
                  <a:srgbClr val="D9969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пчелиные самцы. Выполняют функцию</a:t>
            </a:r>
            <a:endParaRPr/>
          </a:p>
          <a:p>
            <a:pPr algn="just">
              <a:lnSpc>
                <a:spcPct val="15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оплодотворения матки. После выполнения этой функции трутни изгоняются из улья и погибают от голода.  </a:t>
            </a:r>
            <a:endParaRPr/>
          </a:p>
        </p:txBody>
      </p:sp>
      <p:pic>
        <p:nvPicPr>
          <p:cNvPr id="125" name="Picture 4"/>
          <p:cNvPicPr/>
          <p:nvPr/>
        </p:nvPicPr>
        <p:blipFill>
          <a:blip r:embed="rId4"/>
          <a:stretch/>
        </p:blipFill>
        <p:spPr>
          <a:xfrm>
            <a:off x="467640" y="4365000"/>
            <a:ext cx="1114200" cy="1468800"/>
          </a:xfrm>
          <a:prstGeom prst="rect">
            <a:avLst/>
          </a:prstGeom>
          <a:ln w="9360">
            <a:noFill/>
          </a:ln>
        </p:spPr>
      </p:pic>
      <p:pic>
        <p:nvPicPr>
          <p:cNvPr id="126" name="Picture 7"/>
          <p:cNvPicPr/>
          <p:nvPr/>
        </p:nvPicPr>
        <p:blipFill>
          <a:blip r:embed="rId5"/>
          <a:stretch/>
        </p:blipFill>
        <p:spPr>
          <a:xfrm>
            <a:off x="3947760" y="5099760"/>
            <a:ext cx="1668600" cy="1325160"/>
          </a:xfrm>
          <a:prstGeom prst="rect">
            <a:avLst/>
          </a:prstGeom>
          <a:ln w="9360">
            <a:noFill/>
          </a:ln>
        </p:spPr>
      </p:pic>
      <p:pic>
        <p:nvPicPr>
          <p:cNvPr id="127" name="Picture 6"/>
          <p:cNvPicPr/>
          <p:nvPr/>
        </p:nvPicPr>
        <p:blipFill>
          <a:blip r:embed="rId6"/>
          <a:stretch/>
        </p:blipFill>
        <p:spPr>
          <a:xfrm>
            <a:off x="7391880" y="4365000"/>
            <a:ext cx="1428480" cy="1367640"/>
          </a:xfrm>
          <a:prstGeom prst="rect">
            <a:avLst/>
          </a:prstGeom>
          <a:ln w="9360">
            <a:noFill/>
          </a:ln>
        </p:spPr>
      </p:pic>
      <p:sp>
        <p:nvSpPr>
          <p:cNvPr id="128" name="CustomShape 3"/>
          <p:cNvSpPr/>
          <p:nvPr/>
        </p:nvSpPr>
        <p:spPr>
          <a:xfrm>
            <a:off x="328320" y="2133000"/>
            <a:ext cx="796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матка</a:t>
            </a:r>
            <a:endParaRPr/>
          </a:p>
        </p:txBody>
      </p:sp>
      <p:sp>
        <p:nvSpPr>
          <p:cNvPr id="129" name="CustomShape 4"/>
          <p:cNvSpPr/>
          <p:nvPr/>
        </p:nvSpPr>
        <p:spPr>
          <a:xfrm>
            <a:off x="7399800" y="3465000"/>
            <a:ext cx="995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трутень</a:t>
            </a:r>
            <a:endParaRPr/>
          </a:p>
        </p:txBody>
      </p:sp>
      <p:sp>
        <p:nvSpPr>
          <p:cNvPr id="130" name="CustomShape 5"/>
          <p:cNvSpPr/>
          <p:nvPr/>
        </p:nvSpPr>
        <p:spPr>
          <a:xfrm>
            <a:off x="1437840" y="4005000"/>
            <a:ext cx="579816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u="sng" strike="noStrike" spc="-1">
                <a:solidFill>
                  <a:srgbClr val="77933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Рабочие пчёлы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Участвуют в обеспечении семьи питанием и</a:t>
            </a:r>
            <a:endParaRPr/>
          </a:p>
          <a:p>
            <a:pPr algn="just">
              <a:lnSpc>
                <a:spcPct val="15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заботе о потомстве.</a:t>
            </a:r>
            <a:endParaRPr/>
          </a:p>
        </p:txBody>
      </p:sp>
      <p:sp>
        <p:nvSpPr>
          <p:cNvPr id="131" name="CustomShape 6"/>
          <p:cNvSpPr/>
          <p:nvPr/>
        </p:nvSpPr>
        <p:spPr>
          <a:xfrm>
            <a:off x="333720" y="5949360"/>
            <a:ext cx="2119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Пчела - сборщица</a:t>
            </a:r>
            <a:endParaRPr/>
          </a:p>
        </p:txBody>
      </p:sp>
      <p:sp>
        <p:nvSpPr>
          <p:cNvPr id="132" name="CustomShape 7"/>
          <p:cNvSpPr/>
          <p:nvPr/>
        </p:nvSpPr>
        <p:spPr>
          <a:xfrm>
            <a:off x="3898800" y="6425280"/>
            <a:ext cx="2061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Пчела- разведчик</a:t>
            </a:r>
            <a:endParaRPr/>
          </a:p>
        </p:txBody>
      </p:sp>
      <p:sp>
        <p:nvSpPr>
          <p:cNvPr id="133" name="CustomShape 8"/>
          <p:cNvSpPr/>
          <p:nvPr/>
        </p:nvSpPr>
        <p:spPr>
          <a:xfrm>
            <a:off x="6876360" y="5733360"/>
            <a:ext cx="2045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Пчела-охранник</a:t>
            </a:r>
            <a:endParaRPr/>
          </a:p>
        </p:txBody>
      </p:sp>
      <p:sp>
        <p:nvSpPr>
          <p:cNvPr id="134" name="CustomShape 9"/>
          <p:cNvSpPr/>
          <p:nvPr/>
        </p:nvSpPr>
        <p:spPr>
          <a:xfrm>
            <a:off x="3130920" y="309600"/>
            <a:ext cx="30812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9BBB5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Пчелиная семья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19551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854776"/>
            <a:ext cx="4070099" cy="5788934"/>
          </a:xfrm>
        </p:spPr>
        <p:txBody>
          <a:bodyPr>
            <a:noAutofit/>
          </a:bodyPr>
          <a:lstStyle/>
          <a:p>
            <a:pPr marL="0" indent="87313">
              <a:buNone/>
            </a:pPr>
            <a:r>
              <a:rPr lang="ru-RU" sz="1800" dirty="0" smtClean="0"/>
              <a:t>Матка </a:t>
            </a:r>
            <a:r>
              <a:rPr lang="ru-RU" sz="1800" dirty="0"/>
              <a:t>после встречи с трутнем может откладывать яйца до конца своей жизни.</a:t>
            </a:r>
          </a:p>
          <a:p>
            <a:pPr marL="0" indent="87313">
              <a:buNone/>
            </a:pPr>
            <a:r>
              <a:rPr lang="ru-RU" sz="1800" dirty="0" smtClean="0"/>
              <a:t>Матка </a:t>
            </a:r>
            <a:r>
              <a:rPr lang="ru-RU" sz="1800" dirty="0"/>
              <a:t>откладывает по одному яйцу в каждую ячейку.</a:t>
            </a:r>
          </a:p>
          <a:p>
            <a:pPr marL="0" indent="87313">
              <a:buNone/>
            </a:pPr>
            <a:r>
              <a:rPr lang="ru-RU" sz="1800" dirty="0" smtClean="0"/>
              <a:t>Через </a:t>
            </a:r>
            <a:r>
              <a:rPr lang="ru-RU" sz="1800" dirty="0"/>
              <a:t>три дня из  яйца выходит личинка. Первые три дня всех личинок кормят маточным молочком.</a:t>
            </a:r>
          </a:p>
          <a:p>
            <a:pPr marL="0" indent="87313">
              <a:buNone/>
            </a:pPr>
            <a:r>
              <a:rPr lang="ru-RU" sz="1800" dirty="0" smtClean="0"/>
              <a:t>Потом </a:t>
            </a:r>
            <a:r>
              <a:rPr lang="ru-RU" sz="1800" dirty="0"/>
              <a:t>личинок рабочих пчел кормят пергой – смесью меда и пыльцы</a:t>
            </a:r>
            <a:r>
              <a:rPr lang="ru-RU" sz="1800" dirty="0" smtClean="0"/>
              <a:t>.  </a:t>
            </a:r>
            <a:r>
              <a:rPr lang="ru-RU" sz="1800" dirty="0"/>
              <a:t>Через пять дней пчелы закрывают ячейки восковыми крышечками</a:t>
            </a:r>
            <a:r>
              <a:rPr lang="ru-RU" sz="1800" dirty="0" smtClean="0"/>
              <a:t>. </a:t>
            </a:r>
            <a:r>
              <a:rPr lang="ru-RU" sz="1800" dirty="0"/>
              <a:t>Внутри ячеек каждая личинка превращается в куколку, покрытую шёлковым коконом</a:t>
            </a:r>
            <a:r>
              <a:rPr lang="ru-RU" sz="1800" dirty="0" smtClean="0"/>
              <a:t>. </a:t>
            </a:r>
            <a:r>
              <a:rPr lang="ru-RU" sz="1800" dirty="0"/>
              <a:t>В коконе развивается пчела</a:t>
            </a:r>
            <a:r>
              <a:rPr lang="ru-RU" sz="1800" dirty="0" smtClean="0"/>
              <a:t>. </a:t>
            </a:r>
            <a:r>
              <a:rPr lang="ru-RU" sz="1800" dirty="0"/>
              <a:t>Через 21 день после того, как матка отложила яйцо, из куколки выходит молодая рабочая пчела.</a:t>
            </a:r>
          </a:p>
          <a:p>
            <a:pPr>
              <a:lnSpc>
                <a:spcPct val="80000"/>
              </a:lnSpc>
            </a:pPr>
            <a:endParaRPr lang="ru-RU" sz="1800" b="1" i="1" dirty="0">
              <a:solidFill>
                <a:srgbClr val="452103"/>
              </a:solidFill>
              <a:latin typeface="Bookman Old Style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72494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Дети пчел.</a:t>
            </a:r>
            <a:endParaRPr lang="ru-RU" b="1" i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7" name="Picture 7" descr="стадии развит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0" y="888663"/>
            <a:ext cx="3342315" cy="2468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 descr="thumb3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64" y="3717032"/>
            <a:ext cx="3433428" cy="2582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0350"/>
            <a:ext cx="8115328" cy="1154098"/>
          </a:xfrm>
        </p:spPr>
        <p:txBody>
          <a:bodyPr/>
          <a:lstStyle/>
          <a:p>
            <a:r>
              <a:rPr lang="ru-RU" b="1" i="1" dirty="0">
                <a:solidFill>
                  <a:srgbClr val="00B050"/>
                </a:solidFill>
                <a:latin typeface="Monotype Corsiva" panose="03010101010201010101" pitchFamily="66" charset="0"/>
              </a:rPr>
              <a:t>Чем занимаются пчелы?</a:t>
            </a:r>
            <a:endParaRPr lang="ru-RU" i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11" descr="Pchela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52375"/>
            <a:ext cx="3257473" cy="2148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57752" y="1071547"/>
            <a:ext cx="40307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Рабочие пчелы летают от цветка к цветку и приносят в гнездо пыльцу и нектар. </a:t>
            </a:r>
          </a:p>
          <a:p>
            <a:pPr algn="ctr"/>
            <a:r>
              <a:rPr lang="ru-RU" sz="2000" dirty="0"/>
              <a:t>Пчелы-охранники летают в близи своего дома и защищают его от незваных гостей. 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85853" y="3643314"/>
            <a:ext cx="40062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/>
              <a:t>Пчелы-разведчики облетают окрестности, а когда находят поляну с цветами, сообщают о ней своим танцем другим пчелам. Пока молодые пчелы еще не умеют летать, они наводят порядок в улье и помогают ухаживать за личинками.</a:t>
            </a:r>
          </a:p>
        </p:txBody>
      </p:sp>
      <p:pic>
        <p:nvPicPr>
          <p:cNvPr id="11" name="Picture 9" descr="25299468_1148756892_pchel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5480" y="3356992"/>
            <a:ext cx="3477452" cy="3364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928670"/>
            <a:ext cx="7715304" cy="3214710"/>
          </a:xfrm>
        </p:spPr>
        <p:txBody>
          <a:bodyPr>
            <a:normAutofit fontScale="7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3100" b="1" dirty="0" smtClean="0">
              <a:solidFill>
                <a:srgbClr val="452103"/>
              </a:solidFill>
              <a:latin typeface="Bookman Old Style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100" i="1" dirty="0" smtClean="0"/>
              <a:t>Всего в улье 60 000 – 120 000 пчел. У пчел много врагов и нахлебников, поэтому вход в улей надежно охраняется сторожами, готовыми в любой момент бросится на незваного гостя.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100" i="1" dirty="0" smtClean="0"/>
              <a:t> Ни одна пчела не может проникнуть в чужой улей. Каждому улью присущ особый запах, не улавливаемый человеком. Подлетая к летку, каждая пчела  предъявляет запах стражам как свою визитную карточку или пропуск.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72386" cy="78581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О «пчелиной охране»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929066"/>
            <a:ext cx="4500594" cy="2625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545484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206701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О пчелах - разведчицах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59632" y="4000504"/>
            <a:ext cx="7427168" cy="259684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Когда пчела-разведчица </a:t>
            </a:r>
            <a:r>
              <a:rPr lang="ru-RU" dirty="0"/>
              <a:t>находит много медоносных цветков, она летит прямо в гнездо. </a:t>
            </a:r>
            <a:r>
              <a:rPr lang="ru-RU" dirty="0" smtClean="0"/>
              <a:t>Оказывается, ее </a:t>
            </a:r>
            <a:r>
              <a:rPr lang="ru-RU" dirty="0"/>
              <a:t>запах говорит другим пчелам о том, какие цветущие растения нужно искать. Если источник пищи находится недалеко от гнезда, пчела-разведчица танцует на сотах, двигаясь кругами по часовой стрелке и против нее. Чем быстрее танец, тем больше цветков она нашла. Другие пчелы следят за каждым ее шагом, и,  копируя все движения, узнают дорогу к медоносным растениям.</a:t>
            </a:r>
          </a:p>
          <a:p>
            <a:pPr algn="ctr"/>
            <a:endParaRPr lang="ru-RU" dirty="0"/>
          </a:p>
        </p:txBody>
      </p:sp>
      <p:pic>
        <p:nvPicPr>
          <p:cNvPr id="5" name="Picture 15" descr="pf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214422"/>
            <a:ext cx="4014208" cy="2632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2404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428728" y="285729"/>
            <a:ext cx="7500990" cy="92869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О новой пчелиной семье, </a:t>
            </a:r>
            <a:b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называемой роем.</a:t>
            </a:r>
            <a:endParaRPr lang="ru-RU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3917" y="1285860"/>
            <a:ext cx="402856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/>
              <a:t>Матка откладывает яйца. Личинок, а затем и пчел  становится все </a:t>
            </a:r>
            <a:r>
              <a:rPr lang="ru-RU" sz="2000" i="1" dirty="0" smtClean="0"/>
              <a:t>больше.  Внутри </a:t>
            </a:r>
            <a:r>
              <a:rPr lang="ru-RU" sz="2000" i="1" dirty="0"/>
              <a:t>их вырастут новые матки. А старая матка с частью пчел покидает гнездо. Новый рой ищет новое место для жизни. Это может быть старое дупло, ящик, а может ловушка пчеловода, из которой он пересадит их в новый улей.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930645"/>
            <a:ext cx="3532277" cy="2649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1357298"/>
            <a:ext cx="3413707" cy="256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13" y="4643446"/>
            <a:ext cx="2581876" cy="1936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04768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864096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Что такое соты?</a:t>
            </a:r>
            <a:endParaRPr lang="ru-RU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349654" y="1146444"/>
            <a:ext cx="3614834" cy="2711184"/>
          </a:xfrm>
        </p:spPr>
        <p:txBody>
          <a:bodyPr>
            <a:normAutofit lnSpcReduction="10000"/>
          </a:bodyPr>
          <a:lstStyle/>
          <a:p>
            <a:r>
              <a:rPr lang="ru-RU" sz="2000" i="1" dirty="0">
                <a:solidFill>
                  <a:schemeClr val="tx1"/>
                </a:solidFill>
              </a:rPr>
              <a:t> У рабочих пчел на брюшке есть восковые железы. Из них через крошечные отверстия выделяются маленькие белые пластиночки воска. Пчелы собирают их лапками, пережевывают челюстями и делают из воска стенки ячеек</a:t>
            </a:r>
            <a:r>
              <a:rPr lang="ru-RU" sz="2000" i="1" dirty="0" smtClean="0">
                <a:solidFill>
                  <a:schemeClr val="tx1"/>
                </a:solidFill>
              </a:rPr>
              <a:t>.</a:t>
            </a:r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9" name="Picture 8" descr="мед в сот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031602"/>
            <a:ext cx="3960440" cy="2245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25" y="4048466"/>
            <a:ext cx="3868329" cy="2543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4414" y="3452730"/>
            <a:ext cx="3429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/>
              <a:t>Каждая ячейка похожа на шестигранник, соседние ячейки плотно прилегают друг к другу. В некоторых ячейках пчелы выращивают свое потомство, в других они запасают мед и пыльцу. Стенки ячеек устроены так, что мед не вытекает из них</a:t>
            </a:r>
            <a:endParaRPr lang="ru-RU" sz="20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1798" y="4500570"/>
            <a:ext cx="7758138" cy="23312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500" dirty="0"/>
              <a:t>Зачем пчелы машут крыльями перед входом в улей? </a:t>
            </a:r>
            <a:r>
              <a:rPr lang="ru-RU" sz="2500" dirty="0" smtClean="0"/>
              <a:t>Как выяснилось, так они </a:t>
            </a:r>
            <a:r>
              <a:rPr lang="ru-RU" sz="2500" dirty="0"/>
              <a:t>его проветривают. Когда на улице жарко, в улье становится нечем дышать. Взмахивая крыльями, пчелы создадут поток свежего воздуха.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26067" y="75059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О пчелиной смекалке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1000108"/>
            <a:ext cx="4392488" cy="3294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304165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404664"/>
            <a:ext cx="65527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Проблема: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/>
              <a:t>Во время прогулки дети увидели пчелу. Реакция ребят была неоднозначной.</a:t>
            </a:r>
          </a:p>
          <a:p>
            <a:r>
              <a:rPr lang="ru-RU" dirty="0"/>
              <a:t>Часть детей выразили радость и неподдельный интерес, другие — испугались. Были и такие ребята, которые предложили уничтожить пчелу.</a:t>
            </a:r>
          </a:p>
          <a:p>
            <a:r>
              <a:rPr lang="ru-RU" dirty="0"/>
              <a:t>Мнения разделились. В ходе беседы выяснилось, что знания дошкольников о пчелах очень скудные. Таким образом, возникла проблема: «Нужны ли пчелы? Пользу или вред они приносят?». Так возник проект </a:t>
            </a:r>
            <a:r>
              <a:rPr lang="ru-RU" dirty="0" smtClean="0"/>
              <a:t>«Пчелиная академия».</a:t>
            </a:r>
            <a:endParaRPr lang="ru-RU" dirty="0"/>
          </a:p>
          <a:p>
            <a:r>
              <a:rPr lang="ru-RU" dirty="0"/>
              <a:t>Участие детей в проекте позволило сформировать представления о пчелах: их пользе или вреде, развить творческие способности и поисковую деятельность</a:t>
            </a:r>
            <a:r>
              <a:rPr lang="ru-RU" dirty="0" smtClean="0"/>
              <a:t>.</a:t>
            </a:r>
          </a:p>
          <a:p>
            <a:endParaRPr lang="ru-RU" b="1" dirty="0" smtClean="0"/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6588488" y="4242341"/>
            <a:ext cx="1439896" cy="2015880"/>
          </a:xfrm>
          <a:prstGeom prst="rect">
            <a:avLst/>
          </a:prstGeom>
          <a:ln>
            <a:noFill/>
          </a:ln>
        </p:spPr>
      </p:pic>
      <p:pic>
        <p:nvPicPr>
          <p:cNvPr id="6" name="Picture 2"/>
          <p:cNvPicPr/>
          <p:nvPr/>
        </p:nvPicPr>
        <p:blipFill>
          <a:blip r:embed="rId3"/>
          <a:stretch/>
        </p:blipFill>
        <p:spPr>
          <a:xfrm>
            <a:off x="1754988" y="3954281"/>
            <a:ext cx="2677680" cy="259200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54002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7902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Что такое мед?</a:t>
            </a:r>
            <a:endParaRPr lang="ru-RU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3429000"/>
            <a:ext cx="7643865" cy="32147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/>
              <a:t>Нектар – это сладкая сахаристая жидкость, которую выделяют разные части </a:t>
            </a:r>
            <a:r>
              <a:rPr lang="ru-RU" sz="1800" dirty="0" smtClean="0"/>
              <a:t>цветков. Пчелы </a:t>
            </a:r>
            <a:r>
              <a:rPr lang="ru-RU" sz="1800" dirty="0"/>
              <a:t>сосут нектар и собирают в специальный медовый </a:t>
            </a:r>
            <a:r>
              <a:rPr lang="ru-RU" sz="1800" dirty="0" err="1"/>
              <a:t>зобик</a:t>
            </a:r>
            <a:r>
              <a:rPr lang="ru-RU" sz="1800" dirty="0"/>
              <a:t>, в котором приносят нектар в </a:t>
            </a:r>
            <a:r>
              <a:rPr lang="ru-RU" sz="1800" dirty="0" smtClean="0"/>
              <a:t>гнездо. Пчелы </a:t>
            </a:r>
            <a:r>
              <a:rPr lang="ru-RU" sz="1800" dirty="0"/>
              <a:t>приносят в гнездо нектар и пережевывают его около 30 минут, добавляя в него некоторые вещества, меняющие его состав. Они переносят эту жидкость в открытые ячейки.  В  теплом гнезде нектар густеет и превращается в мед. Через несколько дней пчелы закрывают ячейки с медом восковыми крышечками. Мед - это запас пищи, который пчелы собирают для себя, а вовсе не для человека</a:t>
            </a:r>
            <a:r>
              <a:rPr lang="ru-RU" sz="1800" dirty="0" smtClean="0"/>
              <a:t>.  Вкус </a:t>
            </a:r>
            <a:r>
              <a:rPr lang="ru-RU" sz="1800" dirty="0"/>
              <a:t>и цвет меда зависит от цветов, на которых пчелы собирали нектар.  </a:t>
            </a:r>
            <a:endParaRPr lang="ru-RU" sz="1800" dirty="0" smtClean="0"/>
          </a:p>
          <a:p>
            <a:pPr marL="0" indent="0" algn="ctr">
              <a:buNone/>
            </a:pPr>
            <a:r>
              <a:rPr lang="ru-RU" sz="1800" dirty="0" smtClean="0"/>
              <a:t>Мне </a:t>
            </a:r>
            <a:r>
              <a:rPr lang="ru-RU" sz="1800" dirty="0"/>
              <a:t>больше всего нравится липовый мед.</a:t>
            </a:r>
          </a:p>
        </p:txBody>
      </p:sp>
      <p:pic>
        <p:nvPicPr>
          <p:cNvPr id="4098" name="Picture 9" descr="ме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928670"/>
            <a:ext cx="3230016" cy="243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 descr="мед на пал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928670"/>
            <a:ext cx="3379411" cy="2469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078709" y="142873"/>
            <a:ext cx="7772400" cy="1214425"/>
          </a:xfrm>
        </p:spPr>
        <p:txBody>
          <a:bodyPr/>
          <a:lstStyle/>
          <a:p>
            <a:r>
              <a:rPr lang="ru-RU" b="1" i="1" dirty="0">
                <a:latin typeface="Monotype Corsiva" panose="03010101010201010101" pitchFamily="66" charset="0"/>
              </a:rPr>
              <a:t>Пчелы и цветы</a:t>
            </a:r>
            <a:endParaRPr lang="ru-RU" i="1" u="sng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19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3" y="982421"/>
            <a:ext cx="3470902" cy="2721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Фотографии пчёл. Высокое каче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1418" y="3936096"/>
            <a:ext cx="3919069" cy="265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2977" y="4005064"/>
            <a:ext cx="384844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/>
              <a:t>Для </a:t>
            </a:r>
            <a:r>
              <a:rPr lang="ru-RU" sz="2000" i="1" dirty="0"/>
              <a:t>растений это очень важно, потому что только после опыления могут развиваться семена. Если не будет пчел, у цветов не будет семян, и они не вырастут в следующем году. </a:t>
            </a:r>
          </a:p>
          <a:p>
            <a:pPr algn="ctr"/>
            <a:r>
              <a:rPr lang="ru-RU" sz="2000" i="1" dirty="0"/>
              <a:t>     Пчелам необходимы цветы, а цветам необходимы пчелы.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63799" y="1203556"/>
            <a:ext cx="3787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/>
              <a:t>Пчелы прилетают </a:t>
            </a:r>
            <a:r>
              <a:rPr lang="ru-RU" sz="2000" i="1" dirty="0" smtClean="0"/>
              <a:t>к цветкам, </a:t>
            </a:r>
            <a:r>
              <a:rPr lang="ru-RU" sz="2000" i="1" dirty="0"/>
              <a:t>ищут нектар и при этом пачкаются пыльцой. Когда они перелетают на другие цветки, то переносят на них эту пыльцу – опыляют растения.</a:t>
            </a:r>
          </a:p>
        </p:txBody>
      </p:sp>
    </p:spTree>
    <p:extLst>
      <p:ext uri="{BB962C8B-B14F-4D97-AF65-F5344CB8AC3E}">
        <p14:creationId xmlns:p14="http://schemas.microsoft.com/office/powerpoint/2010/main" val="25825492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67640" y="2082960"/>
            <a:ext cx="1583640" cy="395280"/>
          </a:xfrm>
          <a:prstGeom prst="rect">
            <a:avLst/>
          </a:prstGeom>
          <a:ln>
            <a:rou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Мед.</a:t>
            </a:r>
            <a:endParaRPr/>
          </a:p>
        </p:txBody>
      </p:sp>
      <p:pic>
        <p:nvPicPr>
          <p:cNvPr id="162" name="Picture 16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323640" y="2684880"/>
            <a:ext cx="2088000" cy="235692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63" name="CustomShape 2"/>
          <p:cNvSpPr/>
          <p:nvPr/>
        </p:nvSpPr>
        <p:spPr>
          <a:xfrm>
            <a:off x="3071880" y="1928880"/>
            <a:ext cx="999720" cy="395280"/>
          </a:xfrm>
          <a:prstGeom prst="rect">
            <a:avLst/>
          </a:prstGeom>
          <a:ln>
            <a:rou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Воск.</a:t>
            </a:r>
            <a:endParaRPr/>
          </a:p>
        </p:txBody>
      </p:sp>
      <p:pic>
        <p:nvPicPr>
          <p:cNvPr id="164" name="Picture 18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2892240" y="2409840"/>
            <a:ext cx="2358720" cy="235692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65" name="Picture 20"/>
          <p:cNvPicPr/>
          <p:nvPr/>
        </p:nvPicPr>
        <p:blipFill>
          <a:blip r:embed="rId4">
            <a:lum contrast="10000"/>
          </a:blip>
          <a:stretch/>
        </p:blipFill>
        <p:spPr>
          <a:xfrm>
            <a:off x="5724000" y="2475720"/>
            <a:ext cx="3024000" cy="233964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66" name="Picture 2"/>
          <p:cNvPicPr/>
          <p:nvPr/>
        </p:nvPicPr>
        <p:blipFill>
          <a:blip r:embed="rId5"/>
          <a:stretch/>
        </p:blipFill>
        <p:spPr>
          <a:xfrm>
            <a:off x="6286320" y="116640"/>
            <a:ext cx="2677680" cy="2592000"/>
          </a:xfrm>
          <a:prstGeom prst="rect">
            <a:avLst/>
          </a:prstGeom>
          <a:ln>
            <a:noFill/>
          </a:ln>
        </p:spPr>
      </p:pic>
      <p:sp>
        <p:nvSpPr>
          <p:cNvPr id="167" name="CustomShape 3"/>
          <p:cNvSpPr/>
          <p:nvPr/>
        </p:nvSpPr>
        <p:spPr>
          <a:xfrm>
            <a:off x="5143680" y="1928880"/>
            <a:ext cx="1428480" cy="395280"/>
          </a:xfrm>
          <a:prstGeom prst="rect">
            <a:avLst/>
          </a:prstGeom>
          <a:ln>
            <a:solidFill>
              <a:srgbClr val="46AAC4"/>
            </a:solidFill>
            <a:rou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Прополис.</a:t>
            </a:r>
            <a:endParaRPr/>
          </a:p>
        </p:txBody>
      </p:sp>
      <p:sp>
        <p:nvSpPr>
          <p:cNvPr id="168" name="CustomShape 4"/>
          <p:cNvSpPr/>
          <p:nvPr/>
        </p:nvSpPr>
        <p:spPr>
          <a:xfrm>
            <a:off x="2219760" y="1131480"/>
            <a:ext cx="2171520" cy="516960"/>
          </a:xfrm>
          <a:prstGeom prst="rect">
            <a:avLst/>
          </a:prstGeom>
          <a:ln>
            <a:rou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Пчелы дают </a:t>
            </a:r>
            <a:endParaRPr/>
          </a:p>
        </p:txBody>
      </p:sp>
      <p:pic>
        <p:nvPicPr>
          <p:cNvPr id="169" name="Picture 24"/>
          <p:cNvPicPr/>
          <p:nvPr/>
        </p:nvPicPr>
        <p:blipFill>
          <a:blip r:embed="rId6">
            <a:lum contrast="10000"/>
          </a:blip>
          <a:stretch/>
        </p:blipFill>
        <p:spPr>
          <a:xfrm>
            <a:off x="2988000" y="4907160"/>
            <a:ext cx="2869560" cy="183384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70" name="CustomShape 5"/>
          <p:cNvSpPr/>
          <p:nvPr/>
        </p:nvSpPr>
        <p:spPr>
          <a:xfrm>
            <a:off x="708840" y="404640"/>
            <a:ext cx="559728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u="sng" strike="noStrike" spc="-1">
                <a:solidFill>
                  <a:srgbClr val="948A5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Продукты пчеловодства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20324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20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31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35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46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rgbClr val="C00000"/>
                </a:solidFill>
                <a:latin typeface="Arial" charset="0"/>
              </a:rPr>
              <a:t>Пословицы и поговорки о пчеле, пчеловодах и мёде</a:t>
            </a: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611188" y="1989138"/>
            <a:ext cx="3097212" cy="5032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bg1"/>
                </a:solidFill>
                <a:latin typeface="Arial" panose="020B0604020202020204" pitchFamily="34" charset="0"/>
              </a:rPr>
              <a:t>Будет пчела на цветке –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bg1"/>
                </a:solidFill>
                <a:latin typeface="Arial" panose="020B0604020202020204" pitchFamily="34" charset="0"/>
              </a:rPr>
              <a:t>будет и яблоко на столе.</a:t>
            </a: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1692275" y="2924175"/>
            <a:ext cx="3025775" cy="50323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bg1"/>
                </a:solidFill>
                <a:latin typeface="Arial" panose="020B0604020202020204" pitchFamily="34" charset="0"/>
              </a:rPr>
              <a:t>Ветры дуют –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bg1"/>
                </a:solidFill>
                <a:latin typeface="Arial" panose="020B0604020202020204" pitchFamily="34" charset="0"/>
              </a:rPr>
              <a:t>соты пустуют.</a:t>
            </a: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3059113" y="3933825"/>
            <a:ext cx="2808287" cy="50323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solidFill>
                  <a:schemeClr val="bg1"/>
                </a:solidFill>
              </a:rPr>
              <a:t>Всяка муха жужжит,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>
                <a:solidFill>
                  <a:schemeClr val="bg1"/>
                </a:solidFill>
              </a:rPr>
              <a:t>да не пчеле чета.</a:t>
            </a: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4284663" y="5013325"/>
            <a:ext cx="2736850" cy="50323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bg1"/>
                </a:solidFill>
                <a:latin typeface="Arial" panose="020B0604020202020204" pitchFamily="34" charset="0"/>
              </a:rPr>
              <a:t>Кто кочует –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bg1"/>
                </a:solidFill>
                <a:latin typeface="Arial" panose="020B0604020202020204" pitchFamily="34" charset="0"/>
              </a:rPr>
              <a:t>тот с мёдом зимует.</a:t>
            </a:r>
          </a:p>
        </p:txBody>
      </p:sp>
      <p:sp>
        <p:nvSpPr>
          <p:cNvPr id="67606" name="Rectangle 22"/>
          <p:cNvSpPr>
            <a:spLocks noChangeArrowheads="1"/>
          </p:cNvSpPr>
          <p:nvPr/>
        </p:nvSpPr>
        <p:spPr bwMode="auto">
          <a:xfrm>
            <a:off x="5508625" y="6021388"/>
            <a:ext cx="2952750" cy="5746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bg1"/>
                </a:solidFill>
                <a:latin typeface="Arial" panose="020B0604020202020204" pitchFamily="34" charset="0"/>
              </a:rPr>
              <a:t>У хорошего пчеловода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bg1"/>
                </a:solidFill>
                <a:latin typeface="Arial" panose="020B0604020202020204" pitchFamily="34" charset="0"/>
              </a:rPr>
              <a:t>нет плохого года.</a:t>
            </a:r>
          </a:p>
        </p:txBody>
      </p:sp>
      <p:pic>
        <p:nvPicPr>
          <p:cNvPr id="21512" name="Picture 23" descr="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89138"/>
            <a:ext cx="20891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24" descr="ПЧЕЛА МЕДОНОСН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37063"/>
            <a:ext cx="25923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25" descr="Шмель в пыльц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21188"/>
            <a:ext cx="2808287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697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93" grpId="0" animBg="1"/>
      <p:bldP spid="67601" grpId="0" animBg="1"/>
      <p:bldP spid="67602" grpId="0" animBg="1"/>
      <p:bldP spid="67605" grpId="0" animBg="1"/>
      <p:bldP spid="6760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2420889"/>
            <a:ext cx="7560840" cy="1800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rgbClr val="C00000"/>
                </a:solidFill>
                <a:latin typeface="Arial" charset="0"/>
              </a:rPr>
              <a:t>Формы реализации проекта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240">
            <a:off x="5324096" y="3966260"/>
            <a:ext cx="2535469" cy="238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Содержимое 3" descr="сбор пыльцы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631800"/>
            <a:ext cx="3024336" cy="214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9elvyvrkadu8.ulcraft.com/uploads/s/y/b/g/ybgyule2up54/img/CpCqtqsW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446223"/>
            <a:ext cx="2520280" cy="2520280"/>
          </a:xfrm>
          <a:prstGeom prst="rect">
            <a:avLst/>
          </a:prstGeom>
          <a:noFill/>
        </p:spPr>
      </p:pic>
      <p:pic>
        <p:nvPicPr>
          <p:cNvPr id="15" name="Picture 4" descr="http://preta.com.ua/image/cache/data/ye-100%7Bgloz-600x6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3592427"/>
            <a:ext cx="3024336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028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871" y="312738"/>
            <a:ext cx="8145562" cy="1135062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Социализация»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AutoShape 2" descr="https://apf.mail.ru/cgi-bin/readmsg/IMG-20190606-WA0042.jpg?id=15600281022065408233%3B0%3B7&amp;x-email=agafonovai%40bk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pf.mail.ru/cgi-bin/readmsg/IMG-20190606-WA0042.jpg?id=15600281022065408233%3B0%3B7&amp;x-email=agafonovai%40bk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занятиях по  Окружающему миру, мы с ребятами увидели как выглядят         настоящие соты, рамки в которых пчелы создают мед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Посмотрели обучающий фильм о пчелах и их жизни 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природе.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Изучили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одежду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пчеловода.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51" y="1768252"/>
            <a:ext cx="3652349" cy="40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080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64825"/>
            <a:ext cx="4572000" cy="15799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76250" algn="just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76250" algn="just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76250" algn="just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76250" algn="just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apf.mail.ru/cgi-bin/readmsg/20190606_100052.jpg?id=15598097301155981766%3B0%3B1&amp;x-email=agafonovai%40bk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3611893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3059" y="3386862"/>
            <a:ext cx="3621021" cy="2715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3479" y="825430"/>
            <a:ext cx="3469277" cy="26019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99" y="3979564"/>
            <a:ext cx="3151714" cy="23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2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871" y="312738"/>
            <a:ext cx="8073553" cy="1455514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Художественое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творчество»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AutoShape 2" descr="https://apf.mail.ru/cgi-bin/readmsg/IMG-20190606-WA0042.jpg?id=15600281022065408233%3B0%3B7&amp;x-email=agafonovai%40bk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pf.mail.ru/cgi-bin/readmsg/IMG-20190606-WA0042.jpg?id=15600281022065408233%3B0%3B7&amp;x-email=agafonovai%40bk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96752"/>
            <a:ext cx="4334008" cy="325050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09" y="3442756"/>
            <a:ext cx="3923928" cy="29429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87624" y="1484784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70510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занятиях по художественному творчеству сделали обучающее пособие «Как получается мед»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Пчелы\Фото\i (21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4311470"/>
            <a:ext cx="1766570" cy="2165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02677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 рисунки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7638"/>
            <a:ext cx="3366293" cy="2524720"/>
          </a:xfrm>
        </p:spPr>
      </p:pic>
      <p:sp>
        <p:nvSpPr>
          <p:cNvPr id="5" name="AutoShape 2" descr="https://apf.mail.ru/cgi-bin/readmsg/IMG-20190606-WA0042.jpg?id=15600281022065408233%3B0%3B7&amp;x-email=agafonovai%40bk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pf.mail.ru/cgi-bin/readmsg/IMG-20190606-WA0042.jpg?id=15600281022065408233%3B0%3B7&amp;x-email=agafonovai%40bk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2526193" cy="3368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063238"/>
            <a:ext cx="2643758" cy="3525011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36365"/>
            <a:ext cx="3606552" cy="2704914"/>
          </a:xfrm>
        </p:spPr>
      </p:pic>
    </p:spTree>
    <p:extLst>
      <p:ext uri="{BB962C8B-B14F-4D97-AF65-F5344CB8AC3E}">
        <p14:creationId xmlns:p14="http://schemas.microsoft.com/office/powerpoint/2010/main" val="39382723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64825"/>
            <a:ext cx="4572000" cy="15799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76250" algn="just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76250" algn="just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76250" algn="just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76250" algn="just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apf.mail.ru/cgi-bin/readmsg/20190606_100052.jpg?id=15598097301155981766%3B0%3B1&amp;x-email=agafonovai%40bk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https://apf.mail.ru/cgi-bin/readmsg/20190606_100052.jpg?id=15598097301155981766%3B0%3B1&amp;x-email=agafonovai%40bk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/20190606_100052.jpg?id=15598097301155981766%3B0%3B1&amp;x-email=agafonovai%40bk.ru&amp;exif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011">
            <a:off x="3197140" y="1159059"/>
            <a:ext cx="5348708" cy="40115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10693">
            <a:off x="420574" y="1628426"/>
            <a:ext cx="4965278" cy="375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589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Рисунок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1984703"/>
            <a:ext cx="13821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dirty="0"/>
              <a:t> </a:t>
            </a:r>
            <a:r>
              <a:rPr lang="ru-RU" altLang="ru-RU" sz="2800" b="1" dirty="0" smtClean="0"/>
              <a:t>              </a:t>
            </a:r>
            <a:endParaRPr lang="ru-RU" altLang="ru-RU" sz="2800" b="1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4438891" y="6164541"/>
            <a:ext cx="2455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ru-RU" b="1" dirty="0" smtClean="0"/>
              <a:t>.</a:t>
            </a:r>
            <a:endParaRPr lang="ru-RU" altLang="ru-RU" b="1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6198159" y="5665453"/>
            <a:ext cx="2823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           201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г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88641"/>
            <a:ext cx="61024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Продолжительность </a:t>
            </a:r>
            <a:r>
              <a:rPr lang="ru-RU" b="1" dirty="0" smtClean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</a:t>
            </a:r>
            <a:r>
              <a:rPr lang="ru-RU" b="1" i="1" dirty="0" smtClean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краткосрочный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проекта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творческий,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исследовательский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   проекта: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5-7 лет. </a:t>
            </a:r>
            <a:endParaRPr lang="ru-RU" b="1" i="1" dirty="0" smtClean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Реализация проекта</a:t>
            </a:r>
            <a:r>
              <a:rPr lang="ru-RU" b="1" dirty="0" smtClean="0">
                <a:solidFill>
                  <a:srgbClr val="3906B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r>
              <a:rPr lang="ru-RU" b="1" dirty="0">
                <a:solidFill>
                  <a:srgbClr val="7030A0"/>
                </a:solidFill>
              </a:rPr>
              <a:t>1 этап </a:t>
            </a:r>
            <a:r>
              <a:rPr lang="ru-RU" dirty="0"/>
              <a:t>- </a:t>
            </a:r>
            <a:r>
              <a:rPr lang="ru-RU" b="1" dirty="0">
                <a:solidFill>
                  <a:schemeClr val="tx2"/>
                </a:solidFill>
              </a:rPr>
              <a:t>Подготовительный подбор литературы, аудиозаписей, иллюстраций; дидактические игры;</a:t>
            </a:r>
          </a:p>
          <a:p>
            <a:r>
              <a:rPr lang="ru-RU" b="1" dirty="0">
                <a:solidFill>
                  <a:schemeClr val="tx2"/>
                </a:solidFill>
              </a:rPr>
              <a:t>оформление экспозиций в мини-музее «Продукты пчеловодства», подбор игрового материала</a:t>
            </a:r>
            <a:r>
              <a:rPr lang="ru-RU" b="1" dirty="0"/>
              <a:t>.</a:t>
            </a:r>
          </a:p>
          <a:p>
            <a:r>
              <a:rPr lang="ru-RU" b="1" dirty="0">
                <a:solidFill>
                  <a:srgbClr val="7030A0"/>
                </a:solidFill>
              </a:rPr>
              <a:t>2 этап </a:t>
            </a:r>
            <a:r>
              <a:rPr lang="ru-RU" dirty="0"/>
              <a:t>– </a:t>
            </a:r>
            <a:r>
              <a:rPr lang="ru-RU" b="1" dirty="0">
                <a:solidFill>
                  <a:schemeClr val="tx2"/>
                </a:solidFill>
              </a:rPr>
              <a:t>Основной</a:t>
            </a:r>
          </a:p>
          <a:p>
            <a:r>
              <a:rPr lang="ru-RU" b="1" dirty="0">
                <a:solidFill>
                  <a:srgbClr val="7030A0"/>
                </a:solidFill>
              </a:rPr>
              <a:t>3 этап</a:t>
            </a:r>
            <a:r>
              <a:rPr lang="ru-RU" b="1" dirty="0">
                <a:solidFill>
                  <a:schemeClr val="tx2"/>
                </a:solidFill>
              </a:rPr>
              <a:t>-Презентация проекта </a:t>
            </a:r>
            <a:r>
              <a:rPr lang="ru-RU" b="1" dirty="0" smtClean="0">
                <a:solidFill>
                  <a:schemeClr val="tx2"/>
                </a:solidFill>
              </a:rPr>
              <a:t>«</a:t>
            </a:r>
            <a:r>
              <a:rPr lang="ru-RU" b="1" dirty="0">
                <a:solidFill>
                  <a:schemeClr val="tx2"/>
                </a:solidFill>
              </a:rPr>
              <a:t>П</a:t>
            </a:r>
            <a:r>
              <a:rPr lang="ru-RU" b="1" dirty="0" smtClean="0">
                <a:solidFill>
                  <a:schemeClr val="tx2"/>
                </a:solidFill>
              </a:rPr>
              <a:t>челиная академия»</a:t>
            </a:r>
            <a:endParaRPr lang="ru-RU" b="1" dirty="0">
              <a:solidFill>
                <a:schemeClr val="tx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i="1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4574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G2Ak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xwcDNG7p71GDlyzcBTj60wqpmC/OMc+1AFiigUUAFFFFABRRRQAUUUUAFFFFABRRRQAUUUUAFFFFABRRRQAUUUUAFFFFABRRRQAUUUUAFFFFABRRRQAUUUUAFFFFABRRRQAUUUUAFFFFABRRRQAUUUUAFFFFABRRRQAUUUUAFFFFABRRRQAUUUUAFFFFABRRRQAUUUUAFFFFABRRRQAUUUUAFFFFABRRRQBk+LdasPD+g3Wr6lOsVvbxkkt0LY4FeZ/s+/F9/ihb6gr6b9lFmW/ebs5XOAa4b9vLxo+l+DYvCdrJtuNRAl464U1d/YQ8NvpvwwXW5V2tfMysD1wDQB9GRY8tcHIxwfWnUi9O2O1LQAUUUUAFFFFABRRRQAUUUUAFFFFABRRRQAUUUUAFFFFABRRRQAUUUUAFFFFABRRRQAUUUUAFFFFABRRRQAUUUUAFFFFABRRRQAUUUUAFFFFABRRRQAUUUUAFFFFABRRRQAUUUUAFFFFABRRRQAUUUUAFFFFABRRRQAUUUUAFFFFABRRRQAUUUUAFFMeMOOSRVXV7ldP0i5uieIYy+aAPgX9rfVLjxb8bbfSoWLvZXAtgAc4Bbmvt74a6BD4X8FaZosAARIgxx6kZNfGvwR0J/HH7Veq6zMnm2MFzKzsRkZ7V93NHhVVeBjb+FAD41ZQQTn0p1IowoFLQAUUUUAFFFFABRRRQAUUUUAFFFFABRRRQAUUUUAFFFFABRRRQAUUUUAFFFFABRRRQAUUUUAFFFFABRRRQAUUUUAFFFFABRRRQAUUUUAFFFFABRRRQAUUUUAFFFFABRRRQAUUUUAFFFFABRRRQAUUUUAFFFFABRRRQAUUUUAFFFFABRRRQAUUUUANZsMBXMfFa6+yfDbxFdZx5VhI/5CunA+Yk/hXBftETNb/BbxWycM2nSr+lAHj/7BOilfDniDxBcxjzb29DxOeu0g19NuzAAdzXlX7KOnRWfwN8NtGm03Fmrye5r1fCglu9ADl6CikHSloAKKKKACiiigAooooAKKKKACiiigAooooAKKKKACiiigAooooAKKKKACiiigAooooAKKKKACiiigAooooAKKKKACiiigAooooAKKKKACiiigAooooAKKKKACiiigAooooAKKKKACiiigAooooAKKKKACiikLYXPWgBaKqanqVnplm95fzpBCi7mZugFcho3xb8Aavfiz0/xHZzux2rtbqaTaQ7HdUU1XV0V0IZWGQR3FDtt9yegouIdRTS+CdwIAGSaI33gkDjsfWmA6iiigAoPSiigBP4a82/aVb/izevqOjWjj9K9HZioY4zivOP2jYWPwc13nO21kY/lQBc/Z4RYvgj4SQcf8S5P613DK3mD0rh/gGN/wa8IMp4/s5K7t22kDbmgB46UUCigAooooAKKKKACiiigAooooAKKKKACiiigAooooAKKKKACiiigAooooAKKKKACiiigAooooAKKKKACiiigAooooAKKKKACiiigAooooAKKKKACiiigAooooAKKKKACiiigAooooAKKKKACiiigAooooAKZtyvXFPPSo2DSfLyvvQBm+KNDtfEGiXOmXrMsU8bRsy9QCMcV8XfEf9nHxV4Fml1PwNcNd6YpLF5G/fqPYCvuVc8KR+NMaPcxLYYfwgjpUyVykz4l+EH7QHiHwRqceg+NYbprNmCiW4U7wfx7V9keHdZ03xJo8Gp6XdRzW86hgVYEr/hXG/FX4Q+FPiHZSLqWnpFe7cJcqMbfwFfOFm3jz9mbxWVvFuNY8ITScyjhUWkkD1PtNGEny8lRxz3p8a7cjoOwrnPAfi7Q/Gnh+HWfDt5Hc20qjOw/cbuDXRxbtuG6jv61SJHUUhZRjJ69KWmAUUUUANb7wHrXD/HuP7R8GPFagZYabKV+oFdv8xcZHArmPibbvd/DfxDahSxlspFA9cigDB/ZluVuPgX4UGcvFYIjex5r0jFeL/sl3gf4fy6duybBxCy/3DjpXszn5CRQA6ikQ5UUtABRRRQAUUUUAFFFFABRRRQAUUUUAFFFFABRRRQAUUUUAFFFFABRRRQAUUUUAFFFFABRRRQAUUUUAFFFFABRRRQAUUUUAFFFFABRRRQAUUUUAFFFFABRRRQAUUUUAFFFFABRRRQAUUUUAFFFFABRRRQAUUUUAFFFFACGsrxFouma9p82mazZxXdtMCNsiBgPzrVqMKcvltwPQelA0fIviPw14m/Zu8Zr4m8Mtcah4KvZQt1bcu0GeWYKOAPevp/wX4s0rxf4atde0O4Wa3uEDFQwLJnsw7Gr+p2NlqumXGm6hCtxazoUlRhwVPavlvUrXXf2cviCNTsWlufAWqS77hB9y2YnCrUrcprQ+sTuPzKFI7UsQwTlsk1maBqtjrOl22r6bcLLa3CgqV6dK1FUBsgde9UQOoPQ0UHkUARlm2jHeor+1W70+a0f7sqFT+NWBhQKbu3bSvTNAHz9+yjci28U/EXQZDta21nbGD3AFfQT8LivmvwireF/2rrrSF+Vdd868YdMkCvpT7x+hoAVBgUtFFABRRRQAUUUUAFFFFABRRRQAUUUUAFFFFABRRRQAUUUUAFFFFABRRRQAUUUUAFFFFABRRRQAUUUUAFFFFABRRRQAUUUUAFFFFABRRRQAUUUUAFFFFABRRRQAUUUUAFFFFABRRRQAUUUUAFFFFABRRRQAUUUUAFFFFABRiiigBNo9BWV4r0PTPEeiT6PqltHPbzoV2uoOD2Na1Ncd8c0nsNHyx4C1nVPgP8RW8DeIpJpvDGoyBdKu5CSqOxydzHtX1DDLHNDHJbyrIsih1dTkMPUVxvxf+H2n/EXwdcaHqKqLhVLWd1j5oZD/ABCvMf2b/H19p2r3Hwt8ZyNHq2nMYrCWQ8zQJwGqUNn0L0O1u9JHlWKnnvR225y3Y0RkuuW6g1aJJDTcfhTqQ0XsB82/tHSHwv8AHDwd43VWSK3t2t5HXjl2wK+jLR/Otorhf+Wkat+YzXi37ZWktqXwilu7ePNzZ3sDqe+0Nk16B8LvEtv4n8AaXqccyR+ZGIhz1ZRg0P3gOsjAUHrye9PpkJ3Lg9V4z61JSs1oAlFKaSqQXClpKWkAUUUUAFFFFABRRRQAUUUUAFFFFABRRRQAUUUUAFFFFABRRRQAUUUUAFFFFABRRRQAUUUUAFFFFABRRRQAUUUUAFFFFABRRRQAUUUUAFFFFABRRRQAUUUUAFFFFABRRRQAUUUUAFFFFABRRRQAUUUUAFFFFABTXVmwM8d6dRQA0jateG/tL/DmfVrWHx34bQweJdKwyunAeFfmYEDqa9zOKSVFljaN1DIwwwPQg9RSGedfAT4iW/xE8DQagzLFqcI23dueGjIOOR2ziu9luLeziMlzOkadSWOK+YfHNtP8DvjOPFul4j8N6/IP7Qt1OEhVR2Huav8Axa+O62lnGkWjwXFncIGjl3HoelS5WKUT6BbxP4fWPe+sWag9MyCvNPit8UrvwnF9rsLm1vrb1iAbFfF3i/x1qGrXryWN1JBuP+oU/KtcrL4j8QGNrO71a4lhfgxk5UVClz7DVM+kPFn7RVp4v8L33h7UbfZLOD5TAAL0ryDQ/in4k8N+EdM0PS7lluLC6eZDk7TuPGa4CRo5Cq7AroPlcdasW7QTWzs52ykYDd6mVX2ZsqJ9T+Hf2tA/hXyL6zZdXjXaZCo2M2K6n4QftPaVryXVl4mVbS+g6SHCI/0r4th066vJFgt7OWVyONqE5PrW1F8P/GdxAM6K8bD/AJagHJqZY2ilrKzK+rn6HeAPir4W8aiZdMvoopYpChjkcbmx3HtXcbiyhlddvc1+YFiuu+EdQS6t/t1hcpgN5cbYb8a94+Cf7RF9DNPpviM+bFuCrJIeQKKVSNV6SM5UGfZQJzT+xrnPDXirSNctoptPvI5AwBI3Dit8swORhlrq5XHqYyi4iLIzRtgYYVImdo3de9HTkCloJCiiigAooooAKKKKACiiigAooooAKKKKACiiigAooooAKKKKACiiigAooooAKKKKACiiigAooooAKKKKACiiigAooooAKKKKACiiigAooooAKKKKACiiigAooooAKKKKACiiigAooooAKKKKACiiigApr7sjB4706muMjHSk7gNeQbRtBbPpXH+PvEOqaJaM2lWMt7c43BIxniug1jVLHSLI3F3MY4V5ZhXzB+0b8VtOkjEfhHxBcxTD/WOhwwPpUzemhUVc85/aE+IPiLxQk2la74fvbKNuC8q4H4V5Pc+JdUk0xNKmuopbKNQIwRlgR05pdd8XaxrkrJqWo3F56eYc1zTyFZCJY1C9tvNYQk/tnTGmTM5crEoLM33mFRTlIoNtuwQMcMr8mrttp91eRBba2ugW+6yRmuv8JfB/xp4ilVYtNUQN/wAtZDtNc9XG4egryly+ptGkziNPs7vULyC10+2kuXI27UGTXv8A8LP2f7ma2TVvF9wlnYAbjFJ8rAfWvYfhB8I9C8B6HJc6jCtxqSxmQsy52kDOAa8Q8deNfG3xS8Zv4d0OS50+BJPL2R5VSOnPpXzVXNquPm44eVoreTOqFF9T0PUPiL8L/hwTpfhbSl1G5XhnGJOfSqEXxo+ImqMzeH/BM8dv3L2oYYro/hj8FvDPhm3S51hP7R1EkGUTLkB/Y16/ZWdnBGTbxx2KRjlF4U18/i8dgqdVqMXOXe7/ACRpUoySPna/+IXxCuLZ49e8CvdWxB3rFZqGx9a4DXNF8H+JcSaZBL4Y1FgS6Xr/AH29hX15qepaVAha+1C0U9NqSqcj3rltc8I+BfGVk0ijTYJ1+7MrqJAfatsLmrg7qm182SqN1qz5K0TxL4u8B67FGXuYo0cFg5OJF9R9a+1fgd8VNN8YaXFa+aBeADcpPINeDeL/AIY6xtOkXqm7t5Ttsb8nMrOein0UV5Z8P77Wvhv8STaTM8ckM/lygnAbnr719vl+a0a8bJ6nFiKOp+kxb92WBHTrTkOVFYnhXVU1fw/aXsW1o5lHI9cVtD5QB6V7XS5570YppRSUChO6AWiiigAooooAKKKKACiiigBC2DQDQcUZpK4WYZpaSihySCwZpaSgUlK+oWDdS5ppoFUmmTd3AtilDZpDSBhuI71CjK+r0L0HE0A0jdOuKRV25+YmrEPzRmkoHWgBaKKKACiiigAooooAKKKKACiiigAooooAKKKKACiiigAooooAKKKKACiiigAooooAKKKKACiiigAooooAKKKKACmOw3hCDzT6jmdUYMwP4CmgOZ+JH9gweHJZfEAJsEUmQBsZH1r8+/jpL4NuPEgufBcElvD910aXduOetfoX8RrbSbrwlfR62rGy8o+YyrkgV+bfxT03w7pfjN4vDN5LdW0pP+s/gJPSued4u50UVdmDY2txf3Ys7JN0n8ZA+7Xb6FbeBtDjWTWk/tm5B+aKF8FT6Vf+HXhC+8Q3cGh6LGUnc4vbkcGMdsGvpHwd8K/CPh3YZtOt9Ru9u2UzRhhnuc+tfN5pnFKi7N/cepTo3PFdC+LWn6TdQxWHhOSGy3ABHUE4+tfU3hjVLTWdDt76zt0tYmUEptGc46VkSeGfD0hdf+Ec09UH3T5Qq9amK1thDHHHBEh4VOK+AzrM6OPapwumehSoXNaabcjqzDGNoBrlNN0HQ9Jv7q/tNPEd9djbPNjgj29K1xLvO4cg9KjuPu814rlXoR5KctOp3RoJEhvbe2tnmmcBYIyxY9lHWuJtT4s+KQuJtLvhoHha2PN3MuVvF77T2xVT4hSXeqXlh4X02QpPPOkkpBxuiz8wNY37VuvT6DoFl4T8Lzz6ZZ2KYuUt/lBz6etfb8M5PRmlWnq2eJmdd09Ed/oHwn+D9/J9jtbp9QvlGZtl4x3N34qbX/2ffB0kf2jQ47vTr5PuSPcMVB+lfGmka3qOmz2t7pOuahFdo6yZD48w/wB1vavv34SeJbrxH4C02/1FQL4xfvgOma+9nhKMYPmjY8Whi5yejPJvCmpeMPDvi6bwX4scXjxRh7TU/LxG+fuoB6iuH/aw8HFtLh8W6dGEubTC3JA++xPWvpXxjZ6fcx29xKge5jk3KxHIrmPF+j2/iDwrfaXMM+bGzn6gV+e4rEwwWZw9ls9z2KdN1INyOR/Y18ZXOs+FWsLy4BMC8Keq19FfwjnPvX5/fs/a9eeEficmgtlVuLkxke2a+/rdt1tGw7qK/TKdRVaSaPIrx5ZEg6Uq0DpQK0grRMhaKKKoQUUUUAFFFFABRRRQA1hzRilNNNF7g5WFpaaKH+tTypbii2xaCy1GCB1JqO4uoIl3PIg/3jis6lejSV5M05G3oT7hRuWuZ1LxTp9qSGkJx/c5rz7xp8T7uzl06G0hH+l3Pk5I7V5VTP8ABwfLF3Z1wwFSXQ9hvby1srZri7mSGJerseBXF6v8WfBNhcG3/tu1kkHo9eBftAa5raWiTf2pcpCBh4o34J+leV+E/hX4m8XaNq/jJxPDZ2cPm24bIMjDqCK3wmYrEy93YVbCeyV2z7Y0n4m+C9QXnXrRGzjDPXU6bqVlqKGSyuEmjH8SnivzTbWpdJm3SALMnylO2fWu28C/GLUtPvI7eHUHSZf+WZfEbV6HMctj9ASwHelB596+YfA/7UNk+rxaL4stRBKzBVlgXcuO2TX0fo+pWOsWEd9pt1HcQuAQysDj601ITRoUgZWzg5x1pAdo+brSLtUnb1Y5qyR9FFFABRRRQAUUUUAFFFFABRRRQAUUUUAFFFFABRRRQAUUUUAFFFFABRRRQAUUUUAFFFFABRRRQAUUUUAFMY/OBuH0p9Mk4IbGTQDMLxrPaweGNTn1BRPYeQfNTpgV+Y/im2tZPGuof2cClvPeEwKTnGTxX6c+O4RN4N1SIIG3QN8uODX5ufZY7j4kNHMuwR6gF2gdPmrnxVSKw7md2EgpM+sfgT4cj0TwVAEjCalcp/pjEckdq9A1rUNB8MWC3Gp3kdop5MjnOfauK8aeLV8E+HEFjb+drF1Gq6XBtz5rYGdw71a+H/wtb7OfGvxGv7i5vpIjcSWJfdbRxkZxtPevzOGR4jNpuq5cquehVrxoaEk/xV8AXASNPElsq9/lNT2Wq6H4gR7jQtQjvFQZIT/69eSePfjNodt4ibTfCHgnw/LaoxUvc2ihm9xW58Ornwr8UHnh02S40HxXYp532a3HlW0voPeu+rwdCnTcobhh81gpJWPRrO7DN5ZGCO1Xpo/Mj4rjLebVbC/FrqsSrcodspX7ufauvsp+ATyDXwmIwssPVcZM+k+KCmjmbyxa08Z22tNCSIotu/sDWF8YrW18WIJ7VBJdKP3yjrJ6V6TJBBcIwbLAnpWdJolurl40wfYV9Ll+fxwUYxitjzMVhFiInzXoPw3uY9WEcsDXCuc7QMeTn+I/SvqTwNKnh3w7babHIJRGmHmHTNZ1vp6wylooRvYYLY7VfhsmUbG+4eoFenmPGEsVS5IxscWHyqNJ3bLFxfT3k/mBTgnGPT3qeFG2PGT8zAj8KSKKG0XcjEn3qJrgLcLKTgV8XUqznVVR6nptLktFaHzRPoyWf7Vtla7cIZ0IHua+54l8uJUHRRivjf4iRrb/ALS3hm+Td/pF4i5HfAr7GRz5IZq/YsjqSq4aM32PlcbBqRLQKg8zHPzc0/LZ7V7bTRwqfkS0UzmgBgc1nzO9mi7j6KYW55xSeYndhVXXcdmSUVXadR/y0T8TTGvLcffuIwf94Vg8VRi9ZDjGT6Fuis5tTs0+9dwAf74qCbxBpajBuoz9GFRPHYeK+JGioVHsjXJpMiuauPFujW7kPOxx71z2ufEzTbZSLV9ze9c083w8Fe5tDAVpu3KeiSOFGdwAHWsTVvEmmWGRJcoW9M14zr/xC1HUAFhuEiUHnDYNctd+JowT50ryMepY5FeFjM9lU0pRPVw+Tdakj1/VfHkkgeOyjK56SZ4Fc5f69Lcj/S5y/wBDivNH8VRxoxVtw9BzWFq/jqyt1Mj3G0jqpNfO1oYzFy1uj040cPhvM9Om1S2jY+WcfU1xfxI1VlsLTUlwFtpd68jqK8l8UfF2RwYdJRWk6ZYV5xrHijWNWJNxeTBM/wCpV+p9hXp4Dhj3lOoznr5lRirRie2658TPDFxbRSaki3c4IZot3JIqp4v/AGmNXk0f+xvD2nNo2n7doBAYSCuC+GPwf8a/Ee/U6bYG0tQeZbtSmR7E19b/AAo/Zf8ACnhtYL7Xt+o3y8vDIQ8QPtX2GGwFLDr3UeDiMV7U+J7m5N9N9rv5hI9w+91xjg9TX0L8PP2dPC/j7whaato3iaBJCuZkUEmM+9eT/tKNpsXxWmh0y1S2trdmiMcS4HB9K6r9nzxNr/g/x/osdnFdyafrT48oKSmB7V1KJzNi/E34D+OvB9nLPCJNS023y7zomMIKZ8B/i1rfgnW7G3F60mh3bDzUbnBzgcmvvqa1h1PS5La7QSW9zFtkRvQjkV+fP7RfgKXwB8R5LONdmmapKZrTb0jVf5VSgyXI/QqxnW+sba6T7ksayD8RmrG35g3pXlP7L+tTa58LLTz5pJHiYpvY5OBXqpUhQoJ+taED6KKKACiiigAooooAKKKKACiiigAooooAKKKKACiiigAooooAKKKKACiiigAooooAKKKKACiiigAooooAKRqWmN96mgtcq30Bms5I2GQwIYV+ffinRX0/45SRrCSZdQDKntu61+hjlgdy8565r5B/aIsx4Q+MGl+KvJzDK6xtuHy5ZutebjacpUZW6nVhbqR0WiwTeJv2h4Le+XKeGmR4GPRdy+le8fEGKa68FanDCPmML5A7jFeK2NnNpHxksfFFm2+z1Zl+1tnIAC8V6X4u1yRJGuN3+jsNqr6/X2rz8vzGhGkqXVHZiMNOo9D4T8QaJrFnrSSR2bzJuby5OnlV63+zT4e1K38WpcXW6W8QiSRum1M8V2Wu6Lpeqakbp4pPOc5ZYh8grrvDNnb6TYiKwAWQ9XP3yPTPpWubcQUKFJpHNh8qqKd2bvjOO31C/kaJQZFPLCqGkITL5L9qvrDtQSNne/JJqhqD/wBnQS3BYZxxX5Hi8SsbWbifZ4f3aXIbscEEYIRgfWmu23oOK8n0bxJrl3rEkQ/1O8/lXotrcM0ag7i2Oa554eUZWM1Sd9y7LclAMLyTiua8S+K30SUK0ZkDVfv9QgtzsDFpTxt7iqZ0xLl/tF4qP3APNXCi76m8aS6jbLXn1KATIpTParqzM0f7w1WljhACpGI1HTaMUwyjHzcBelNydLZHSqCcTzvxzGz/ABa8Mal5JZLO7EjH2xXvPh74reFdZ1STS4L5BdRZDJ3yK8zvruGbVIVaKNstgnHIry3RB9m+L0ohVU3Fs4GMjNfbZTnlSlhZRXRHiYzLozZ9oW99DcW6zrKNvXNZt/4o022kKNIrMK82N5JDHHbxzyBCP71OlgEi43ZYjqayxPGFaKjyo5KWTxcve2Orv/iBbxEiGMN+NY2ofES6ZAI1MPPXPWuD8Q6fqsJLW6qy+wrm5n1gqf8ARJmK8nCmsXnmJxa0lY7YZbhobo9LuPHupN0ujWfP411TaT9sJHpXkI8Tb797ORXidTt+YY5rsPDngnxRr0aSw6hYJHIeNz9adHB4uo+Z1n950KODpK7ib83jG/cfNeFaz5/Fk2TvuWf866rQ/gvucNrV8X9oXruNK+GPhmxUCOOST/rpzXqU8jxGI1dT8Tir5ng4/BE8U/t6a6bbaQyXTnsMitCw0TxdqOGi0eaBT0bdXv8ABoek2ir5On2oI4yIxmrrLDFEWAWKMdSeAK9LD8NKPxzuedLOEvhieK6d8M/EV6gN7ePDnqCK02+DMbR/vNVwx77a9OGr6bkRR6jbO4PKiQEmqXirxZovhrSn1LVb2GGJVyEdgGb6CvTWWYSPunFLH4iTutDyTUfgLNIwaHxBsGeSU+7XjvxT0bS/A07R3XiyPUGHWILjmo/jh+01qOsB9O8MZtbTcQXI2ufxr5t1DVNQ1G5kvL67luWcknexamsupR1ihrF13vI7DXvHkjOYtNjNtEeswOdtcfe6jcXztJdTNKv9/wBaTS7DUdTmW00yykvZpjhY4V3EfUV9KfBH9lfUtX8jWfGkqwWpIIt4ztf8RXdRw9KK95amFWvU7ng/gDwP4m8bXv2fwvpU1w27BccY9+a+vfg3+y1oehNDqPjCZNWvMBvKZceW3pXvPhTwloPhTS47HRdPit0QY3ogDn6mugAHXvWyUb6HI5SluVLDTrGxsUsrO2jhgjG1UUYwKllkFvbGVmyqAkmpGNc58SLprDwLrd6jbWitiw9qqS0KUbH5q/F2/a6+J3iOaSXcBdSlPzNfaX7IumaNrfwo8Oaxd2kcmo2CsYpT1Qk18J+IpmvfEepTTAHzZHbP1r7Q/YHvpJ/Bl5Ys2UtQoUemTUIbPpQ/LI0YTahGS/qa8G/bX8MWWo/Cm48ROAt5pYVYGx1DHmvfjy2O1cZ8afB0njz4d6l4YikWJ7rbtZjgDBzVknAfsUBm+CdnI3DG4fmvcwe1effAPwbeeBPh1beHb5kaaCZ2JToQeld7GdzMW454oAlooooAKKKKACiiigAooooAKKKKACiiigAooooAKKKKACiiigAooooAKKKKACiiigAooooAKKKKACiiigAprinUjdaAvYjLYQeteVftL+CY/FvgKUxxBrm3IljIHIK8ivVWXmiWNJYGikUMjjawPpSqRUo8oUqsozufLPwH8TRa14Z/4R7UmDappuRcbvvdeK7XUri6nbyZoSypwo9RXi37RFjcfCX4r23iTRVaKz1CXMif3sV7L4J8R2XibRbfU7Ta8bqN564fuK/OM9wVbBTdSmtGfV4StCcUQ6dpt29wZI4/s8Z9Oa37OytbOMzyyCSQf3uKZeamtuCoTkdwOK8/8W3HiPxBIbbTpUij74GDXyHPLFytUZ66oza2PQbnU7e8j2RS/MvG0dqqajb/AG+zEbYH1NcRoVv4p06NIVlt8oMEuuSau3EGu3Um6+voBEeoiODW/wBWp0FeLuzWnReyRsCHSdFjHnsiN13jk1Xm1q7v28nTbfZD/wA/I6/lWXDpelw5Mr3MspORvfIrUhucQeSioiewxQ5XVzf2Vty3ZWkUA8+d/tM56yHrV1Az/P5mFH8NZttIY+M5HenGXc37ttvrk1zyrWK5C68yTHaoxisnUJlVHUNzmi7vI7fjcM9zXM3V601/5aMWLNkAelb4dOrug5uRWLcUT/2i0rHhBmuA8Db9S+LdzcAZjiDrn3zXf61dJY6Xd3snCrFWD8EtOCrf6tIOZZmdD6qa9WhJU6NXmVrrQ5Zas9GaMtOv+z1q/uyAw7cVnWcpkklmwQh+6KvWx2wGN+rNkGvnZTi9GabK6RMjTP3yPSqviHUxpOiXV04WPEZ59atwxxq23cd31ryn46a8qrDodu7GTdmVgeCp7V05TTqVK1raHJUrp6NHm2o3RvNVkvW+bz5Mr+NexeG21Sz03w9YQyNHcLOWuCDyFPSvK/AGlyat4mitWx9niUvk/wCzzXtngmA3+p3WtNxAyCOJT2K8V9DmlWFCnyrc5Wot7HbQ6lqtu5K3jyDPetCHxVeoAJMn8axmVW6k0qpGvYn6185RzfGYZNRqF+woS0lA6UeM9oXzINsh6Ln71fN37V3xQ8dafqVpp9heTaRZ3CknyzncBXtZYRuX2huOMjpXhH7XcVi+kafJdK7XbITEQeBzX0/Due4nEV1GqzzMdl9KEeaKseKaJ468V22ofbpNcuA68o2epqDx9428U+LSv9tarPcqgxGjHqK5uJfLO4Ek479KeGbaTwXPTNfpMeRayWp47btZFFYmZTJJlmH34j2Fdx8K/h0PG+pxxzan/ZdmD80oGce2K5lMyIvmKC6nPy963PCc1ymsQtHPJBhhgK2Aaxr4vki3FCp4X2r+I+9/g38JfA/gjTra60m3gvL5Rn7eRhmPrivTwBncqjJr54+H3iHXrDTbdvOEkBA3554r13w94usNTiEVxKIZB6nGa8rDZ1QrS5Zyszavl06S01R1KMvmkb8n+7UpqGFo2iBj5Xs3rT9w7nFfQwty3R5knZ2HFa84/aS1JdN+D2v4bDy2rKteiE8/1rwr9s2/Ft8OYoWJAuCy4/Co57lq58Czt5kySd2HNfWP/BPjVEW/8S6c7cny9gr5IiOXZuwOBXvH7D+rCx+K5sG3Zu3AHpwKaY2j7/hJwc+tK/3T82PemFWWTPYmnMHw23Ge2asgbGVdjKrZGMYpwGTub8qRogUCjjBzxTgCABQA6iiigAooooAKKKKACiiigAooooAKKKKACiiigAooooAKKKKACiiigAooooAKKKKACiiigAooooAKKKKACkpaQ0IBrUH5lIBwaV6YRkc1Cl7xOx4v+1r4BPi/4by3kKGS/wBNQvCAOWJr5S/Z/wDHV/4T1dtC1Ak2Mj7NrHpKeOlfolMqzKVkj3JghlIyGr4b/aZ+Cuu+HfFEvi3w3bvdWO83EkUK5MZzksfauXH4NYmm4vqduGxHI0evavcPLbiUTEKRk4qhp2oSW0oESjBPLV5B8LvjBp13Cum+ISYiflWVzha9LgvbW6+azuY7i3bkGM5r83xWR1KDeh9lhswVXQ6t9SjmyvG7uaz7t8ZbfWFJfJDnnaoOASaiuLx2jDl8I3Q+teZ9UqXtY9NVoxRpPcbm+9T0usfxVzM195R+9kVG2qEDO/iumOVzauyfbJ6nYx34Q5Ldain1BVBbfiuOm1Y7Nwbj1qpJqEt2fLhYsfatIYCEPiQvbG5rOuQxxSOz5CjOKm8CW1xdh9WmQhc/us/3ap6J4bS4dbi+fESnc4J6il8UeOFh2+G/Dlm1wzDYDEM7B710KlDamjGpUuyv42vJfEOuweGNKJaEsBcuv9016BpmnQaTp0Gn2uP3SBWI7kVgeBPDq+HLRriZhPqEw3OepGa6i0jb5pTks3JHpXm4yqrci2RcIX1LcIVYxGvFWdy5UfgPrVOL5cnPzelTAEIDjLMcD2NeDKm5z0NWlFDPEmoxaPpEupysAsK4f3J6V8z6zq8+o6tcX1yxdSTjPpXf/G3xMzOugwyhwnyzhT1NcR4J0s6vrcGmyKTCWHmydlX3r7XLsIsPR9ozwq8/3h33gexbT/Czyqv/ABMb6RXtvXyj1r2HSbKLT9PjtIuFVd34nrXG+GrSKfXgUZTb6QDbRHsw9a7KOYPM+G+XFfO5rifa1LHbSp3Vyyp4pc1Du96XdXj1I2nfuXOF5XFiO9xnu2K+av2udYWfxBYabG2RbKysK+liUiQuzAKnz7jXxR8adR/tb4kasRJvVZjtINfX8KYVvEc/Y87NKn7uxxxpRTE3Y+YYOaeK/T27o+ajsLuZSNtamhSSPq0A6fMKzFGckHpWj4bjefWrddwU7hj35rmxEV7CRvhV+8PtP4Z2wk8NQrKodSozWj4k0JprN59NkMMsYyAvHSqPw3eWz0C2hYZJUc11E7NLnDqqY+Y1+Q1q/ssW/U+l5dLHE/DH4yf2d4iPhvxRN5Sq2xZGOa+h4GjkjSZWEkUgDIw5BBr4E/aHs7c68ZrPcJFbd5kZxyK9d/ZR+NC31snhPxHeIJ4hiKRz19BX6zlOL9thkfK43D2qtn1EV3DaeOeK+Yv29b8roWiWin70zbh+FfTaOsiDbyvVW7Gvj39uS8aTV7W2ZsiBtw9uK9bltA4k/fsfKD4jmZffNegfs6ar/ZPxn8P3G7arTHd+VedpmW5JPHP6VraBcnSvEtnfRtgwyAqfxqEaM/WKCQTQRzDoyhh+NPVgfrWR4NuheeEtKuVYN5lpGSR/uitSJSrv6Z4rQzJKKKKYgooooAKKKKACiiigAooooAKKKKACiiigAooooAKKKKACiiigAooooAKKKKACiiigAooooAKKKKACiiigAoNFBpNgIRmmSfKuaeaQ8ik49QsCHcuaq3tnDdwSW86LJBMpSVCOGU9QatikNVGQJHx1+0V+zI0lzP4g8DRAoMtJZ/dSP2Wvm+w1fxT4Su5LZ57hPLO1onyACK/VLltw4Kn2ryD4yfAvw347tpbu1gSz1Mg/vOzfgKyq0o1VZo6aOJdJnx9pfxZS5iSPVoBHGgwzKM5NeneHdP8AEHifQ7fWtAgW706QkLluVx14rzP4hfAnxn4UW4nk0+a802PIaSNMD25r2f8A4J+6xcy2+r+Hp7hPKtI90cTDkEnmvOnllK+x3LNJtHF309xbXUkF3G0ciMVZcd6jEt3MP3MGV9+K+pPH3wr0rXtSGoQtHaz7cMSOCfWvGviL4N8SeDoJLtbN9UtUGT5CYwK8evgKqm7LQ9LD45TitTioNNunUPIdqn+HPFadvcabokX2m78tMc8HJNcPN4k17UiUstOngAONrDkVb07wvearKtxrt8EXr5Z4NcFWjGHxnp05uRp6l4y1TxDcjTdBtisUp2NJgjA9a7PwN4ag8Nj7TdESXr9WPJzUWg2drYwCDToFjAGN5Gc101jbfdkmfewrx8XXilyw2O2nTuaVoBuNxKfnPQVN55iJYd6oySBrpHB+Ve1TGRWn2+vIr56pNykdqhZFjzcP5g+8azfF+vL4e0ae9mcBmjIjGf4u1WSdglkPRBmvCPir4om1/V/siMRawnHtuFetleB9rUV0eXjq/JA53Ub64v7ttWucmSc7jXpPw+tf7J8JTalMuLrUg1vbr3DdjXDeEtMfWtdttNI+VvmA9hzXr2iR2ur+JVaEAaXp6L5A7GZeDXv4+qqVLlR52Gh7WVzsfDVgNN8OWsbjFy6gz/71a0m2Jh5fU9aqXMwkdWXgnkj0NCsTlietfCSjzScme048kbF0SCnCQVSEhzThJWVRe6n2BRvG5U8Z6ouneFdRuZGAUQNt+uK+GL+8kvdTudQ53SuTX0t+1F4ibS/DUOlxsQ87jdz2NfMo2whc/dr9N4VwyWH9pbc+WzOpd2HBi43GigdOKK+qta55Edg3EEKP4q6z4eae974jtvlJCEfzrk9wUhj2r2L4C2Md1d/aNuSDXnY+ry4eR24NfvD6Y8LRqunQp3VRW2nleRJG/cGsmxjkgtozGQCR1p95cTQRMzzoOPSvxipJ1a7fmfTuGiPn/wCOtvDBcy+XxkmvEtJvJdD1201KHh1mBr1P456pcTam8aToeT2ryCWRmk3NyB/Ov1rh+DWGTPmsVK9ax+knwS8Ur4k8HWc7sGkWNQa+Wv207sT+P7u0XpGi/wAq7b9k7xE1rZJa3D/u3IC5NcL+2Dbj/hZ17KOQ8afyr1qOK55OBxV6PJK582E+WS3pU27dHDJ/tA/rUNyM3TRetSKNsIX+5XajnZ+ln7Oet/2z8KtPuUO4xAQ/kBXpQbpnqa+av2C/EH23wBPpbNkxzs4r6V+8ysOlaIzHUUUUxBRRRQAUUUUAFFFFABRRRQAUUUUAFFFFABRRRQAUUUUAFFFFABRRRQAUUUUAFFFFABRRRQAUUUUAFFFFABRRRQAUYoooAKRulLQelKwDU6UDil7Uh6ULRA9WeZftHJf33w5u9N02TbcTOuOcZGeRXzD8LvC/ijwb8S9K1XctpaNcA3IjfAkX0Ne6/GDxbqEevi0h0Oe7ihypKtwa848SeLNSuLSRU8I3cUkYyG3V8biczaxdk9D6HD4Dmop2PrS3khu7ZLnAKOMinXFvBcWzQ3EKyxMMMrjIIrmvhTqkuq+CbCae2e3kSJVZWPOcV09xIqQszHAA5r6ynONSlzdzxJxlGo4djwL4zaBoelXyR6XBHDcOQ7Kgxwa88vLXJXK5ruPGM8ereIZ7xmzJGTGPoDXP3ka+WT6V+dY7GKpXlFdD77K8O4Uk5jLAKkIAAGKvRzEcbjisKC6Acpmrcc5z1rzK1Jr3n1PRi1K9jajdakEi7cA/vc/L9Ky45uKwvHHiq10CxMySB7ll2KoPIJrKhl8sRPQyrYqNCNmUfi14xGn2f9i2MxF7KCsxU/drxY+apMjuzMx6erVPe3Fxf6hJd3TlryU5fPb0rpPhxoo13WhLdLstLL985PQ7eor7PD044Wnax85Ubr1L9DsfDUI0DwSt+0Q/te8A+yjHzAdDXoPhTTk0rRIrXaN7nzmPfLcmuV0BP7c8Wya4y403TW22sfYqa7Xzd5Mq9D0FfLZpV5pcqPawVGy2Lgf3p3mkDO7iqYkpd+RivDcGd04XLwmLOqj0zUglxL5faTv6VWiliVgxI+7isfxbrUOi+FtRvpmCyKn7qtsPQdeooJGGJkoUz52+Puvf2542dfMLwwL5YUngEd685a3fOWYkHoDVnU7pru8uLqRsvLMzfmahkkbZnstfrmApLD0FTXRHwmJneo2Oc8jHTFIDSdqUV1048xhUd7WJEAY+XjJbgV9Lfs96T9l01ZXhHPOcV4B4N01tS1uGEDIDDNfYHgjTU03RYowuDtFfIcRYxU4Omme5ldG+p1X2iMlI+3tWf4lvmhsn8qKJzt/jpoEocugJI6CuV+Id/DHo8xe4EUu09a+AwFBzrnt11yI+dfihdXlz4kkMyRIm4/cNcUoZwTtGM1pa5Ms2ryyXN2JF3HFVIVZzFDGc73wK/X8JT9lhj5TEzU6uh9B/AgtDZQSbQMFaX9rJo5pbG+2HfMdpcDrgVc+GNhPp+hwM/GVBq58boY9U8E2rlA0loWdjXz+CxN8c9T0sVQ/2VM+R71W+0s69Qe9KzN5ZLAfh3qbWFC3rIfl3fNVceXlVVw2etfawmnA+ZcGpH0v+wZ4gisvGd1pMj7VkgJC9sk19xKMMfT0r8yv2fNXGg/FHTbrftE0qRHnsTX6Z28izRiVDlWAIoiE9CSiiirMwooooAKKKKACiiigAooooAKKKKACiiigAooooAKKKKACiiigAooooAKKKKACiiigAooooAKKKKACiiigAooooAKKKKACg0UHpQAxjTJWKpkU40y4/1dZy1nYqK948a8Rt5mu3ocD/AFhrl9Zk2iZgoOVxiuj8TNs1y9P/AE0NcjqMnmCUe1fjuJc542fk2foOB5fYo9p+EhZvCy5/vD+VXPHl6bHRbhY2w7L8tVfhQvl+Gkz04Ncv8WNW8zUoLaJsrGTuxX31XFvD5YpdbHzEKHtMwl2ucLdBAjSADcxyx96yvLmvZPsttGWlJxtxyfpVu4mVQ24553AevtXpXwo8Kq5i1+8i2uwzApHQV8rk+Clj6/Oj6bG46OFpWPNfFPw71vRLJNUhTzoCAzqOWHrxXMQ3AbBJCccq3DD8K+tNSMUGn3E0qiWJEJKV8x+Nvh5rnibT9Z8SeFZGW7jn+SzQcsvfmvpcZlScuWKPFwecOzcjlPEXi6x0a2ZkdZZsfIF5GfevHtV1K51rUJL2ZyVJOEJ4B9qi1SO8sdRe21JXgu2bbNC2fk96ZEm2dYY18wvwoFVhsJHCq7DEYl4p+6S6fbz3upRWdukkk7Ngsoz+der3H2XSbC18L6Tl7yfa11IvZD94ZrL0CKHwVo5vJ4hLqV0P3ad1NdF4G0xbCObVLxfNv7rLDPVVPauPH1k4to78DRtozptJtV07TksbAAwwjBLdW+taKSL5Q2Z6859azopTsjCHBx+8qT7QjOUj+6O/vXydSLnK7PeopRRfWQ05pCEJHWqSy1Ism75axqU7GzaLO1JAp3sPXHrXkH7SniEfZ7LR7OQcZFxg/lXp2t6hBpOkT3sjAKqED/er5V8VarPrOuT3UzE+Y3ftX0mQ5fap7Vnzub4nk0MbYMg5PFOb5kZOzdaDkHFJzX3korRo+TmubUaTKZcbR5YHBqZQpTvuzSSOUth9avaJb/bbmKNFySRSq1FRpuRVGnzSR6T8DdAaTUmvJlbAAK19L6Y6uiRsMbV4xXBfC7RksNIjZ0wStd7C0asCtflOe4iVetc+zwNBQgWZZJIywjC49TXhfxv1yOAtbRsCzdc16p4t1OTT7OW4U8KK+avijrVnq1w20jze/NdvDeD9tVv2OXMq/LGxw16C7Hy9jM3XJq94TtftOs2wJY7XBxWdEsAXJf5q774R6Yt9qKOFzhq+7xdX2NCUT5vC03Vq3PoDTYtug2qqMYQCsDX4G1Eajo3mOTNEFQA85rshatHpSKv8IFcZ4Y1GFPjDpUF1hlacDae/FfF5HeripSPosfJQwyR8z+KdPFrqU8bbt9u5iIPtWAB+8IQYB6V9A/tV+A28K+Lri9iiP2K+LXG4DgMT0rwPIZUmUYPpX6NSg1A+QlNORoaDeLp/iDTbwsQYLhHP4Gv1H+GepjWvAuj6nGwZZ7cMSK/KOddgZn6svFfoh+xl4g/tf4UWtj5m9rBVjPPrVwIqHuNFFFWZhRRRQAUUUUAFFFFABRRRQAUUUUAFFFFABRRRQAUUUUAFFFFABRRRQAUUUUAFFFFABRRRQAUUUUAFFFFABRRRQAUUUUAFB6UUUAMximuvmJgVIRkUijFQk+bmDmaeh4b40/da1e7gf9YRXG3gMLybyDx2r0D4pRLb6u3H+sy1eeT7rhiB1bivyirScMbO/Vn3mCu8LzLc9y8HTppvgkXE5CqYtw/KvKNUvPt1xc6hITsJ+UHrXW+M9RMHhfTNBgbbK1ukrEeg61xSQSanNBZ2oOZjhAK9HNa9StGGHhsjiwNNRcq0+pr/AA98PHxHrK3DoRaxfNyOpHavdLWFYIliVVRFGEC9qyvB+jW+i6XDbRqA5UF8evetxl5r7DJcup4HD+4tWeBmmMlXqabHPePpUtfB+rXG4hjbMFA9cVhfDG2a08CW83mYa7jEjHPNXfi7MIfCckR/5b5jo8MQrF4R0q3XjFrzXpVd0zjhGMYnHfEH4W+F/HukFbu3FtdISYpoAFZm/wBo96+dJ/CUfgxLy6Gn3OoG1mMKFE3gHsTX2Z4bhj/smGR+rSMK4rwdax/8JFq+kywrPbzTPIVYV52MpOotTuweIVJny7oNrdaxqa61q4+cHMUI6L9RXdx3qA/LHtbbtGRwK9O8Y/C+1vlkuvD8v2O4XnykXqa8q1nTtY0K4MGrWLAj9fevl8ZRmlY+pweKpzldllW2xcN87feI6VIuyCAMGByex5rMt7lZF3keXH6VOp3ncg+Tsa8qdLkVz1adTmehos+xFY9G6U/zQjAdT7VUEgdAv90VDcTC2s7i8kbAjTIzWdKl7aauViJunFtHAfHnxB9m05NKjc75CHODXh+9t7OQeOtbXjnWLrWvEMkzMTGjED6VTNu0m1l6N1r9BwGEjTpKKPiMdiHWd5FRC0n3VY/hTzG6jLKR9aJDLAx8tjx2qW11RlOLmyE49zXbDmXuvY81VHsQbfMwgZSM9M16b8J/C009/Hcso8sHvXI6VqGitdLJLpccftur1zwX428OWapFiOA1wZqqvsmktD0MDWo89pHsOlrFBD5TYVdoArQfylt96npzXM6XrmkakmbO7S4YDkE421Pq2px2Ni7tIMY6A1+ZTpValflcXY+s+uUY07QOE+K3iwQ201vGr8DBJHFfPV7ex3N1JJj5ua7T4k+IJr2/khRcwsfmOa8+PlpMfl61+g5DgFhYc6Wp8vmNaVSWhIux13bSWz2r6C+AuhGCyF9InyH25rxLwfYvf6usQhym6vqr4f2bWOgrD5e3iuHiTMYUouEVqzsyfCSfvM3NWm26fI0fyrjjNeO/DlX1r49Wf75AbadWUE9a9A+I189n4bmZWw23jmuG/ZF0ZtW+JUmrXqndE4ZGPc5rk4Yw1rzHnLkocp9P/HvwJF428BXVisaG8gjMqsRydozgV+bmsWcunX01lcxtFNExDRkYI59K/WltrEo3Pt6ivib9sv4XTab4jbxdpVmDHfsWmVf4MV93GTSsz5a2p8wSYlZlk6BeCK+pf+Cf/ij7Nq9/4fklyblwUXPoK+eNH8FeKtSTfZ6a0qMcHJxXqfwP8N6p8PvH+n+JppCv2cN5trnhiR61m6sUa2uj9DAwJI54oZtozzXglx8eGjUj7Cmf9+syX9oSWMndYrj/AH6lYlXs0T7Nn0dmjcK+bLb9o+GNg9zbL1+7uqbUf2lLGW122enosp/i31pKqkrpC5D6NLfWqq6jZPIY47qF2BwQrgmvgb4nftA/EC81N7bSdYnsIScKE5zWt4U+InizSLG31bxLDLp1vMwVLnduMrn29648Zi6kKd6a1OijhnPc+6lmVicdqXzB714r8PvjBZajHBDc7dmMPKzYJP0r1TTtc0zUM/Y7uN2AycHtSpZhGUFzaMmrh5QdjXLgdjSq24ZwahWVSVwwORng08Mc89K9GDUtnc53FpDlcFsYNOzTBgU6nK/QmItFIaUdKaAKKKKBhRRRQAUUUUAFFFFABRRRQAUUUUAFFFFABRRRQAUUUUAFFFFABRRRQAUUUHpQAgopBSt0qebRsDyj4zW+L22l7bDk15rZbE1CAMwCF/mJ6CvaPivYi50F58cxkCvEJF5Zf4RX5rncHRxfN3PuMmqqWG5TY13UG1G6E0bfNbL5an1UV3Xwd0ESF9YuIiqNgwBh09a4TwvpEuqanBa26kpkM59q+gNKtY7CxS3jUCJANoFenkGCdas6lRaHDm+JVOn7OJcCbenJzTmbtSoelMkPl5avuopLQ+Wi+bc4H42sfsWiw9pb0KR+FdGiRWmj26qMlItuK5z4zkY8ONt3H+0VwPXit6Fbi4lZHj2LjpXBXm4zNIQ5rljQtraNCMH77YrjbqM2XxgtkfKxy2bN8nAJ967fTo0FhHGp2lWPNcx48jkt9Rs9Yji3SK6wZ9ieTWbndDULM6ZFhSdFA27qqappljqKNDqdrG8bHaG28/nU3l5mNxI/7uMAqfWp0Zb2VVR9yjnNZRw6quzNXVlD3keOeNvg9dRySX3h2VBEPm8qTkn6V5Vfw6hpd28F9ZzwOONzrhT9K+y0TaAvYV5D+1DpUn/CCyazZwCSSyzK4H90CuTF5OpLQ9HA5tOErSPFLeXdEWDAt6V5/wDF7xUbKzTT7SYNJLlZFU8qPesC6+KDHTozb2oiuHXGQeRXBXlzPeXstzdSFp35bJ7Vhg8qUJXaPSxWac8bIhWRyGB6sc5pEvJ4gEAJA70uaM19FTtTPnK0my4l5G4AnjP4Cj7LZXjbbfzA57ZqiZdvytyx6V6J8LPBs2oXK3sqEKDnmuTF4qNJczNsNhJVGcRN4b1SB/N+yXBXHUKcVRnNzbvhkeMj1r66ttJtYrNVmhWRRxgioLjwh4W1KMmbSLcN/exXhx4ohz+zmtD1ZZI4x5z5Ws9e1KxIZLmVfTYxH511On/EjUorfybyQTR4x6mvRPG3gDwvbW3mK6QYzgKOteNava6Xb3DwwMGAPXFezQrYSuuaMNTzZqdJ2ual4+j69N50cksNwehZsLn3qlcaGePJuoZXB6Kc1mxW9osLstywbsuKmtNP1RB5+n+YxPcV2KvShpJWOZznKasez/Bvwz+7W4k2eZxwete0B3sz5ZTYu3gkV8iad4i8UaO/mNd3cLD0U11Wm/GbxFbIfttmb9AOspxXymNyeWLr899D6TC4z2FPU6T41eJJTP8AYYplbJwVBr3z9kbw3Dpvg0a5eqsfmg7GPHevki91vTdd16HV7zbBzuaHqK9bm+M80PhaHRdEi8qCMYCoeK9XDYdYS0Yo8jF436xJpn0742+KGjaIWt7eVZrgDOVIIFfP/wARfilca8XjvTE8DfdQjpXiuveMbid2eR51mY84QmsR7+aZDIBdTMfvZiPFenGTlucDS6Hd3PjVd+21XyI07KMZxXPan4uvZJ3dZWWNjyGPJrn2SdkFxJHNFGx2qXQqM/jVO6kgjlC3suAnGRzTVNc1y4xNS71i8kYt5z564zVJtQlmB33W3Hq1aXw+0mx8R68LK+1BrNI8MXA+8vpXo3w18MaRe+O7yS50O0vdB03esksj48xgMjisa9X3thO55XpNprmrXhWw067vnP3fJQsK7zQvgX8SNc0+bUZIHtEUHbFIhVzX0f8ADT4gfD/TtAvPEEfhWx0CyswSJY+S2Diu88I/GrwB4mg8/T9bB5xsZcc1rDEpLVGbjLsfDHh74feKNC8Z2j+JdFvVsVYl55IjsXA7k10GneLTqH2jWtdjiltrKdodPgC/K0in5cjvX3b4jt9G8Y+HJdLmuFMN0uA3GRXyb8ZvgnN4R07TrTQ5JNQs/wC0RcNKVwUJPTArlxSjU+Fm9KrOOljh/FWpaLb6MNf1eS4TW9QHmR21m+xYz6Fe1HwO8Q+Nte8QLp8F1ILSJt7yZP3c9M1598TZpB4slDJj7O2wk9s17z+zvZw6H4IhvUbfdXcjK2RggV4+a1Y4bAuUlqephIe3mkz1iw8X634Y1NIb5/Ps2OA/XHtmvZvDerR6tYrMpAYjJHpXh98kdxZPb3WJIz+9LHsRXX/B/W4763RojkMdh+gryMlzepdR6G2a4CNNXSPV8ADjmnU1GGdven1+h0588Uz5fZgaUUgpaaQBRRRTAKKKKACiiigAooooAKKKKACiiigAooooAKKKKACiiigAooooAKKKKACg9KKKAGngUnUU6jGKHawdDG8VWgu9Gnt+5Bb8q+eLiMG7aAdWcqPzr6amRXV1buCK86s/h/AvittQkcvAG3CM9M187m+WfXJxlF2sezluOWGTTRpfDDw+mmaWLiRczScg+1doiqx24+UdKW3jSNAiKFVRgAdhUoAA4r2MFh44eioo8/E13WqOT6kMRK5VyM54+lOfaQM96eUUnJUZoKr3FdEU07s5locb8ULBrqz068TkWFyJz9BWzb3BuNMg1FSuJY92BWle20V3aS20oBSRSprmI4dT0uNrWOETWq8RknoKipBNlKVi5pVxPNCEaB8bjzirmp2sdzaeVJtL4+UHtUGkTXqwBTABk9fSthY1O12Qb8cmsvZIfOzE0xJI7J7K6BJi+4f79XNHtjbbjtI3c81otHGzBmQEjofSn7QatU7bBzdyIOdxVvwrN8U6TFrHhvUNKlwVuoWj59619q+lI+OOO9b301M7a3R+YHxa8Gal4N8aXVhfQ+Xas7GA7cArXHiLDGYHczcNjsK/SX46fC/S/H2guHt4xfRofLlxzX59+PfB2teD9am06+hkSPcQr461jyWdzoVU5/FGKI4ptwRFZyfau/8ABHw8vdSVbm4VvLPOCK8/GYqnS1kzso4WdZ6Gf8P/AAi+vX6SOPlBr6J8O6Kuk2sdvDGAAOeKPB3hm00HT1xCgc963p5lUqAOtfE5rmntlywPq8BgvZL3itOsfm+VsY8dR0rG8S6hHptk5DYOPWr2uajFp1k00jDPvXinj7xktwkkKPyemKwy7CSrtXRpj8SqcdzG8X+KjPLLGTJjnGTxXBMGllabzUwT3p9xcPKSZBvJPeoYLaS5uFSLPJ6Cv0PDYenhqWp8hUre3lZIt6VbG/vEs1XcZDjIr6E+FnhWTT7ZXuI4yv8AtrmuV+Gngz54LySEKV5zXstnH5NvsVsxr1J7V8tnGZSlP2VI9zL8FGNNyqEGrx6XAhafT7aQY7RivC/iHcaLqV8mn6bZ7bhpMbVArt/ih4ml2HT9H/eyn5Tj72a6r9m74Lz392uveJYSJM+Yu8c115Pha3LeUjkx9amlZIX4TfszaHr3h5L7xLFcRGQBkUOVOK9Y8N/s5/DfR7dUjsbuRh/elzXsNnbw29tHbRAeXEoVam4Br6qCsrSPn5Su9Dz6z+DfgK2kEiaSCf8AbIP9K2LbwD4Ts2Ekej2xI6AxA11JNI+Spx1okkloiVLU+Wf24NNs7jwtpui6VZW1rOt0sjGKMKdv4V8tL4Dv1l8t51eOXnB5NfoF8UPA/wDwlGpxzNEjgKBlq5WH4RLE+fssUjr93J6V5OIxFWN+VHpYeMWlzOx8dL4J1ZIFSLUreHn744OPrVu10PxVp2nS6fba7b+VM4kbaTlse9fYB+E6ldraXbEemaB8KIRjGkWuQOOa8mWNxn/Pp/cegqOH/wCfiPkzxCfFuo+G4dHuNSshZpn91Gm1m+vrWv8ABnwPo1tqKap4l1qNBFxFBFLsIPYkV9Mf8KrXdubQbIkdDmk/4VZb79x8O2JPc5rlrY3HSi4qm18jZU8N/OjMg13QowAuvwdshZfvfStZ/iFp1hblL/ULK4ttuNjYJx/jVYfDIR3GV8OWOF+783SrU/w4E6bZPDdg/wBWryqNLFxqXimOvPC8lkeSfHH4LWfjXQo/HngGVZpBh7i0U7nYk9gKm8IH7NottFJA9rPEArQuMHI9q+i/hhoE/h+zureSxhtEdh5aRnIxUfjD4f6HrB87P2GZjkvEvJNfWYrC1cbhoxcdTzsNio0atzxC+1iO1sZ5JXxEyFWyejEVvfszSNP+4Rs+Q5d/YE1R8afBXVL4iys9UnNq7hmfOCcGvYfhT4Fs/CGkhEw1w6gSv3b61x5XkjofxD0MxzOFWFrHbjpkdc8fSpRTdvAxxTxX1sUoxsj5VrW4lLSGlpoAooopgFFFFABRRRQAUUUUAFFFFABRRRQAUUUUAFFFFABRRRQAUUUUAFFFFABRRRQACg0UUMCGUYBZjxVGVvmzGeavycA55qodockKOawnE2hItWr74/ccGpqqWv7tW75Oasq2a1hsZS3HUhNLSEVQiOTDIVJwCKjAaPYow0eKlK5GKRUww5OB2pMBxXoVIC96PpSheSex7UlKwDhS0gpaLAFMmbauO54FPqOcZTHr39KAKs37xRErfOO9cX8SPhxoXjfT3hvrZFulHyPjHNdvHGEXHVv73enOu4D+8O9KSurDTs7nyTqXwOh0PUQ3k+YinqBXRWVjBY262yQ7ABjpX0XdWtveIY541J9SK4/xH4JtrgEwFlJ9BXxub5Tia3wH0WXY+lF+8eU7FkgO9wMHisLW9YtLFG3yLuUetXvH+geNNBieW3sVmiByu0kkivn7xlq/iOeaT7Vpl1E3PCxNivMwGQ1YS/enr183pwWg7x/49luy9tExKgnpXnFzctcN5rZNWTZ6hMrN9guWdiesRrT0Dwbr+pSCNNPmVSeuw19pTw9HDU047nzVXFTrzb6GBAk9xcCOGMsH44FetfDvwDI3l3dwnHXkV0Xw9+EuqW82+6smOQNpZa9x0X4eaxFaIscKKuPWvLx1etX9yB14aNOnrI4+ztIbOwMagAAc4rC1nUNUvL+LT/DdtLfTOQrGIZC/WvddH+FkEhWW/upV9UXkGu70HwpoWiqP7P06CKXvKqYY1zYDJZfFU3NMXmUY+7A8m+F3wS0m1uI/EXiK0km1Rvn2lsBT7ivaoLWJYwIEWGNRjAGOKtKCo+8T9aa33CvQV9XQw8acbI8GtXc3diQqVPyN8vepdy+oqALtQqCeaSODbH/rGNauyZitSzuX1FNOxiM1VdSOjGmqzrmqTiS3ZhqWPldOTnHFVAxG6RgeO1TKpVSMluc81G8W5y24j2rF04uVzWFbSxE04P8AA/51GZGJ+4/51aEQFPAxj5a2cAtHuU5ZGA+6350tsQ55DfnWk0SyjDKBTorKNOQ1ZOmFl3Kn2Xe2RkfjUiWar95j+dXtqIKr3UispVetZShbZFyrStYr3dxHZxbYwWLd/So0DTxiSSNnGe1VpY23YbkH1q7HI7QiJRsHqK2bqcuiM4uVyvNDvcKp2jH3T1qfTlcvtZsgVOqqqfdBb1NSWyiMnA61z0lP7Zs5OxaHFLTQOd2acK6znA0UUUAFFFFABRRRQAUUUUAFFFFABRRRQAUUUUAFFFFABRRRQAUUUUAFFFFABRRRQAUUUUAFFFFAEU3eoFXLVPIpJNJGuDzU2KTE27aelDqWPFOVSKpEjqQ0tBoAZQOtLtNABoAcOlMp4pu00AKKCaUUhHNDAM01+RS7TQFpAMxR05qTFIy5UigCParfNQxHQLmnquFxTVRlbjpSdTyFFco3ylkQ+ZGpHoy5rHv/AAzoeoOVu7GCTPogFboBpCvOQADRpPdDd5HKp8PfCSfd0mEfhV208J6HZkG30+JfoordKk0BD6msnhoXuWpuOxUSxtwAPIQAdPlqYRgfLwB9KlKH+8aBGM5zTVOPYHUbGhY1PHWnUYbP3VpdtacvLsZttiYpCtPxRilzSGkiIrSqPlp+2gLVWvuMYY81E8WKs4pGFLlE1cqmOm+XzVorSbafKiOXUq+XR5dW9h9qTyz7UcsS9OxTWUipFuDU/kL6Uht1p8kA0KskrSOQKQQt1NXBCqj3pNje1TNPoXcpvHvI46U+OLFW1iA6Uuw1Uakkg5yNUzT1TFOVSDT6hXerJcmxKBRg0CtCEBpaDRULcoKKKKoAooooAKKKKACiiigAooooAKKKKACiiigAooooAKKKKACiiigAooooAKKKKACiiigBpHNGKdRQAi0tFFABRRRQAUUUUAFFFFABRRRQAUUUUAFFFFABRRRQAUUUUAFFFFABRRRQAUUUUAFFFFABRRRQAUjUtFADcUDrTqKACiiigAooooAKM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404664"/>
            <a:ext cx="64807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Смастерили маски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пчелок для подвижных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«Медведь и пчелы» ,  «Пчелки и   цветы»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66782"/>
            <a:ext cx="6756242" cy="47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090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871" y="625252"/>
            <a:ext cx="8229600" cy="1143000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«Познание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AutoShape 2" descr="https://apf.mail.ru/cgi-bin/readmsg/IMG-20190606-WA0042.jpg?id=15600281022065408233%3B0%3B7&amp;x-email=agafonovai%40bk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pf.mail.ru/cgi-bin/readmsg/IMG-20190606-WA0042.jpg?id=15600281022065408233%3B0%3B7&amp;x-email=agafonovai%40bk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1.Познавательные занятия: «Трудолюбивая пчела», «Здравствуй, матушка Пчела!», «Что мы знаем о пчелах».</a:t>
            </a:r>
          </a:p>
          <a:p>
            <a:r>
              <a:rPr lang="ru-RU" dirty="0" smtClean="0"/>
              <a:t>2.Беседы</a:t>
            </a:r>
            <a:r>
              <a:rPr lang="ru-RU" dirty="0"/>
              <a:t>: «Кто такой пчеловод», «Интересные факты из жизни пчел», «Как пчелы строят соты», «Откуда пчелы берут воск? », «Как пчелы общаются друг с другом?», «Когда пчелы танцуют?», «Кто такие трутни?».</a:t>
            </a:r>
          </a:p>
          <a:p>
            <a:r>
              <a:rPr lang="ru-RU" dirty="0"/>
              <a:t>«Продукты пчеловодства», «Какие бывают сорта меда».</a:t>
            </a:r>
          </a:p>
          <a:p>
            <a:pPr indent="476250" algn="just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452">
            <a:off x="4986404" y="1255173"/>
            <a:ext cx="3803915" cy="2852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42">
            <a:off x="4939483" y="3952007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94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G2Ak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xwcDNG7p71GDlyzcBTj60wqpmC/OMc+1AFiigUUAFFFFABRRRQAUUUUAFFFFABRRRQAUUUUAFFFFABRRRQAUUUUAFFFFABRRRQAUUUUAFFFFABRRRQAUUUUAFFFFABRRRQAUUUUAFFFFABRRRQAUUUUAFFFFABRRRQAUUUUAFFFFABRRRQAUUUUAFFFFABRRRQAUUUUAFFFFABRRRQAUUUUAFFFFABRRRQBk+LdasPD+g3Wr6lOsVvbxkkt0LY4FeZ/s+/F9/ihb6gr6b9lFmW/ebs5XOAa4b9vLxo+l+DYvCdrJtuNRAl464U1d/YQ8NvpvwwXW5V2tfMysD1wDQB9GRY8tcHIxwfWnUi9O2O1LQAUUUUAFFFFABRRRQAUUUUAFFFFABRRRQAUUUUAFFFFABRRRQAUUUUAFFFFABRRRQAUUUUAFFFFABRRRQAUUUUAFFFFABRRRQAUUUUAFFFFABRRRQAUUUUAFFFFABRRRQAUUUUAFFFFABRRRQAUUUUAFFFFABRRRQAUUUUAFFFFABRRRQAUUUUAFFMeMOOSRVXV7ldP0i5uieIYy+aAPgX9rfVLjxb8bbfSoWLvZXAtgAc4Bbmvt74a6BD4X8FaZosAARIgxx6kZNfGvwR0J/HH7Veq6zMnm2MFzKzsRkZ7V93NHhVVeBjb+FAD41ZQQTn0p1IowoFLQAUUUUAFFFFABRRRQAUUUUAFFFFABRRRQAUUUUAFFFFABRRRQAUUUUAFFFFABRRRQAUUUUAFFFFABRRRQAUUUUAFFFFABRRRQAUUUUAFFFFABRRRQAUUUUAFFFFABRRRQAUUUUAFFFFABRRRQAUUUUAFFFFABRRRQAUUUUAFFFFABRRRQAUUUUANZsMBXMfFa6+yfDbxFdZx5VhI/5CunA+Yk/hXBftETNb/BbxWycM2nSr+lAHj/7BOilfDniDxBcxjzb29DxOeu0g19NuzAAdzXlX7KOnRWfwN8NtGm03Fmrye5r1fCglu9ADl6CikHSloAKKKKACiiigAooooAKKKKACiiigAooooAKKKKACiiigAooooAKKKKACiiigAooooAKKKKACiiigAooooAKKKKACiiigAooooAKKKKACiiigAooooAKKKKACiiigAooooAKKKKACiiigAooooAKKKKACiikLYXPWgBaKqanqVnplm95fzpBCi7mZugFcho3xb8Aavfiz0/xHZzux2rtbqaTaQ7HdUU1XV0V0IZWGQR3FDtt9yegouIdRTS+CdwIAGSaI33gkDjsfWmA6iiigAoPSiigBP4a82/aVb/izevqOjWjj9K9HZioY4zivOP2jYWPwc13nO21kY/lQBc/Z4RYvgj4SQcf8S5P613DK3mD0rh/gGN/wa8IMp4/s5K7t22kDbmgB46UUCigAooooAKKKKACiiigAooooAKKKKACiiigAooooAKKKKACiiigAooooAKKKKACiiigAooooAKKKKACiiigAooooAKKKKACiiigAooooAKKKKACiiigAooooAKKKKACiiigAooooAKKKKACiiigAooooAKZtyvXFPPSo2DSfLyvvQBm+KNDtfEGiXOmXrMsU8bRsy9QCMcV8XfEf9nHxV4Fml1PwNcNd6YpLF5G/fqPYCvuVc8KR+NMaPcxLYYfwgjpUyVykz4l+EH7QHiHwRqceg+NYbprNmCiW4U7wfx7V9keHdZ03xJo8Gp6XdRzW86hgVYEr/hXG/FX4Q+FPiHZSLqWnpFe7cJcqMbfwFfOFm3jz9mbxWVvFuNY8ITScyjhUWkkD1PtNGEny8lRxz3p8a7cjoOwrnPAfi7Q/Gnh+HWfDt5Hc20qjOw/cbuDXRxbtuG6jv61SJHUUhZRjJ69KWmAUUUUANb7wHrXD/HuP7R8GPFagZYabKV+oFdv8xcZHArmPibbvd/DfxDahSxlspFA9cigDB/ZluVuPgX4UGcvFYIjex5r0jFeL/sl3gf4fy6duybBxCy/3DjpXszn5CRQA6ikQ5UUtABRRRQAUUUUAFFFFABRRRQAUUUUAFFFFABRRRQAUUUUAFFFFABRRRQAUUUUAFFFFABRRRQAUUUUAFFFFABRRRQAUUUUAFFFFABRRRQAUUUUAFFFFABRRRQAUUUUAFFFFABRRRQAUUUUAFFFFABRRRQAUUUUAFFFFACGsrxFouma9p82mazZxXdtMCNsiBgPzrVqMKcvltwPQelA0fIviPw14m/Zu8Zr4m8Mtcah4KvZQt1bcu0GeWYKOAPevp/wX4s0rxf4atde0O4Wa3uEDFQwLJnsw7Gr+p2NlqumXGm6hCtxazoUlRhwVPavlvUrXXf2cviCNTsWlufAWqS77hB9y2YnCrUrcprQ+sTuPzKFI7UsQwTlsk1maBqtjrOl22r6bcLLa3CgqV6dK1FUBsgde9UQOoPQ0UHkUARlm2jHeor+1W70+a0f7sqFT+NWBhQKbu3bSvTNAHz9+yjci28U/EXQZDta21nbGD3AFfQT8LivmvwireF/2rrrSF+Vdd868YdMkCvpT7x+hoAVBgUtFFABRRRQAUUUUAFFFFABRRRQAUUUUAFFFFABRRRQAUUUUAFFFFABRRRQAUUUUAFFFFABRRRQAUUUUAFFFFABRRRQAUUUUAFFFFABRRRQAUUUUAFFFFABRRRQAUUUUAFFFFABRRRQAUUUUAFFFFABRRRQAUUUUAFFFFABRiiigBNo9BWV4r0PTPEeiT6PqltHPbzoV2uoOD2Na1Ncd8c0nsNHyx4C1nVPgP8RW8DeIpJpvDGoyBdKu5CSqOxydzHtX1DDLHNDHJbyrIsih1dTkMPUVxvxf+H2n/EXwdcaHqKqLhVLWd1j5oZD/ABCvMf2b/H19p2r3Hwt8ZyNHq2nMYrCWQ8zQJwGqUNn0L0O1u9JHlWKnnvR225y3Y0RkuuW6g1aJJDTcfhTqQ0XsB82/tHSHwv8AHDwd43VWSK3t2t5HXjl2wK+jLR/Otorhf+Wkat+YzXi37ZWktqXwilu7ePNzZ3sDqe+0Nk16B8LvEtv4n8AaXqccyR+ZGIhz1ZRg0P3gOsjAUHrye9PpkJ3Lg9V4z61JSs1oAlFKaSqQXClpKWkAUUUUAFFFFABRRRQAUUUUAFFFFABRRRQAUUUUAFFFFABRRRQAUUUUAFFFFABRRRQAUUUUAFFFFABRRRQAUUUUAFFFFABRRRQAUUUUAFFFFABRRRQAUUUUAFFFFABRRRQAUUUUAFFFFABRRRQAUUUUAFFFFABTXVmwM8d6dRQA0jateG/tL/DmfVrWHx34bQweJdKwyunAeFfmYEDqa9zOKSVFljaN1DIwwwPQg9RSGedfAT4iW/xE8DQagzLFqcI23dueGjIOOR2ziu9luLeziMlzOkadSWOK+YfHNtP8DvjOPFul4j8N6/IP7Qt1OEhVR2Huav8Axa+O62lnGkWjwXFncIGjl3HoelS5WKUT6BbxP4fWPe+sWag9MyCvNPit8UrvwnF9rsLm1vrb1iAbFfF3i/x1qGrXryWN1JBuP+oU/KtcrL4j8QGNrO71a4lhfgxk5UVClz7DVM+kPFn7RVp4v8L33h7UbfZLOD5TAAL0ryDQ/in4k8N+EdM0PS7lluLC6eZDk7TuPGa4CRo5Cq7AroPlcdasW7QTWzs52ykYDd6mVX2ZsqJ9T+Hf2tA/hXyL6zZdXjXaZCo2M2K6n4QftPaVryXVl4mVbS+g6SHCI/0r4th066vJFgt7OWVyONqE5PrW1F8P/GdxAM6K8bD/AJagHJqZY2ilrKzK+rn6HeAPir4W8aiZdMvoopYpChjkcbmx3HtXcbiyhlddvc1+YFiuu+EdQS6t/t1hcpgN5cbYb8a94+Cf7RF9DNPpviM+bFuCrJIeQKKVSNV6SM5UGfZQJzT+xrnPDXirSNctoptPvI5AwBI3Dit8swORhlrq5XHqYyi4iLIzRtgYYVImdo3de9HTkCloJCiiigAooooAKKKKACiiigAooooAKKKKACiiigAooooAKKKKACiiigAooooAKKKKACiiigAooooAKKKKACiiigAooooAKKKKACiiigAooooAKKKKACiiigAooooAKKKKACiiigAooooAKKKKACiiigApr7sjB4706muMjHSk7gNeQbRtBbPpXH+PvEOqaJaM2lWMt7c43BIxniug1jVLHSLI3F3MY4V5ZhXzB+0b8VtOkjEfhHxBcxTD/WOhwwPpUzemhUVc85/aE+IPiLxQk2la74fvbKNuC8q4H4V5Pc+JdUk0xNKmuopbKNQIwRlgR05pdd8XaxrkrJqWo3F56eYc1zTyFZCJY1C9tvNYQk/tnTGmTM5crEoLM33mFRTlIoNtuwQMcMr8mrttp91eRBba2ugW+6yRmuv8JfB/xp4ilVYtNUQN/wAtZDtNc9XG4egryly+ptGkziNPs7vULyC10+2kuXI27UGTXv8A8LP2f7ma2TVvF9wlnYAbjFJ8rAfWvYfhB8I9C8B6HJc6jCtxqSxmQsy52kDOAa8Q8deNfG3xS8Zv4d0OS50+BJPL2R5VSOnPpXzVXNquPm44eVoreTOqFF9T0PUPiL8L/hwTpfhbSl1G5XhnGJOfSqEXxo+ImqMzeH/BM8dv3L2oYYro/hj8FvDPhm3S51hP7R1EkGUTLkB/Y16/ZWdnBGTbxx2KRjlF4U18/i8dgqdVqMXOXe7/ACRpUoySPna/+IXxCuLZ49e8CvdWxB3rFZqGx9a4DXNF8H+JcSaZBL4Y1FgS6Xr/AH29hX15qepaVAha+1C0U9NqSqcj3rltc8I+BfGVk0ijTYJ1+7MrqJAfatsLmrg7qm182SqN1qz5K0TxL4u8B67FGXuYo0cFg5OJF9R9a+1fgd8VNN8YaXFa+aBeADcpPINeDeL/AIY6xtOkXqm7t5Ttsb8nMrOein0UV5Z8P77Wvhv8STaTM8ckM/lygnAbnr719vl+a0a8bJ6nFiKOp+kxb92WBHTrTkOVFYnhXVU1fw/aXsW1o5lHI9cVtD5QB6V7XS5570YppRSUChO6AWiiigAooooAKKKKACiiigBC2DQDQcUZpK4WYZpaSihySCwZpaSgUlK+oWDdS5ppoFUmmTd3AtilDZpDSBhuI71CjK+r0L0HE0A0jdOuKRV25+YmrEPzRmkoHWgBaKKKACiiigAooooAKKKKACiiigAooooAKKKKACiiigAooooAKKKKACiiigAooooAKKKKACiiigAooooAKKKKACmOw3hCDzT6jmdUYMwP4CmgOZ+JH9gweHJZfEAJsEUmQBsZH1r8+/jpL4NuPEgufBcElvD910aXduOetfoX8RrbSbrwlfR62rGy8o+YyrkgV+bfxT03w7pfjN4vDN5LdW0pP+s/gJPSued4u50UVdmDY2txf3Ys7JN0n8ZA+7Xb6FbeBtDjWTWk/tm5B+aKF8FT6Vf+HXhC+8Q3cGh6LGUnc4vbkcGMdsGvpHwd8K/CPh3YZtOt9Ru9u2UzRhhnuc+tfN5pnFKi7N/cepTo3PFdC+LWn6TdQxWHhOSGy3ABHUE4+tfU3hjVLTWdDt76zt0tYmUEptGc46VkSeGfD0hdf+Ec09UH3T5Qq9amK1thDHHHBEh4VOK+AzrM6OPapwumehSoXNaabcjqzDGNoBrlNN0HQ9Jv7q/tNPEd9djbPNjgj29K1xLvO4cg9KjuPu814rlXoR5KctOp3RoJEhvbe2tnmmcBYIyxY9lHWuJtT4s+KQuJtLvhoHha2PN3MuVvF77T2xVT4hSXeqXlh4X02QpPPOkkpBxuiz8wNY37VuvT6DoFl4T8Lzz6ZZ2KYuUt/lBz6etfb8M5PRmlWnq2eJmdd09Ed/oHwn+D9/J9jtbp9QvlGZtl4x3N34qbX/2ffB0kf2jQ47vTr5PuSPcMVB+lfGmka3qOmz2t7pOuahFdo6yZD48w/wB1vavv34SeJbrxH4C02/1FQL4xfvgOma+9nhKMYPmjY8Whi5yejPJvCmpeMPDvi6bwX4scXjxRh7TU/LxG+fuoB6iuH/aw8HFtLh8W6dGEubTC3JA++xPWvpXxjZ6fcx29xKge5jk3KxHIrmPF+j2/iDwrfaXMM+bGzn6gV+e4rEwwWZw9ls9z2KdN1INyOR/Y18ZXOs+FWsLy4BMC8Keq19FfwjnPvX5/fs/a9eeEficmgtlVuLkxke2a+/rdt1tGw7qK/TKdRVaSaPIrx5ZEg6Uq0DpQK0grRMhaKKKoQUUUUAFFFFABRRRQA1hzRilNNNF7g5WFpaaKH+tTypbii2xaCy1GCB1JqO4uoIl3PIg/3jis6lejSV5M05G3oT7hRuWuZ1LxTp9qSGkJx/c5rz7xp8T7uzl06G0hH+l3Pk5I7V5VTP8ABwfLF3Z1wwFSXQ9hvby1srZri7mSGJerseBXF6v8WfBNhcG3/tu1kkHo9eBftAa5raWiTf2pcpCBh4o34J+leV+E/hX4m8XaNq/jJxPDZ2cPm24bIMjDqCK3wmYrEy93YVbCeyV2z7Y0n4m+C9QXnXrRGzjDPXU6bqVlqKGSyuEmjH8SnivzTbWpdJm3SALMnylO2fWu28C/GLUtPvI7eHUHSZf+WZfEbV6HMctj9ASwHelB596+YfA/7UNk+rxaL4stRBKzBVlgXcuO2TX0fo+pWOsWEd9pt1HcQuAQysDj601ITRoUgZWzg5x1pAdo+brSLtUnb1Y5qyR9FFFABRRRQAUUUUAFFFFABRRRQAUUUUAFFFFABRRRQAUUUUAFFFFABRRRQAUUUUAFFFFABRRRQAUUUUAFMY/OBuH0p9Mk4IbGTQDMLxrPaweGNTn1BRPYeQfNTpgV+Y/im2tZPGuof2cClvPeEwKTnGTxX6c+O4RN4N1SIIG3QN8uODX5ufZY7j4kNHMuwR6gF2gdPmrnxVSKw7md2EgpM+sfgT4cj0TwVAEjCalcp/pjEckdq9A1rUNB8MWC3Gp3kdop5MjnOfauK8aeLV8E+HEFjb+drF1Gq6XBtz5rYGdw71a+H/wtb7OfGvxGv7i5vpIjcSWJfdbRxkZxtPevzOGR4jNpuq5cquehVrxoaEk/xV8AXASNPElsq9/lNT2Wq6H4gR7jQtQjvFQZIT/69eSePfjNodt4ibTfCHgnw/LaoxUvc2ihm9xW58Ornwr8UHnh02S40HxXYp532a3HlW0voPeu+rwdCnTcobhh81gpJWPRrO7DN5ZGCO1Xpo/Mj4rjLebVbC/FrqsSrcodspX7ufauvsp+ATyDXwmIwssPVcZM+k+KCmjmbyxa08Z22tNCSIotu/sDWF8YrW18WIJ7VBJdKP3yjrJ6V6TJBBcIwbLAnpWdJolurl40wfYV9Ll+fxwUYxitjzMVhFiInzXoPw3uY9WEcsDXCuc7QMeTn+I/SvqTwNKnh3w7babHIJRGmHmHTNZ1vp6wylooRvYYLY7VfhsmUbG+4eoFenmPGEsVS5IxscWHyqNJ3bLFxfT3k/mBTgnGPT3qeFG2PGT8zAj8KSKKG0XcjEn3qJrgLcLKTgV8XUqznVVR6nptLktFaHzRPoyWf7Vtla7cIZ0IHua+54l8uJUHRRivjf4iRrb/ALS3hm+Td/pF4i5HfAr7GRz5IZq/YsjqSq4aM32PlcbBqRLQKg8zHPzc0/LZ7V7bTRwqfkS0UzmgBgc1nzO9mi7j6KYW55xSeYndhVXXcdmSUVXadR/y0T8TTGvLcffuIwf94Vg8VRi9ZDjGT6Fuis5tTs0+9dwAf74qCbxBpajBuoz9GFRPHYeK+JGioVHsjXJpMiuauPFujW7kPOxx71z2ufEzTbZSLV9ze9c083w8Fe5tDAVpu3KeiSOFGdwAHWsTVvEmmWGRJcoW9M14zr/xC1HUAFhuEiUHnDYNctd+JowT50ryMepY5FeFjM9lU0pRPVw+Tdakj1/VfHkkgeOyjK56SZ4Fc5f69Lcj/S5y/wBDivNH8VRxoxVtw9BzWFq/jqyt1Mj3G0jqpNfO1oYzFy1uj040cPhvM9Om1S2jY+WcfU1xfxI1VlsLTUlwFtpd68jqK8l8UfF2RwYdJRWk6ZYV5xrHijWNWJNxeTBM/wCpV+p9hXp4Dhj3lOoznr5lRirRie2658TPDFxbRSaki3c4IZot3JIqp4v/AGmNXk0f+xvD2nNo2n7doBAYSCuC+GPwf8a/Ee/U6bYG0tQeZbtSmR7E19b/AAo/Zf8ACnhtYL7Xt+o3y8vDIQ8QPtX2GGwFLDr3UeDiMV7U+J7m5N9N9rv5hI9w+91xjg9TX0L8PP2dPC/j7whaato3iaBJCuZkUEmM+9eT/tKNpsXxWmh0y1S2trdmiMcS4HB9K6r9nzxNr/g/x/osdnFdyafrT48oKSmB7V1KJzNi/E34D+OvB9nLPCJNS023y7zomMIKZ8B/i1rfgnW7G3F60mh3bDzUbnBzgcmvvqa1h1PS5La7QSW9zFtkRvQjkV+fP7RfgKXwB8R5LONdmmapKZrTb0jVf5VSgyXI/QqxnW+sba6T7ksayD8RmrG35g3pXlP7L+tTa58LLTz5pJHiYpvY5OBXqpUhQoJ+taED6KKKACiiigAooooAKKKKACiiigAooooAKKKKACiiigAooooAKKKKACiiigAooooAKKKKACiiigAooooAKRqWmN96mgtcq30Bms5I2GQwIYV+ffinRX0/45SRrCSZdQDKntu61+hjlgdy8565r5B/aIsx4Q+MGl+KvJzDK6xtuHy5ZutebjacpUZW6nVhbqR0WiwTeJv2h4Le+XKeGmR4GPRdy+le8fEGKa68FanDCPmML5A7jFeK2NnNpHxksfFFm2+z1Zl+1tnIAC8V6X4u1yRJGuN3+jsNqr6/X2rz8vzGhGkqXVHZiMNOo9D4T8QaJrFnrSSR2bzJuby5OnlV63+zT4e1K38WpcXW6W8QiSRum1M8V2Wu6Lpeqakbp4pPOc5ZYh8grrvDNnb6TYiKwAWQ9XP3yPTPpWubcQUKFJpHNh8qqKd2bvjOO31C/kaJQZFPLCqGkITL5L9qvrDtQSNne/JJqhqD/wBnQS3BYZxxX5Hi8SsbWbifZ4f3aXIbscEEYIRgfWmu23oOK8n0bxJrl3rEkQ/1O8/lXotrcM0ag7i2Oa554eUZWM1Sd9y7LclAMLyTiua8S+K30SUK0ZkDVfv9QgtzsDFpTxt7iqZ0xLl/tF4qP3APNXCi76m8aS6jbLXn1KATIpTParqzM0f7w1WljhACpGI1HTaMUwyjHzcBelNydLZHSqCcTzvxzGz/ABa8Mal5JZLO7EjH2xXvPh74reFdZ1STS4L5BdRZDJ3yK8zvruGbVIVaKNstgnHIry3RB9m+L0ohVU3Fs4GMjNfbZTnlSlhZRXRHiYzLozZ9oW99DcW6zrKNvXNZt/4o022kKNIrMK82N5JDHHbxzyBCP71OlgEi43ZYjqayxPGFaKjyo5KWTxcve2Orv/iBbxEiGMN+NY2ofES6ZAI1MPPXPWuD8Q6fqsJLW6qy+wrm5n1gqf8ARJmK8nCmsXnmJxa0lY7YZbhobo9LuPHupN0ujWfP411TaT9sJHpXkI8Tb797ORXidTt+YY5rsPDngnxRr0aSw6hYJHIeNz9adHB4uo+Z1n950KODpK7ib83jG/cfNeFaz5/Fk2TvuWf866rQ/gvucNrV8X9oXruNK+GPhmxUCOOST/rpzXqU8jxGI1dT8Tir5ng4/BE8U/t6a6bbaQyXTnsMitCw0TxdqOGi0eaBT0bdXv8ABoek2ir5On2oI4yIxmrrLDFEWAWKMdSeAK9LD8NKPxzuedLOEvhieK6d8M/EV6gN7ePDnqCK02+DMbR/vNVwx77a9OGr6bkRR6jbO4PKiQEmqXirxZovhrSn1LVb2GGJVyEdgGb6CvTWWYSPunFLH4iTutDyTUfgLNIwaHxBsGeSU+7XjvxT0bS/A07R3XiyPUGHWILjmo/jh+01qOsB9O8MZtbTcQXI2ufxr5t1DVNQ1G5kvL67luWcknexamsupR1ihrF13vI7DXvHkjOYtNjNtEeswOdtcfe6jcXztJdTNKv9/wBaTS7DUdTmW00yykvZpjhY4V3EfUV9KfBH9lfUtX8jWfGkqwWpIIt4ztf8RXdRw9KK95amFWvU7ng/gDwP4m8bXv2fwvpU1w27BccY9+a+vfg3+y1oehNDqPjCZNWvMBvKZceW3pXvPhTwloPhTS47HRdPit0QY3ogDn6mugAHXvWyUb6HI5SluVLDTrGxsUsrO2jhgjG1UUYwKllkFvbGVmyqAkmpGNc58SLprDwLrd6jbWitiw9qqS0KUbH5q/F2/a6+J3iOaSXcBdSlPzNfaX7IumaNrfwo8Oaxd2kcmo2CsYpT1Qk18J+IpmvfEepTTAHzZHbP1r7Q/YHvpJ/Bl5Ys2UtQoUemTUIbPpQ/LI0YTahGS/qa8G/bX8MWWo/Cm48ROAt5pYVYGx1DHmvfjy2O1cZ8afB0njz4d6l4YikWJ7rbtZjgDBzVknAfsUBm+CdnI3DG4fmvcwe1effAPwbeeBPh1beHb5kaaCZ2JToQeld7GdzMW454oAlooooAKKKKACiiigAooooAKKKKACiiigAooooAKKKKACiiigAooooAKKKKACiiigAooooAKKKKACiiigAprinUjdaAvYjLYQeteVftL+CY/FvgKUxxBrm3IljIHIK8ivVWXmiWNJYGikUMjjawPpSqRUo8oUqsozufLPwH8TRa14Z/4R7UmDappuRcbvvdeK7XUri6nbyZoSypwo9RXi37RFjcfCX4r23iTRVaKz1CXMif3sV7L4J8R2XibRbfU7Ta8bqN564fuK/OM9wVbBTdSmtGfV4StCcUQ6dpt29wZI4/s8Z9Oa37OytbOMzyyCSQf3uKZeamtuCoTkdwOK8/8W3HiPxBIbbTpUij74GDXyHPLFytUZ66oza2PQbnU7e8j2RS/MvG0dqqajb/AG+zEbYH1NcRoVv4p06NIVlt8oMEuuSau3EGu3Um6+voBEeoiODW/wBWp0FeLuzWnReyRsCHSdFjHnsiN13jk1Xm1q7v28nTbfZD/wA/I6/lWXDpelw5Mr3MspORvfIrUhucQeSioiewxQ5XVzf2Vty3ZWkUA8+d/tM56yHrV1Az/P5mFH8NZttIY+M5HenGXc37ttvrk1zyrWK5C68yTHaoxisnUJlVHUNzmi7vI7fjcM9zXM3V601/5aMWLNkAelb4dOrug5uRWLcUT/2i0rHhBmuA8Db9S+LdzcAZjiDrn3zXf61dJY6Xd3snCrFWD8EtOCrf6tIOZZmdD6qa9WhJU6NXmVrrQ5Zas9GaMtOv+z1q/uyAw7cVnWcpkklmwQh+6KvWx2wGN+rNkGvnZTi9GabK6RMjTP3yPSqviHUxpOiXV04WPEZ59atwxxq23cd31ryn46a8qrDodu7GTdmVgeCp7V05TTqVK1raHJUrp6NHm2o3RvNVkvW+bz5Mr+NexeG21Sz03w9YQyNHcLOWuCDyFPSvK/AGlyat4mitWx9niUvk/wCzzXtngmA3+p3WtNxAyCOJT2K8V9DmlWFCnyrc5Wot7HbQ6lqtu5K3jyDPetCHxVeoAJMn8axmVW6k0qpGvYn6185RzfGYZNRqF+woS0lA6UeM9oXzINsh6Ln71fN37V3xQ8dafqVpp9heTaRZ3CknyzncBXtZYRuX2huOMjpXhH7XcVi+kafJdK7XbITEQeBzX0/Due4nEV1GqzzMdl9KEeaKseKaJ468V22ofbpNcuA68o2epqDx9428U+LSv9tarPcqgxGjHqK5uJfLO4Ek479KeGbaTwXPTNfpMeRayWp47btZFFYmZTJJlmH34j2Fdx8K/h0PG+pxxzan/ZdmD80oGce2K5lMyIvmKC6nPy963PCc1ymsQtHPJBhhgK2Aaxr4vki3FCp4X2r+I+9/g38JfA/gjTra60m3gvL5Rn7eRhmPrivTwBncqjJr54+H3iHXrDTbdvOEkBA3554r13w94usNTiEVxKIZB6nGa8rDZ1QrS5Zyszavl06S01R1KMvmkb8n+7UpqGFo2iBj5Xs3rT9w7nFfQwty3R5knZ2HFa84/aS1JdN+D2v4bDy2rKteiE8/1rwr9s2/Ft8OYoWJAuCy4/Co57lq58Czt5kySd2HNfWP/BPjVEW/8S6c7cny9gr5IiOXZuwOBXvH7D+rCx+K5sG3Zu3AHpwKaY2j7/hJwc+tK/3T82PemFWWTPYmnMHw23Ge2asgbGVdjKrZGMYpwGTub8qRogUCjjBzxTgCABQA6iiigAooooAKKKKACiiigAooooAKKKKACiiigAooooAKKKKACiiigAooooAKKKKACiiigAooooAKKKKACkpaQ0IBrUH5lIBwaV6YRkc1Cl7xOx4v+1r4BPi/4by3kKGS/wBNQvCAOWJr5S/Z/wDHV/4T1dtC1Ak2Mj7NrHpKeOlfolMqzKVkj3JghlIyGr4b/aZ+Cuu+HfFEvi3w3bvdWO83EkUK5MZzksfauXH4NYmm4vqduGxHI0evavcPLbiUTEKRk4qhp2oSW0oESjBPLV5B8LvjBp13Cum+ISYiflWVzha9LgvbW6+azuY7i3bkGM5r83xWR1KDeh9lhswVXQ6t9SjmyvG7uaz7t8ZbfWFJfJDnnaoOASaiuLx2jDl8I3Q+teZ9UqXtY9NVoxRpPcbm+9T0usfxVzM195R+9kVG2qEDO/iumOVzauyfbJ6nYx34Q5Ldain1BVBbfiuOm1Y7Nwbj1qpJqEt2fLhYsfatIYCEPiQvbG5rOuQxxSOz5CjOKm8CW1xdh9WmQhc/us/3ap6J4bS4dbi+fESnc4J6il8UeOFh2+G/Dlm1wzDYDEM7B710KlDamjGpUuyv42vJfEOuweGNKJaEsBcuv9016BpmnQaTp0Gn2uP3SBWI7kVgeBPDq+HLRriZhPqEw3OepGa6i0jb5pTks3JHpXm4yqrci2RcIX1LcIVYxGvFWdy5UfgPrVOL5cnPzelTAEIDjLMcD2NeDKm5z0NWlFDPEmoxaPpEupysAsK4f3J6V8z6zq8+o6tcX1yxdSTjPpXf/G3xMzOugwyhwnyzhT1NcR4J0s6vrcGmyKTCWHmydlX3r7XLsIsPR9ozwq8/3h33gexbT/Czyqv/ABMb6RXtvXyj1r2HSbKLT9PjtIuFVd34nrXG+GrSKfXgUZTb6QDbRHsw9a7KOYPM+G+XFfO5rifa1LHbSp3Vyyp4pc1Du96XdXj1I2nfuXOF5XFiO9xnu2K+av2udYWfxBYabG2RbKysK+liUiQuzAKnz7jXxR8adR/tb4kasRJvVZjtINfX8KYVvEc/Y87NKn7uxxxpRTE3Y+YYOaeK/T27o+ajsLuZSNtamhSSPq0A6fMKzFGckHpWj4bjefWrddwU7hj35rmxEV7CRvhV+8PtP4Z2wk8NQrKodSozWj4k0JprN59NkMMsYyAvHSqPw3eWz0C2hYZJUc11E7NLnDqqY+Y1+Q1q/ssW/U+l5dLHE/DH4yf2d4iPhvxRN5Sq2xZGOa+h4GjkjSZWEkUgDIw5BBr4E/aHs7c68ZrPcJFbd5kZxyK9d/ZR+NC31snhPxHeIJ4hiKRz19BX6zlOL9thkfK43D2qtn1EV3DaeOeK+Yv29b8roWiWin70zbh+FfTaOsiDbyvVW7Gvj39uS8aTV7W2ZsiBtw9uK9bltA4k/fsfKD4jmZffNegfs6ar/ZPxn8P3G7arTHd+VedpmW5JPHP6VraBcnSvEtnfRtgwyAqfxqEaM/WKCQTQRzDoyhh+NPVgfrWR4NuheeEtKuVYN5lpGSR/uitSJSrv6Z4rQzJKKKKYgooooAKKKKACiiigAooooAKKKKACiiigAooooAKKKKACiiigAooooAKKKKACiiigAooooAKKKKACiiigAoNFBpNgIRmmSfKuaeaQ8ik49QsCHcuaq3tnDdwSW86LJBMpSVCOGU9QatikNVGQJHx1+0V+zI0lzP4g8DRAoMtJZ/dSP2Wvm+w1fxT4Su5LZ57hPLO1onyACK/VLltw4Kn2ryD4yfAvw347tpbu1gSz1Mg/vOzfgKyq0o1VZo6aOJdJnx9pfxZS5iSPVoBHGgwzKM5NeneHdP8AEHifQ7fWtAgW706QkLluVx14rzP4hfAnxn4UW4nk0+a802PIaSNMD25r2f8A4J+6xcy2+r+Hp7hPKtI90cTDkEnmvOnllK+x3LNJtHF309xbXUkF3G0ciMVZcd6jEt3MP3MGV9+K+pPH3wr0rXtSGoQtHaz7cMSOCfWvGviL4N8SeDoJLtbN9UtUGT5CYwK8evgKqm7LQ9LD45TitTioNNunUPIdqn+HPFadvcabokX2m78tMc8HJNcPN4k17UiUstOngAONrDkVb07wvearKtxrt8EXr5Z4NcFWjGHxnp05uRp6l4y1TxDcjTdBtisUp2NJgjA9a7PwN4ag8Nj7TdESXr9WPJzUWg2drYwCDToFjAGN5Gc101jbfdkmfewrx8XXilyw2O2nTuaVoBuNxKfnPQVN55iJYd6oySBrpHB+Ve1TGRWn2+vIr56pNykdqhZFjzcP5g+8azfF+vL4e0ae9mcBmjIjGf4u1WSdglkPRBmvCPir4om1/V/siMRawnHtuFetleB9rUV0eXjq/JA53Ub64v7ttWucmSc7jXpPw+tf7J8JTalMuLrUg1vbr3DdjXDeEtMfWtdttNI+VvmA9hzXr2iR2ur+JVaEAaXp6L5A7GZeDXv4+qqVLlR52Gh7WVzsfDVgNN8OWsbjFy6gz/71a0m2Jh5fU9aqXMwkdWXgnkj0NCsTlietfCSjzScme048kbF0SCnCQVSEhzThJWVRe6n2BRvG5U8Z6ouneFdRuZGAUQNt+uK+GL+8kvdTudQ53SuTX0t+1F4ibS/DUOlxsQ87jdz2NfMo2whc/dr9N4VwyWH9pbc+WzOpd2HBi43GigdOKK+qta55Edg3EEKP4q6z4eae974jtvlJCEfzrk9wUhj2r2L4C2Md1d/aNuSDXnY+ry4eR24NfvD6Y8LRqunQp3VRW2nleRJG/cGsmxjkgtozGQCR1p95cTQRMzzoOPSvxipJ1a7fmfTuGiPn/wCOtvDBcy+XxkmvEtJvJdD1201KHh1mBr1P456pcTam8aToeT2ryCWRmk3NyB/Ov1rh+DWGTPmsVK9ax+knwS8Ur4k8HWc7sGkWNQa+Wv207sT+P7u0XpGi/wAq7b9k7xE1rZJa3D/u3IC5NcL+2Dbj/hZ17KOQ8afyr1qOK55OBxV6PJK582E+WS3pU27dHDJ/tA/rUNyM3TRetSKNsIX+5XajnZ+ln7Oet/2z8KtPuUO4xAQ/kBXpQbpnqa+av2C/EH23wBPpbNkxzs4r6V+8ysOlaIzHUUUUxBRRRQAUUUUAFFFFABRRRQAUUUUAFFFFABRRRQAUUUUAFFFFABRRRQAUUUUAFFFFABRRRQAUUUUAFFFFABRRRQAUYoooAKRulLQelKwDU6UDil7Uh6ULRA9WeZftHJf33w5u9N02TbcTOuOcZGeRXzD8LvC/ijwb8S9K1XctpaNcA3IjfAkX0Ne6/GDxbqEevi0h0Oe7ihypKtwa848SeLNSuLSRU8I3cUkYyG3V8biczaxdk9D6HD4Dmop2PrS3khu7ZLnAKOMinXFvBcWzQ3EKyxMMMrjIIrmvhTqkuq+CbCae2e3kSJVZWPOcV09xIqQszHAA5r6ynONSlzdzxJxlGo4djwL4zaBoelXyR6XBHDcOQ7Kgxwa88vLXJXK5ruPGM8ereIZ7xmzJGTGPoDXP3ka+WT6V+dY7GKpXlFdD77K8O4Uk5jLAKkIAAGKvRzEcbjisKC6Acpmrcc5z1rzK1Jr3n1PRi1K9jajdakEi7cA/vc/L9Ky45uKwvHHiq10CxMySB7ll2KoPIJrKhl8sRPQyrYqNCNmUfi14xGn2f9i2MxF7KCsxU/drxY+apMjuzMx6erVPe3Fxf6hJd3TlryU5fPb0rpPhxoo13WhLdLstLL985PQ7eor7PD044Wnax85Ubr1L9DsfDUI0DwSt+0Q/te8A+yjHzAdDXoPhTTk0rRIrXaN7nzmPfLcmuV0BP7c8Wya4y403TW22sfYqa7Xzd5Mq9D0FfLZpV5pcqPawVGy2Lgf3p3mkDO7iqYkpd+RivDcGd04XLwmLOqj0zUglxL5faTv6VWiliVgxI+7isfxbrUOi+FtRvpmCyKn7qtsPQdeooJGGJkoUz52+Puvf2542dfMLwwL5YUngEd685a3fOWYkHoDVnU7pru8uLqRsvLMzfmahkkbZnstfrmApLD0FTXRHwmJneo2Oc8jHTFIDSdqUV1048xhUd7WJEAY+XjJbgV9Lfs96T9l01ZXhHPOcV4B4N01tS1uGEDIDDNfYHgjTU03RYowuDtFfIcRYxU4Omme5ldG+p1X2iMlI+3tWf4lvmhsn8qKJzt/jpoEocugJI6CuV+Id/DHo8xe4EUu09a+AwFBzrnt11yI+dfihdXlz4kkMyRIm4/cNcUoZwTtGM1pa5Ms2ryyXN2JF3HFVIVZzFDGc73wK/X8JT9lhj5TEzU6uh9B/AgtDZQSbQMFaX9rJo5pbG+2HfMdpcDrgVc+GNhPp+hwM/GVBq58boY9U8E2rlA0loWdjXz+CxN8c9T0sVQ/2VM+R71W+0s69Qe9KzN5ZLAfh3qbWFC3rIfl3fNVceXlVVw2etfawmnA+ZcGpH0v+wZ4gisvGd1pMj7VkgJC9sk19xKMMfT0r8yv2fNXGg/FHTbrftE0qRHnsTX6Z28izRiVDlWAIoiE9CSiiirMwooooAKKKKACiiigAooooAKKKKACiiigAooooAKKKKACiiigAooooAKKKKACiiigAooooAKKKKACiiigAooooAKKKKACg0UHpQAxjTJWKpkU40y4/1dZy1nYqK948a8Rt5mu3ocD/AFhrl9Zk2iZgoOVxiuj8TNs1y9P/AE0NcjqMnmCUe1fjuJc542fk2foOB5fYo9p+EhZvCy5/vD+VXPHl6bHRbhY2w7L8tVfhQvl+Gkz04Ncv8WNW8zUoLaJsrGTuxX31XFvD5YpdbHzEKHtMwl2ucLdBAjSADcxyx96yvLmvZPsttGWlJxtxyfpVu4mVQ24553AevtXpXwo8Kq5i1+8i2uwzApHQV8rk+Clj6/Oj6bG46OFpWPNfFPw71vRLJNUhTzoCAzqOWHrxXMQ3AbBJCccq3DD8K+tNSMUGn3E0qiWJEJKV8x+Nvh5rnibT9Z8SeFZGW7jn+SzQcsvfmvpcZlScuWKPFwecOzcjlPEXi6x0a2ZkdZZsfIF5GfevHtV1K51rUJL2ZyVJOEJ4B9qi1SO8sdRe21JXgu2bbNC2fk96ZEm2dYY18wvwoFVhsJHCq7DEYl4p+6S6fbz3upRWdukkk7Ngsoz+der3H2XSbC18L6Tl7yfa11IvZD94ZrL0CKHwVo5vJ4hLqV0P3ad1NdF4G0xbCObVLxfNv7rLDPVVPauPH1k4to78DRtozptJtV07TksbAAwwjBLdW+taKSL5Q2Z6859azopTsjCHBx+8qT7QjOUj+6O/vXydSLnK7PeopRRfWQ05pCEJHWqSy1Ism75axqU7GzaLO1JAp3sPXHrXkH7SniEfZ7LR7OQcZFxg/lXp2t6hBpOkT3sjAKqED/er5V8VarPrOuT3UzE+Y3ftX0mQ5fap7Vnzub4nk0MbYMg5PFOb5kZOzdaDkHFJzX3korRo+TmubUaTKZcbR5YHBqZQpTvuzSSOUth9avaJb/bbmKNFySRSq1FRpuRVGnzSR6T8DdAaTUmvJlbAAK19L6Y6uiRsMbV4xXBfC7RksNIjZ0wStd7C0asCtflOe4iVetc+zwNBQgWZZJIywjC49TXhfxv1yOAtbRsCzdc16p4t1OTT7OW4U8KK+avijrVnq1w20jze/NdvDeD9tVv2OXMq/LGxw16C7Hy9jM3XJq94TtftOs2wJY7XBxWdEsAXJf5q774R6Yt9qKOFzhq+7xdX2NCUT5vC03Vq3PoDTYtug2qqMYQCsDX4G1Eajo3mOTNEFQA85rshatHpSKv8IFcZ4Y1GFPjDpUF1hlacDae/FfF5HeripSPosfJQwyR8z+KdPFrqU8bbt9u5iIPtWAB+8IQYB6V9A/tV+A28K+Lri9iiP2K+LXG4DgMT0rwPIZUmUYPpX6NSg1A+QlNORoaDeLp/iDTbwsQYLhHP4Gv1H+GepjWvAuj6nGwZZ7cMSK/KOddgZn6svFfoh+xl4g/tf4UWtj5m9rBVjPPrVwIqHuNFFFWZhRRRQAUUUUAFFFFABRRRQAUUUUAFFFFABRRRQAUUUUAFFFFABRRRQAUUUUAFFFFABRRRQAUUUUAFFFFABRRRQAUUUUAFB6UUUAMximuvmJgVIRkUijFQk+bmDmaeh4b40/da1e7gf9YRXG3gMLybyDx2r0D4pRLb6u3H+sy1eeT7rhiB1bivyirScMbO/Vn3mCu8LzLc9y8HTppvgkXE5CqYtw/KvKNUvPt1xc6hITsJ+UHrXW+M9RMHhfTNBgbbK1ukrEeg61xSQSanNBZ2oOZjhAK9HNa9StGGHhsjiwNNRcq0+pr/AA98PHxHrK3DoRaxfNyOpHavdLWFYIliVVRFGEC9qyvB+jW+i6XDbRqA5UF8evetxl5r7DJcup4HD+4tWeBmmMlXqabHPePpUtfB+rXG4hjbMFA9cVhfDG2a08CW83mYa7jEjHPNXfi7MIfCckR/5b5jo8MQrF4R0q3XjFrzXpVd0zjhGMYnHfEH4W+F/HukFbu3FtdISYpoAFZm/wBo96+dJ/CUfgxLy6Gn3OoG1mMKFE3gHsTX2Z4bhj/smGR+rSMK4rwdax/8JFq+kywrPbzTPIVYV52MpOotTuweIVJny7oNrdaxqa61q4+cHMUI6L9RXdx3qA/LHtbbtGRwK9O8Y/C+1vlkuvD8v2O4XnykXqa8q1nTtY0K4MGrWLAj9fevl8ZRmlY+pweKpzldllW2xcN87feI6VIuyCAMGByex5rMt7lZF3keXH6VOp3ncg+Tsa8qdLkVz1adTmehos+xFY9G6U/zQjAdT7VUEgdAv90VDcTC2s7i8kbAjTIzWdKl7aauViJunFtHAfHnxB9m05NKjc75CHODXh+9t7OQeOtbXjnWLrWvEMkzMTGjED6VTNu0m1l6N1r9BwGEjTpKKPiMdiHWd5FRC0n3VY/hTzG6jLKR9aJDLAx8tjx2qW11RlOLmyE49zXbDmXuvY81VHsQbfMwgZSM9M16b8J/C009/Hcso8sHvXI6VqGitdLJLpccftur1zwX428OWapFiOA1wZqqvsmktD0MDWo89pHsOlrFBD5TYVdoArQfylt96npzXM6XrmkakmbO7S4YDkE421Pq2px2Ni7tIMY6A1+ZTpValflcXY+s+uUY07QOE+K3iwQ201vGr8DBJHFfPV7ex3N1JJj5ua7T4k+IJr2/khRcwsfmOa8+PlpMfl61+g5DgFhYc6Wp8vmNaVSWhIux13bSWz2r6C+AuhGCyF9InyH25rxLwfYvf6usQhym6vqr4f2bWOgrD5e3iuHiTMYUouEVqzsyfCSfvM3NWm26fI0fyrjjNeO/DlX1r49Wf75AbadWUE9a9A+I189n4bmZWw23jmuG/ZF0ZtW+JUmrXqndE4ZGPc5rk4Yw1rzHnLkocp9P/HvwJF428BXVisaG8gjMqsRydozgV+bmsWcunX01lcxtFNExDRkYI59K/WltrEo3Pt6ivib9sv4XTab4jbxdpVmDHfsWmVf4MV93GTSsz5a2p8wSYlZlk6BeCK+pf+Cf/ij7Nq9/4fklyblwUXPoK+eNH8FeKtSTfZ6a0qMcHJxXqfwP8N6p8PvH+n+JppCv2cN5trnhiR61m6sUa2uj9DAwJI54oZtozzXglx8eGjUj7Cmf9+syX9oSWMndYrj/AH6lYlXs0T7Nn0dmjcK+bLb9o+GNg9zbL1+7uqbUf2lLGW122enosp/i31pKqkrpC5D6NLfWqq6jZPIY47qF2BwQrgmvgb4nftA/EC81N7bSdYnsIScKE5zWt4U+InizSLG31bxLDLp1vMwVLnduMrn29648Zi6kKd6a1OijhnPc+6lmVicdqXzB714r8PvjBZajHBDc7dmMPKzYJP0r1TTtc0zUM/Y7uN2AycHtSpZhGUFzaMmrh5QdjXLgdjSq24ZwahWVSVwwORng08Mc89K9GDUtnc53FpDlcFsYNOzTBgU6nK/QmItFIaUdKaAKKKKBhRRRQAUUUUAFFFFABRRRQAUUUUAFFFFABRRRQAUUUUAFFFFABRRRQAUUUHpQAgopBSt0qebRsDyj4zW+L22l7bDk15rZbE1CAMwCF/mJ6CvaPivYi50F58cxkCvEJF5Zf4RX5rncHRxfN3PuMmqqWG5TY13UG1G6E0bfNbL5an1UV3Xwd0ESF9YuIiqNgwBh09a4TwvpEuqanBa26kpkM59q+gNKtY7CxS3jUCJANoFenkGCdas6lRaHDm+JVOn7OJcCbenJzTmbtSoelMkPl5avuopLQ+Wi+bc4H42sfsWiw9pb0KR+FdGiRWmj26qMlItuK5z4zkY8ONt3H+0VwPXit6Fbi4lZHj2LjpXBXm4zNIQ5rljQtraNCMH77YrjbqM2XxgtkfKxy2bN8nAJ967fTo0FhHGp2lWPNcx48jkt9Rs9Yji3SK6wZ9ieTWbndDULM6ZFhSdFA27qqappljqKNDqdrG8bHaG28/nU3l5mNxI/7uMAqfWp0Zb2VVR9yjnNZRw6quzNXVlD3keOeNvg9dRySX3h2VBEPm8qTkn6V5Vfw6hpd28F9ZzwOONzrhT9K+y0TaAvYV5D+1DpUn/CCyazZwCSSyzK4H90CuTF5OpLQ9HA5tOErSPFLeXdEWDAt6V5/wDF7xUbKzTT7SYNJLlZFU8qPesC6+KDHTozb2oiuHXGQeRXBXlzPeXstzdSFp35bJ7Vhg8qUJXaPSxWac8bIhWRyGB6sc5pEvJ4gEAJA70uaM19FTtTPnK0my4l5G4AnjP4Cj7LZXjbbfzA57ZqiZdvytyx6V6J8LPBs2oXK3sqEKDnmuTF4qNJczNsNhJVGcRN4b1SB/N+yXBXHUKcVRnNzbvhkeMj1r66ttJtYrNVmhWRRxgioLjwh4W1KMmbSLcN/exXhx4ohz+zmtD1ZZI4x5z5Ws9e1KxIZLmVfTYxH511On/EjUorfybyQTR4x6mvRPG3gDwvbW3mK6QYzgKOteNava6Xb3DwwMGAPXFezQrYSuuaMNTzZqdJ2ual4+j69N50cksNwehZsLn3qlcaGePJuoZXB6Kc1mxW9osLstywbsuKmtNP1RB5+n+YxPcV2KvShpJWOZznKasez/Bvwz+7W4k2eZxwete0B3sz5ZTYu3gkV8iad4i8UaO/mNd3cLD0U11Wm/GbxFbIfttmb9AOspxXymNyeWLr899D6TC4z2FPU6T41eJJTP8AYYplbJwVBr3z9kbw3Dpvg0a5eqsfmg7GPHevki91vTdd16HV7zbBzuaHqK9bm+M80PhaHRdEi8qCMYCoeK9XDYdYS0Yo8jF436xJpn0742+KGjaIWt7eVZrgDOVIIFfP/wARfilca8XjvTE8DfdQjpXiuveMbid2eR51mY84QmsR7+aZDIBdTMfvZiPFenGTlucDS6Hd3PjVd+21XyI07KMZxXPan4uvZJ3dZWWNjyGPJrn2SdkFxJHNFGx2qXQqM/jVO6kgjlC3suAnGRzTVNc1y4xNS71i8kYt5z564zVJtQlmB33W3Hq1aXw+0mx8R68LK+1BrNI8MXA+8vpXo3w18MaRe+O7yS50O0vdB03esksj48xgMjisa9X3thO55XpNprmrXhWw067vnP3fJQsK7zQvgX8SNc0+bUZIHtEUHbFIhVzX0f8ADT4gfD/TtAvPEEfhWx0CyswSJY+S2Diu88I/GrwB4mg8/T9bB5xsZcc1rDEpLVGbjLsfDHh74feKNC8Z2j+JdFvVsVYl55IjsXA7k10GneLTqH2jWtdjiltrKdodPgC/K0in5cjvX3b4jt9G8Y+HJdLmuFMN0uA3GRXyb8ZvgnN4R07TrTQ5JNQs/wC0RcNKVwUJPTArlxSjU+Fm9KrOOljh/FWpaLb6MNf1eS4TW9QHmR21m+xYz6Fe1HwO8Q+Nte8QLp8F1ILSJt7yZP3c9M1598TZpB4slDJj7O2wk9s17z+zvZw6H4IhvUbfdXcjK2RggV4+a1Y4bAuUlqephIe3mkz1iw8X634Y1NIb5/Ps2OA/XHtmvZvDerR6tYrMpAYjJHpXh98kdxZPb3WJIz+9LHsRXX/B/W4763RojkMdh+gryMlzepdR6G2a4CNNXSPV8ADjmnU1GGdven1+h0588Uz5fZgaUUgpaaQBRRRTAKKKKACiiigAooooAKKKKACiiigAooooAKKKKACiiigAooooAKKKKACg9KKKAGngUnUU6jGKHawdDG8VWgu9Gnt+5Bb8q+eLiMG7aAdWcqPzr6amRXV1buCK86s/h/AvittQkcvAG3CM9M187m+WfXJxlF2sezluOWGTTRpfDDw+mmaWLiRczScg+1doiqx24+UdKW3jSNAiKFVRgAdhUoAA4r2MFh44eioo8/E13WqOT6kMRK5VyM54+lOfaQM96eUUnJUZoKr3FdEU07s5locb8ULBrqz068TkWFyJz9BWzb3BuNMg1FSuJY92BWle20V3aS20oBSRSprmI4dT0uNrWOETWq8RknoKipBNlKVi5pVxPNCEaB8bjzirmp2sdzaeVJtL4+UHtUGkTXqwBTABk9fSthY1O12Qb8cmsvZIfOzE0xJI7J7K6BJi+4f79XNHtjbbjtI3c81otHGzBmQEjofSn7QatU7bBzdyIOdxVvwrN8U6TFrHhvUNKlwVuoWj59619q+lI+OOO9b301M7a3R+YHxa8Gal4N8aXVhfQ+Xas7GA7cArXHiLDGYHczcNjsK/SX46fC/S/H2guHt4xfRofLlxzX59+PfB2teD9am06+hkSPcQr461jyWdzoVU5/FGKI4ptwRFZyfau/8ABHw8vdSVbm4VvLPOCK8/GYqnS1kzso4WdZ6Gf8P/AAi+vX6SOPlBr6J8O6Kuk2sdvDGAAOeKPB3hm00HT1xCgc963p5lUqAOtfE5rmntlywPq8BgvZL3itOsfm+VsY8dR0rG8S6hHptk5DYOPWr2uajFp1k00jDPvXinj7xktwkkKPyemKwy7CSrtXRpj8SqcdzG8X+KjPLLGTJjnGTxXBMGllabzUwT3p9xcPKSZBvJPeoYLaS5uFSLPJ6Cv0PDYenhqWp8hUre3lZIt6VbG/vEs1XcZDjIr6E+FnhWTT7ZXuI4yv8AtrmuV+Gngz54LySEKV5zXstnH5NvsVsxr1J7V8tnGZSlP2VI9zL8FGNNyqEGrx6XAhafT7aQY7RivC/iHcaLqV8mn6bZ7bhpMbVArt/ih4ml2HT9H/eyn5Tj72a6r9m74Lz392uveJYSJM+Yu8c115Pha3LeUjkx9amlZIX4TfszaHr3h5L7xLFcRGQBkUOVOK9Y8N/s5/DfR7dUjsbuRh/elzXsNnbw29tHbRAeXEoVam4Br6qCsrSPn5Su9Dz6z+DfgK2kEiaSCf8AbIP9K2LbwD4Ts2Ekej2xI6AxA11JNI+Spx1okkloiVLU+Wf24NNs7jwtpui6VZW1rOt0sjGKMKdv4V8tL4Dv1l8t51eOXnB5NfoF8UPA/wDwlGpxzNEjgKBlq5WH4RLE+fssUjr93J6V5OIxFWN+VHpYeMWlzOx8dL4J1ZIFSLUreHn744OPrVu10PxVp2nS6fba7b+VM4kbaTlse9fYB+E6ldraXbEemaB8KIRjGkWuQOOa8mWNxn/Pp/cegqOH/wCfiPkzxCfFuo+G4dHuNSshZpn91Gm1m+vrWv8ABnwPo1tqKap4l1qNBFxFBFLsIPYkV9Mf8KrXdubQbIkdDmk/4VZb79x8O2JPc5rlrY3HSi4qm18jZU8N/OjMg13QowAuvwdshZfvfStZ/iFp1hblL/ULK4ttuNjYJx/jVYfDIR3GV8OWOF+783SrU/w4E6bZPDdg/wBWryqNLFxqXimOvPC8lkeSfHH4LWfjXQo/HngGVZpBh7i0U7nYk9gKm8IH7NottFJA9rPEArQuMHI9q+i/hhoE/h+zureSxhtEdh5aRnIxUfjD4f6HrB87P2GZjkvEvJNfWYrC1cbhoxcdTzsNio0atzxC+1iO1sZ5JXxEyFWyejEVvfszSNP+4Rs+Q5d/YE1R8afBXVL4iys9UnNq7hmfOCcGvYfhT4Fs/CGkhEw1w6gSv3b61x5XkjofxD0MxzOFWFrHbjpkdc8fSpRTdvAxxTxX1sUoxsj5VrW4lLSGlpoAooopgFFFFABRRRQAUUUUAFFFFABRRRQAUUUUAFFFFABRRRQAUUUUAFFFFABRRRQACg0UUMCGUYBZjxVGVvmzGeavycA55qodockKOawnE2hItWr74/ccGpqqWv7tW75Oasq2a1hsZS3HUhNLSEVQiOTDIVJwCKjAaPYow0eKlK5GKRUww5OB2pMBxXoVIC96PpSheSex7UlKwDhS0gpaLAFMmbauO54FPqOcZTHr39KAKs37xRErfOO9cX8SPhxoXjfT3hvrZFulHyPjHNdvHGEXHVv73enOu4D+8O9KSurDTs7nyTqXwOh0PUQ3k+YinqBXRWVjBY262yQ7ABjpX0XdWtveIY541J9SK4/xH4JtrgEwFlJ9BXxub5Tia3wH0WXY+lF+8eU7FkgO9wMHisLW9YtLFG3yLuUetXvH+geNNBieW3sVmiByu0kkivn7xlq/iOeaT7Vpl1E3PCxNivMwGQ1YS/enr183pwWg7x/49luy9tExKgnpXnFzctcN5rZNWTZ6hMrN9guWdiesRrT0Dwbr+pSCNNPmVSeuw19pTw9HDU047nzVXFTrzb6GBAk9xcCOGMsH44FetfDvwDI3l3dwnHXkV0Xw9+EuqW82+6smOQNpZa9x0X4eaxFaIscKKuPWvLx1etX9yB14aNOnrI4+ztIbOwMagAAc4rC1nUNUvL+LT/DdtLfTOQrGIZC/WvddH+FkEhWW/upV9UXkGu70HwpoWiqP7P06CKXvKqYY1zYDJZfFU3NMXmUY+7A8m+F3wS0m1uI/EXiK0km1Rvn2lsBT7ivaoLWJYwIEWGNRjAGOKtKCo+8T9aa33CvQV9XQw8acbI8GtXc3diQqVPyN8vepdy+oqALtQqCeaSODbH/rGNauyZitSzuX1FNOxiM1VdSOjGmqzrmqTiS3ZhqWPldOTnHFVAxG6RgeO1TKpVSMluc81G8W5y24j2rF04uVzWFbSxE04P8AA/51GZGJ+4/51aEQFPAxj5a2cAtHuU5ZGA+6350tsQ55DfnWk0SyjDKBTorKNOQ1ZOmFl3Kn2Xe2RkfjUiWar95j+dXtqIKr3UispVetZShbZFyrStYr3dxHZxbYwWLd/So0DTxiSSNnGe1VpY23YbkH1q7HI7QiJRsHqK2bqcuiM4uVyvNDvcKp2jH3T1qfTlcvtZsgVOqqqfdBb1NSWyiMnA61z0lP7Zs5OxaHFLTQOd2acK6znA0UUUAFFFFABRRRQAUUUUAFFFFABRRRQAUUUUAFFFFABRRRQAUUUUAFFFFABRRRQAUUUUAFFFFAEU3eoFXLVPIpJNJGuDzU2KTE27aelDqWPFOVSKpEjqQ0tBoAZQOtLtNABoAcOlMp4pu00AKKCaUUhHNDAM01+RS7TQFpAMxR05qTFIy5UigCParfNQxHQLmnquFxTVRlbjpSdTyFFco3ylkQ+ZGpHoy5rHv/AAzoeoOVu7GCTPogFboBpCvOQADRpPdDd5HKp8PfCSfd0mEfhV208J6HZkG30+JfoordKk0BD6msnhoXuWpuOxUSxtwAPIQAdPlqYRgfLwB9KlKH+8aBGM5zTVOPYHUbGhY1PHWnUYbP3VpdtacvLsZttiYpCtPxRilzSGkiIrSqPlp+2gLVWvuMYY81E8WKs4pGFLlE1cqmOm+XzVorSbafKiOXUq+XR5dW9h9qTyz7UcsS9OxTWUipFuDU/kL6Uht1p8kA0KskrSOQKQQt1NXBCqj3pNje1TNPoXcpvHvI46U+OLFW1iA6Uuw1Uakkg5yNUzT1TFOVSDT6hXerJcmxKBRg0CtCEBpaDRULcoKKKKoAooooAKKKKACiiigAooooAKKKKACiiigAooooAKKKKACiiigAooooAKKKKACiiigBpHNGKdRQAi0tFFABRRRQAUUUUAFFFFABRRRQAUUUUAFFFFABRRRQAUUUUAFFFFABRRRQAUUUUAFFFFABRRRQAUjUtFADcUDrTqKACiiigAooooAKM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134909"/>
            <a:ext cx="8700459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186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871" y="625252"/>
            <a:ext cx="8229600" cy="1143000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C00000"/>
                </a:solidFill>
              </a:rPr>
              <a:t>Чтение художественной литературы</a:t>
            </a:r>
            <a:r>
              <a:rPr lang="ru-RU" b="1" dirty="0">
                <a:solidFill>
                  <a:srgbClr val="C00000"/>
                </a:solidFill>
              </a:rPr>
              <a:t>».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AutoShape 2" descr="https://apf.mail.ru/cgi-bin/readmsg/IMG-20190606-WA0042.jpg?id=15600281022065408233%3B0%3B7&amp;x-email=agafonovai%40bk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pf.mail.ru/cgi-bin/readmsg/IMG-20190606-WA0042.jpg?id=15600281022065408233%3B0%3B7&amp;x-email=agafonovai%40bk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indent="476250" algn="just">
              <a:lnSpc>
                <a:spcPts val="1650"/>
              </a:lnSpc>
              <a:spcBef>
                <a:spcPts val="840"/>
              </a:spcBef>
              <a:spcAft>
                <a:spcPts val="84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2775" y="1600200"/>
            <a:ext cx="36711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Ознакомление с художественной литературой: башкирская народная сказка «Медведь и пчелы», Наталья Абрамцева «Сказка о веселой пчеле», </a:t>
            </a:r>
            <a:r>
              <a:rPr lang="ru-RU" b="1" dirty="0" err="1"/>
              <a:t>К.Д.Ушинский</a:t>
            </a:r>
            <a:r>
              <a:rPr lang="ru-RU" b="1" dirty="0"/>
              <a:t> « Пчелки на разведках»</a:t>
            </a:r>
          </a:p>
          <a:p>
            <a:r>
              <a:rPr lang="ru-RU" b="1" dirty="0"/>
              <a:t>Видеотека: мультфильмы «Медовый переполох», «Пчела Майя», «</a:t>
            </a:r>
            <a:r>
              <a:rPr lang="ru-RU" b="1" dirty="0" err="1"/>
              <a:t>Лунтик</a:t>
            </a:r>
            <a:r>
              <a:rPr lang="ru-RU" b="1" dirty="0"/>
              <a:t>».</a:t>
            </a:r>
          </a:p>
        </p:txBody>
      </p:sp>
      <p:pic>
        <p:nvPicPr>
          <p:cNvPr id="9" name="Picture 4" descr="http://kryakk-catalogue.prokhorovfund.ru/wp-content/uploads/235/1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38" y="1568602"/>
            <a:ext cx="2195950" cy="28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hops1.vigbo.com/shops/136994/products/16120682/images/2-04cd0b4e5db5351553b4e9fc6c86b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24" y="3182822"/>
            <a:ext cx="2437414" cy="32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img1.liveinternet.ru/images/attach/c/3/77/107/77107577_2374021_60828394_0696d2311a12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06338" y="4641690"/>
            <a:ext cx="1428760" cy="1839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51837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www.ksiegarniarosyjska.pl/11359-thickbox_default/pszczolka-ma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59" y="332656"/>
            <a:ext cx="2880320" cy="30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pixhost.icu/avaxhome/1c/9e/00209e1c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67" y="323145"/>
            <a:ext cx="2156252" cy="299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www.100book.ru/b4009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41069"/>
            <a:ext cx="2139955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www.vihlib.ru/attachments/Image/3_1.jpg?template=gener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29" y="323145"/>
            <a:ext cx="2732753" cy="29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://www.char.ru/books/1686365_Iskorka_Trudolyubivye_pchelk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31" y="3411398"/>
            <a:ext cx="2238375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://www.orthodox-books.ru/upload/iblock/13d/13de057312bca05e42fc49013689031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50" y="3344630"/>
            <a:ext cx="2524574" cy="32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0727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572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Презентация проекта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16" y="1196752"/>
            <a:ext cx="3586889" cy="26901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435">
            <a:off x="4658281" y="1548179"/>
            <a:ext cx="3931684" cy="2948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43273"/>
            <a:ext cx="3905790" cy="29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239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3744416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496"/>
            <a:ext cx="3960440" cy="2970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4283968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37538"/>
            <a:ext cx="3974032" cy="318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70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34250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4464496" cy="334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763688" y="692696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Как собирают мед на пасеке</a:t>
            </a:r>
            <a:endParaRPr lang="ru-RU" sz="4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40900"/>
            <a:ext cx="3075806" cy="4101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59154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189" y="332656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Откачка меда из сот</a:t>
            </a:r>
            <a:endParaRPr lang="ru-RU" sz="4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48674"/>
            <a:ext cx="3611893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90" y="1241836"/>
            <a:ext cx="3656157" cy="2742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3925159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06316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Картинка 95 из 84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071585"/>
            <a:ext cx="6408737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57290" y="285728"/>
            <a:ext cx="628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35C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ru-RU" sz="32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935C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ru-RU" sz="32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935C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32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678" y="4572008"/>
            <a:ext cx="26432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Беседы  детьми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3071810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3071810"/>
            <a:ext cx="3929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Организация образовательной                 деятельности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3174" y="1142984"/>
            <a:ext cx="3857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1714488"/>
            <a:ext cx="4286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деятельность,</a:t>
            </a:r>
          </a:p>
          <a:p>
            <a:pPr algn="ctr"/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развлечения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282" y="2000240"/>
            <a:ext cx="41434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0628" y="4071942"/>
            <a:ext cx="30718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http://fs00.infourok.ru/images/doc/262/267231/hello_html_m6b4d530a.jpg"/>
          <p:cNvPicPr/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 l="8928" t="3306" r="8697" b="17350"/>
          <a:stretch>
            <a:fillRect/>
          </a:stretch>
        </p:blipFill>
        <p:spPr bwMode="auto">
          <a:xfrm>
            <a:off x="4143372" y="2714620"/>
            <a:ext cx="1000132" cy="857256"/>
          </a:xfrm>
          <a:prstGeom prst="roundRect">
            <a:avLst/>
          </a:prstGeom>
          <a:solidFill>
            <a:srgbClr val="B40C54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928662" y="4000504"/>
            <a:ext cx="29289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14942" y="5857892"/>
            <a:ext cx="278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Franklin Gothic Book" pitchFamily="34" charset="0"/>
              </a:rPr>
              <a:t> 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929322" y="2928934"/>
            <a:ext cx="2857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Создание предметно -    развивающей среды</a:t>
            </a:r>
            <a:endParaRPr lang="ru-RU" sz="2100" b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58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esktop\пчелы\ind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573016"/>
            <a:ext cx="3798472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502" y="81749"/>
            <a:ext cx="8258204" cy="1154098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«Тружусь как пчелка»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357290" y="1428736"/>
            <a:ext cx="7374102" cy="171451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Оказывается, для </a:t>
            </a:r>
            <a:r>
              <a:rPr lang="ru-RU" dirty="0"/>
              <a:t>производства 1 кг меда пчелам требуется 4 кг нектара. Чтобы собрать это количество, пчелы должны посетить около четырех миллионов </a:t>
            </a:r>
            <a:r>
              <a:rPr lang="ru-RU" dirty="0" smtClean="0"/>
              <a:t>цветков! Вот почему очень трудолюбивых людей называют «пчелками».</a:t>
            </a:r>
            <a:endParaRPr lang="ru-RU" dirty="0"/>
          </a:p>
          <a:p>
            <a:endParaRPr lang="ru-RU" dirty="0"/>
          </a:p>
        </p:txBody>
      </p:sp>
      <p:pic>
        <p:nvPicPr>
          <p:cNvPr id="8" name="Рисунок 4" descr="free-wallpaper-desktop-wallpaper-honey-bee-autan-picture.jpg"/>
          <p:cNvPicPr>
            <a:picLocks noChangeAspect="1"/>
          </p:cNvPicPr>
          <p:nvPr/>
        </p:nvPicPr>
        <p:blipFill>
          <a:blip r:embed="rId3" cstate="print"/>
          <a:srcRect l="6552" t="5405"/>
          <a:stretch>
            <a:fillRect/>
          </a:stretch>
        </p:blipFill>
        <p:spPr bwMode="auto">
          <a:xfrm>
            <a:off x="5207119" y="3573016"/>
            <a:ext cx="3508285" cy="2582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Картинка 20 из 290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5105400" y="381000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6" name="Picture 6" descr="Картинка 64 из 5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85725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8" name="Picture 8" descr="Картинка 12 из 2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3857625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0" name="Picture 10" descr="Картинка 11 из 154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428625" y="85725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лако 6"/>
          <p:cNvSpPr/>
          <p:nvPr/>
        </p:nvSpPr>
        <p:spPr>
          <a:xfrm>
            <a:off x="457200" y="2857500"/>
            <a:ext cx="3686175" cy="78581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каштан</a:t>
            </a:r>
          </a:p>
        </p:txBody>
      </p:sp>
      <p:sp>
        <p:nvSpPr>
          <p:cNvPr id="8" name="Облако 7"/>
          <p:cNvSpPr/>
          <p:nvPr/>
        </p:nvSpPr>
        <p:spPr>
          <a:xfrm>
            <a:off x="914400" y="5857875"/>
            <a:ext cx="3586163" cy="78581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акация</a:t>
            </a:r>
          </a:p>
        </p:txBody>
      </p:sp>
      <p:sp>
        <p:nvSpPr>
          <p:cNvPr id="9" name="Облако 8"/>
          <p:cNvSpPr/>
          <p:nvPr/>
        </p:nvSpPr>
        <p:spPr>
          <a:xfrm>
            <a:off x="5105400" y="2857500"/>
            <a:ext cx="3324225" cy="78581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липа</a:t>
            </a:r>
          </a:p>
        </p:txBody>
      </p:sp>
      <p:sp>
        <p:nvSpPr>
          <p:cNvPr id="10" name="Облако 9"/>
          <p:cNvSpPr/>
          <p:nvPr/>
        </p:nvSpPr>
        <p:spPr>
          <a:xfrm>
            <a:off x="5334000" y="5857875"/>
            <a:ext cx="3452813" cy="78581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гречиха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75856" y="404664"/>
            <a:ext cx="2448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FF0000"/>
                </a:solidFill>
              </a:rPr>
              <a:t>Сорта мёда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17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295203"/>
            <a:ext cx="7355160" cy="13541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Наши опыты. Как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определить качество 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меда в домашних условиях?</a:t>
            </a:r>
            <a:endParaRPr lang="ru-RU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9190" y="1357298"/>
            <a:ext cx="379402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/>
          </a:p>
          <a:p>
            <a:pPr algn="ctr"/>
            <a:r>
              <a:rPr lang="ru-RU" sz="2400" b="1" dirty="0" smtClean="0"/>
              <a:t>Опыт </a:t>
            </a:r>
            <a:r>
              <a:rPr lang="ru-RU" sz="2400" b="1" dirty="0"/>
              <a:t>№1 Определение вязкости меда</a:t>
            </a:r>
            <a:r>
              <a:rPr lang="ru-RU" sz="2400" dirty="0"/>
              <a:t>.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Набрать </a:t>
            </a:r>
            <a:r>
              <a:rPr lang="ru-RU" sz="2400" dirty="0"/>
              <a:t>ложку жидкого меда, поднять и сливать мед с ложки. Настоящий мед будет тянуться непрерывной струйкой, а мед, разбавленный сахаром – стекать каплями. </a:t>
            </a:r>
          </a:p>
          <a:p>
            <a:pPr algn="ctr"/>
            <a:r>
              <a:rPr lang="ru-RU" sz="2400" dirty="0"/>
              <a:t>Опыт показал, что наш мед стекает непрерывной струйкой.</a:t>
            </a:r>
          </a:p>
          <a:p>
            <a:pPr algn="ctr"/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131">
            <a:off x="1175398" y="1508502"/>
            <a:ext cx="3233603" cy="2217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627">
            <a:off x="1465430" y="3793434"/>
            <a:ext cx="3364267" cy="25232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58204" cy="1154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59632" y="357166"/>
            <a:ext cx="7005464" cy="107709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Опыт №2 Определения воды в 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меде</a:t>
            </a:r>
            <a:r>
              <a:rPr lang="ru-RU" dirty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415" y="5072074"/>
            <a:ext cx="757242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Капнуть немного меда </a:t>
            </a:r>
            <a:r>
              <a:rPr lang="ru-RU" sz="2000" dirty="0"/>
              <a:t>на салфетку. </a:t>
            </a:r>
            <a:r>
              <a:rPr lang="ru-RU" sz="2000" dirty="0" smtClean="0"/>
              <a:t>Если капля начинает растекаться, а </a:t>
            </a:r>
            <a:r>
              <a:rPr lang="ru-RU" sz="2000" dirty="0"/>
              <a:t>бумага вокруг нее </a:t>
            </a:r>
            <a:r>
              <a:rPr lang="ru-RU" sz="2000" dirty="0" smtClean="0"/>
              <a:t>намокает, </a:t>
            </a:r>
            <a:r>
              <a:rPr lang="ru-RU" sz="2000" dirty="0"/>
              <a:t>то это </a:t>
            </a:r>
            <a:r>
              <a:rPr lang="ru-RU" sz="2000" dirty="0" smtClean="0"/>
              <a:t>указывает </a:t>
            </a:r>
            <a:r>
              <a:rPr lang="ru-RU" sz="2000" dirty="0"/>
              <a:t>на излишнее содержание в меде воды или на ненатуральность меда.</a:t>
            </a:r>
          </a:p>
          <a:p>
            <a:pPr algn="ctr"/>
            <a:r>
              <a:rPr lang="ru-RU" sz="2000" dirty="0"/>
              <a:t>В нашем случае мед не намочил салфетку, а капля осталась </a:t>
            </a:r>
            <a:r>
              <a:rPr lang="ru-RU" sz="2000" dirty="0" smtClean="0"/>
              <a:t>упругой,  то есть наш мёд – натуральный.</a:t>
            </a:r>
            <a:endParaRPr lang="ru-RU" sz="2000" dirty="0"/>
          </a:p>
          <a:p>
            <a:pPr algn="ctr"/>
            <a:endParaRPr lang="ru-RU" dirty="0"/>
          </a:p>
        </p:txBody>
      </p:sp>
      <p:pic>
        <p:nvPicPr>
          <p:cNvPr id="5" name="Рисунок 4" descr="DSC03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5" y="915518"/>
            <a:ext cx="2842494" cy="2131871"/>
          </a:xfrm>
          <a:prstGeom prst="rect">
            <a:avLst/>
          </a:prstGeom>
        </p:spPr>
      </p:pic>
      <p:pic>
        <p:nvPicPr>
          <p:cNvPr id="6" name="Рисунок 5" descr="DSC034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9" y="851687"/>
            <a:ext cx="3240260" cy="24301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76422" y="3281882"/>
            <a:ext cx="3738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Капля «фальшивого» мёда  растеклась по салфетке, </a:t>
            </a:r>
            <a:br>
              <a:rPr lang="ru-RU" b="1" dirty="0"/>
            </a:br>
            <a:r>
              <a:rPr lang="ru-RU" b="1" dirty="0"/>
              <a:t>образуя влажное пятно и даже просочилась </a:t>
            </a:r>
            <a:br>
              <a:rPr lang="ru-RU" b="1" dirty="0"/>
            </a:br>
            <a:r>
              <a:rPr lang="ru-RU" b="1" dirty="0"/>
              <a:t>сквозь неё.</a:t>
            </a:r>
            <a:r>
              <a:rPr lang="ru-RU" sz="2000" dirty="0"/>
              <a:t/>
            </a:r>
            <a:br>
              <a:rPr lang="ru-RU" sz="2000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105835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Капля настоящего мёда не растеклась, </a:t>
            </a:r>
            <a:br>
              <a:rPr lang="ru-RU" b="1" dirty="0"/>
            </a:br>
            <a:r>
              <a:rPr lang="ru-RU" b="1" dirty="0"/>
              <a:t>даже спустя некоторое время. 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15409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Опыт №3 Определение 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наличия </a:t>
            </a:r>
            <a:b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крахмала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в 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меде</a:t>
            </a:r>
            <a:endParaRPr lang="ru-RU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8580" y="5143512"/>
            <a:ext cx="7416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Разводим немного меда с водой. К полученному раствору добавляем 2-3 капли спиртового раствора йода. При наличии крахмала в </a:t>
            </a:r>
            <a:r>
              <a:rPr lang="ru-RU" sz="2000" dirty="0" smtClean="0"/>
              <a:t>меде, </a:t>
            </a:r>
            <a:r>
              <a:rPr lang="ru-RU" sz="2000" dirty="0"/>
              <a:t>раствор синеет. В данном опыте цвет раствора не изменился. Значит в нашем меде крахмала нет. </a:t>
            </a:r>
          </a:p>
          <a:p>
            <a:pPr algn="ctr"/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92373"/>
            <a:ext cx="3668185" cy="2751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76466"/>
            <a:ext cx="3779912" cy="2834934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371600" y="357166"/>
            <a:ext cx="7520880" cy="14287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Опыт №4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.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М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ы решили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узнать, поменяет ли мёд свои свойства, если его 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заморозить </a:t>
            </a:r>
            <a:endParaRPr lang="ru-RU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2000241"/>
            <a:ext cx="4357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400" i="1" dirty="0" smtClean="0"/>
              <a:t>Мы заморозили </a:t>
            </a:r>
            <a:r>
              <a:rPr lang="ru-RU" sz="2400" i="1" dirty="0"/>
              <a:t>мёд, он превратился в плотную массу, при этом вкус и цвет не изменились. </a:t>
            </a:r>
            <a:r>
              <a:rPr lang="ru-RU" sz="2400" i="1" dirty="0" smtClean="0"/>
              <a:t>Но, к сожалению, при </a:t>
            </a:r>
            <a:r>
              <a:rPr lang="ru-RU" sz="2400" i="1" dirty="0"/>
              <a:t>охлаждении он теряет свои ценные свойства.</a:t>
            </a:r>
          </a:p>
          <a:p>
            <a:endParaRPr lang="ru-RU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32040" y="4365104"/>
            <a:ext cx="3240360" cy="2145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3" y="2479084"/>
            <a:ext cx="4091947" cy="306896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728" y="642918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Совет  родителям от бабушки Пчелы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Торт &quot;пчелка&quot;"/>
          <p:cNvPicPr/>
          <p:nvPr/>
        </p:nvPicPr>
        <p:blipFill>
          <a:blip r:embed="rId2" cstate="print"/>
          <a:srcRect b="6346"/>
          <a:stretch>
            <a:fillRect/>
          </a:stretch>
        </p:blipFill>
        <p:spPr bwMode="auto">
          <a:xfrm>
            <a:off x="1691680" y="1916832"/>
            <a:ext cx="671517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494519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548680"/>
            <a:ext cx="33826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Ингредиенты:</a:t>
            </a:r>
            <a:br>
              <a:rPr lang="ru-RU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мука — 2-2,5 ст.- 250 гр.</a:t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яйцо — 3 шт.</a:t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масло — 75 гр.</a:t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сахар — 1 ст.</a:t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мед — 4 ст.л.</a:t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сода — 1 ч.л (под нож без горки).</a:t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4031160"/>
            <a:ext cx="46674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Крем: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сметана (жирность 25-30%) - 200 </a:t>
            </a:r>
            <a:r>
              <a:rPr lang="ru-RU" sz="2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сливки 33% - 100 </a:t>
            </a:r>
            <a:r>
              <a:rPr lang="ru-RU" sz="2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вареная сгущенка - 1 банка (380-400 </a:t>
            </a:r>
            <a:r>
              <a:rPr lang="ru-RU" sz="2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мед - 1 ст.ложка с горкой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5" name="Рисунок 4" descr="http://cdn-nus-1.pinme.ru/tumb/600/photo/a5/15/a51553c615889af479eb38f0ed9589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861062"/>
            <a:ext cx="4000528" cy="328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54726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itchFamily="66" charset="0"/>
              </a:rPr>
              <a:t>Заключение</a:t>
            </a:r>
            <a:endParaRPr lang="ru-RU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39952" y="1124744"/>
            <a:ext cx="475252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/>
              <a:t>В заключение хочу сказать, что про пчел </a:t>
            </a:r>
            <a:r>
              <a:rPr lang="ru-RU" sz="2000" b="1" i="1" dirty="0" smtClean="0"/>
              <a:t>мы узнали </a:t>
            </a:r>
            <a:r>
              <a:rPr lang="ru-RU" sz="2000" b="1" i="1" dirty="0"/>
              <a:t>много интересного и полезного. </a:t>
            </a:r>
          </a:p>
          <a:p>
            <a:pPr algn="ctr"/>
            <a:r>
              <a:rPr lang="ru-RU" sz="2000" b="1" i="1" dirty="0"/>
              <a:t>Прежде всего </a:t>
            </a:r>
            <a:r>
              <a:rPr lang="ru-RU" sz="2000" b="1" i="1" dirty="0" smtClean="0"/>
              <a:t>– что </a:t>
            </a:r>
            <a:r>
              <a:rPr lang="ru-RU" sz="2000" b="1" i="1" dirty="0"/>
              <a:t>они опыляют цветы.  Пчелы производят  мед – очень вкусный и полезный продукт. Пчелиная семья – мир большого труда, дисциплины и взаимопомощи.</a:t>
            </a:r>
          </a:p>
          <a:p>
            <a:pPr algn="ctr"/>
            <a:r>
              <a:rPr lang="ru-RU" sz="2000" b="1" i="1" dirty="0" smtClean="0"/>
              <a:t>Мед</a:t>
            </a:r>
            <a:r>
              <a:rPr lang="ru-RU" sz="2000" b="1" i="1" dirty="0"/>
              <a:t>, </a:t>
            </a:r>
            <a:r>
              <a:rPr lang="ru-RU" sz="2000" b="1" i="1" dirty="0" smtClean="0"/>
              <a:t>который </a:t>
            </a:r>
            <a:r>
              <a:rPr lang="ru-RU" sz="2000" b="1" i="1" dirty="0"/>
              <a:t>нам </a:t>
            </a:r>
            <a:r>
              <a:rPr lang="ru-RU" sz="2000" b="1" i="1" dirty="0" smtClean="0"/>
              <a:t>дают </a:t>
            </a:r>
            <a:r>
              <a:rPr lang="ru-RU" sz="2000" b="1" i="1" dirty="0"/>
              <a:t>пчелы – натуральный вкусный и </a:t>
            </a:r>
            <a:r>
              <a:rPr lang="ru-RU" sz="2000" b="1" i="1" dirty="0" smtClean="0"/>
              <a:t>чрезвычайно полезный продукт. </a:t>
            </a:r>
            <a:r>
              <a:rPr lang="ru-RU" sz="2000" b="1" i="1" dirty="0"/>
              <a:t>Большое спасибо пчелам за их нелегкий </a:t>
            </a:r>
            <a:r>
              <a:rPr lang="ru-RU" sz="2000" b="1" i="1" dirty="0" smtClean="0"/>
              <a:t>труд.</a:t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А наши опыты с медом показали, что в домашних условиях можно легко проверить качество и натуральность меда.</a:t>
            </a:r>
          </a:p>
          <a:p>
            <a:pPr algn="ctr"/>
            <a:endParaRPr lang="ru-RU" b="1" i="1" dirty="0"/>
          </a:p>
        </p:txBody>
      </p:sp>
      <p:pic>
        <p:nvPicPr>
          <p:cNvPr id="36" name="Содержимое 3" descr="62700344_1281782237_coldreme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803263"/>
            <a:ext cx="2664296" cy="1672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/>
          <p:nvPr/>
        </p:nvPicPr>
        <p:blipFill>
          <a:blip r:embed="rId3"/>
          <a:stretch/>
        </p:blipFill>
        <p:spPr>
          <a:xfrm>
            <a:off x="1475656" y="1124744"/>
            <a:ext cx="2116080" cy="2277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836712"/>
            <a:ext cx="7632848" cy="1296144"/>
          </a:xfrm>
        </p:spPr>
        <p:txBody>
          <a:bodyPr>
            <a:normAutofit/>
          </a:bodyPr>
          <a:lstStyle/>
          <a:p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4" name="Picture 6" descr="http://www.molomo.ru/img/h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996952"/>
            <a:ext cx="2979762" cy="1986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13773"/>
            <a:ext cx="3555939" cy="4467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039">
            <a:off x="3980868" y="1129090"/>
            <a:ext cx="4287770" cy="440831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428860" y="5072074"/>
            <a:ext cx="5214974" cy="1357322"/>
          </a:xfrm>
          <a:prstGeom prst="ellipse">
            <a:avLst/>
          </a:prstGeom>
          <a:ln>
            <a:solidFill>
              <a:srgbClr val="B40C5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Познавательно-развивающие</a:t>
            </a:r>
          </a:p>
          <a:p>
            <a:pPr algn="ctr"/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эстетические беседы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000760" y="1071546"/>
            <a:ext cx="2714644" cy="1571636"/>
          </a:xfrm>
          <a:prstGeom prst="ellipse">
            <a:avLst/>
          </a:prstGeom>
          <a:ln>
            <a:solidFill>
              <a:srgbClr val="B40C5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Заучивание стихов, загадок, пословиц, 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4282" y="1214422"/>
            <a:ext cx="2786082" cy="1714512"/>
          </a:xfrm>
          <a:prstGeom prst="ellipse">
            <a:avLst/>
          </a:prstGeom>
          <a:ln>
            <a:solidFill>
              <a:srgbClr val="B40C5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Просмотр мультфильмов, слушание аудиозаписей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071802" y="357166"/>
            <a:ext cx="2928958" cy="914400"/>
          </a:xfrm>
          <a:prstGeom prst="ellipse">
            <a:avLst/>
          </a:prstGeom>
          <a:ln>
            <a:solidFill>
              <a:srgbClr val="B40C5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Опыты, эксперименты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86380" y="3714752"/>
            <a:ext cx="3571900" cy="1143008"/>
          </a:xfrm>
          <a:prstGeom prst="ellipse">
            <a:avLst/>
          </a:prstGeom>
          <a:ln>
            <a:solidFill>
              <a:srgbClr val="B40C5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Сюжетно- ролевые</a:t>
            </a:r>
          </a:p>
          <a:p>
            <a:pPr algn="ctr"/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14282" y="3857628"/>
            <a:ext cx="3000396" cy="1143008"/>
          </a:xfrm>
          <a:prstGeom prst="ellipse">
            <a:avLst/>
          </a:prstGeom>
          <a:ln>
            <a:solidFill>
              <a:srgbClr val="B40C5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Дидактические</a:t>
            </a:r>
          </a:p>
          <a:p>
            <a:pPr algn="ctr"/>
            <a:r>
              <a:rPr lang="ru-RU" sz="2100" b="1" i="1" dirty="0" smtClean="0">
                <a:solidFill>
                  <a:srgbClr val="B40C54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2100" b="1" i="1" dirty="0">
              <a:solidFill>
                <a:srgbClr val="B40C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143240" y="2428868"/>
            <a:ext cx="2857520" cy="114300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Методы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Прямая соединительная линия 28"/>
          <p:cNvCxnSpPr>
            <a:stCxn id="24" idx="0"/>
            <a:endCxn id="10" idx="4"/>
          </p:cNvCxnSpPr>
          <p:nvPr/>
        </p:nvCxnSpPr>
        <p:spPr>
          <a:xfrm rot="16200000" flipV="1">
            <a:off x="3975490" y="1832357"/>
            <a:ext cx="1157302" cy="3571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24" idx="5"/>
            <a:endCxn id="12" idx="1"/>
          </p:cNvCxnSpPr>
          <p:nvPr/>
        </p:nvCxnSpPr>
        <p:spPr>
          <a:xfrm rot="16200000" flipH="1">
            <a:off x="5457051" y="3529720"/>
            <a:ext cx="477656" cy="22718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24" idx="4"/>
            <a:endCxn id="6" idx="0"/>
          </p:cNvCxnSpPr>
          <p:nvPr/>
        </p:nvCxnSpPr>
        <p:spPr>
          <a:xfrm rot="16200000" flipH="1">
            <a:off x="4054074" y="4089801"/>
            <a:ext cx="1500198" cy="4643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24" idx="3"/>
            <a:endCxn id="13" idx="7"/>
          </p:cNvCxnSpPr>
          <p:nvPr/>
        </p:nvCxnSpPr>
        <p:spPr>
          <a:xfrm rot="5400000">
            <a:off x="2858231" y="3321535"/>
            <a:ext cx="620532" cy="78643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24" idx="7"/>
            <a:endCxn id="7" idx="3"/>
          </p:cNvCxnSpPr>
          <p:nvPr/>
        </p:nvCxnSpPr>
        <p:spPr>
          <a:xfrm rot="5400000" flipH="1" flipV="1">
            <a:off x="5898680" y="2096628"/>
            <a:ext cx="183237" cy="8160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stCxn id="24" idx="1"/>
          </p:cNvCxnSpPr>
          <p:nvPr/>
        </p:nvCxnSpPr>
        <p:spPr>
          <a:xfrm rot="16200000" flipV="1">
            <a:off x="2947311" y="1981855"/>
            <a:ext cx="310266" cy="91854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87" y="3276587"/>
            <a:ext cx="304826" cy="304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7" y="3428987"/>
            <a:ext cx="304826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19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i="1" dirty="0" smtClean="0"/>
              <a:t>Спасибо за внимание!</a:t>
            </a:r>
            <a:endParaRPr lang="ru-RU" sz="4400" b="1" i="1" dirty="0"/>
          </a:p>
        </p:txBody>
      </p:sp>
      <p:pic>
        <p:nvPicPr>
          <p:cNvPr id="4" name="Содержимое 3" descr="http://s12.buyreklama.ru/penza/photos/37902285/e3714d1fc8f4516280346d3c694ef93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31" y="1554163"/>
            <a:ext cx="747513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76041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71604" y="857232"/>
            <a:ext cx="7215238" cy="5572164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          Список используемой литературы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 smtClean="0">
              <a:solidFill>
                <a:schemeClr val="tx1"/>
              </a:solidFill>
            </a:endParaRPr>
          </a:p>
          <a:p>
            <a:pPr algn="l"/>
            <a:r>
              <a:rPr lang="ru-RU" sz="2800" i="1" dirty="0" smtClean="0">
                <a:solidFill>
                  <a:schemeClr val="tx1"/>
                </a:solidFill>
              </a:rPr>
              <a:t>Интернет:</a:t>
            </a:r>
          </a:p>
          <a:p>
            <a:pPr algn="l"/>
            <a:r>
              <a:rPr lang="ru-RU" sz="2800" i="1" dirty="0" smtClean="0">
                <a:solidFill>
                  <a:schemeClr val="tx1"/>
                </a:solidFill>
              </a:rPr>
              <a:t/>
            </a:r>
            <a:br>
              <a:rPr lang="ru-RU" sz="2800" i="1" dirty="0" smtClean="0">
                <a:solidFill>
                  <a:schemeClr val="tx1"/>
                </a:solidFill>
              </a:rPr>
            </a:br>
            <a:r>
              <a:rPr lang="en-US" sz="2800" i="1" dirty="0" smtClean="0">
                <a:solidFill>
                  <a:schemeClr val="tx1"/>
                </a:solidFill>
                <a:hlinkClick r:id="rId2"/>
              </a:rPr>
              <a:t>http://tolkslovar.ru/</a:t>
            </a:r>
            <a:endParaRPr lang="ru-RU" sz="2800" i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hlinkClick r:id="rId3"/>
              </a:rPr>
              <a:t>http://www.pcheloverh.narod.ru/</a:t>
            </a:r>
            <a:endParaRPr lang="ru-RU" sz="2800" dirty="0" smtClean="0"/>
          </a:p>
          <a:p>
            <a:pPr algn="l"/>
            <a:r>
              <a:rPr lang="en-US" sz="2800" dirty="0" smtClean="0">
                <a:hlinkClick r:id="rId4"/>
              </a:rPr>
              <a:t>http://www.xn----8sbatziojt0l.xn--p1ai/</a:t>
            </a:r>
            <a:endParaRPr lang="ru-RU" sz="2800" dirty="0" smtClean="0"/>
          </a:p>
          <a:p>
            <a:pPr algn="l"/>
            <a:r>
              <a:rPr lang="en-US" sz="2800" dirty="0" smtClean="0">
                <a:hlinkClick r:id="rId5"/>
              </a:rPr>
              <a:t>http://paseka.pp.ru/</a:t>
            </a:r>
            <a:endParaRPr lang="ru-RU" sz="2800" dirty="0" smtClean="0"/>
          </a:p>
          <a:p>
            <a:pPr algn="l"/>
            <a:endParaRPr lang="ru-RU" sz="2800" dirty="0" smtClean="0"/>
          </a:p>
          <a:p>
            <a:pPr algn="l"/>
            <a:r>
              <a:rPr lang="ru-RU" sz="2800" i="1" dirty="0" smtClean="0">
                <a:solidFill>
                  <a:schemeClr val="tx1"/>
                </a:solidFill>
              </a:rPr>
              <a:t>Собственный архив фотографий </a:t>
            </a:r>
            <a:endParaRPr lang="ru-RU" sz="28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i="1" dirty="0" smtClean="0">
                <a:solidFill>
                  <a:srgbClr val="FF0000"/>
                </a:solidFill>
                <a:latin typeface="Arial" charset="0"/>
              </a:rPr>
              <a:t>История мёда и полезные свойства.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539750" y="2060575"/>
            <a:ext cx="83740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12292" name="Picture 15" descr="pchel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21907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6" descr="pchela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21907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7" descr="pchela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21907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18"/>
          <p:cNvSpPr>
            <a:spLocks noChangeArrowheads="1"/>
          </p:cNvSpPr>
          <p:nvPr/>
        </p:nvSpPr>
        <p:spPr bwMode="auto">
          <a:xfrm>
            <a:off x="3779838" y="5157788"/>
            <a:ext cx="37449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/>
              <a:t>Колоды, изготовленные искусными руками бортовиков.</a:t>
            </a:r>
            <a:r>
              <a:rPr lang="ru-RU" altLang="ru-RU" sz="1800"/>
              <a:t> </a:t>
            </a:r>
          </a:p>
        </p:txBody>
      </p:sp>
      <p:sp>
        <p:nvSpPr>
          <p:cNvPr id="12296" name="Rectangle 19"/>
          <p:cNvSpPr>
            <a:spLocks noChangeArrowheads="1"/>
          </p:cNvSpPr>
          <p:nvPr/>
        </p:nvSpPr>
        <p:spPr bwMode="auto">
          <a:xfrm>
            <a:off x="323850" y="5084763"/>
            <a:ext cx="2160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/>
              <a:t>Полное снаряжение бортовика.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468313" y="1268413"/>
            <a:ext cx="8137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Древней Руси сбор мёда называли бортничеством. Бортничество -разведение пчёл в специально выдолбленных дуплах деревьев.</a:t>
            </a: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0" y="5672138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Медоносная пчела на протяжении миллионов лет, без устали опыляла растения, развивала и совершенствовала растительный мир планеты, а с ним и мир животный. Можно утверждать, что  своим происхождением человек в значительной степени обязан ей.</a:t>
            </a:r>
          </a:p>
        </p:txBody>
      </p:sp>
      <p:pic>
        <p:nvPicPr>
          <p:cNvPr id="12299" name="Picture 24" descr="pchela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989138"/>
            <a:ext cx="180022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065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1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67544" y="260649"/>
            <a:ext cx="8496944" cy="2736304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Arial Black" pitchFamily="34" charset="0"/>
              </a:rPr>
              <a:t>Добывание мёда – </a:t>
            </a:r>
            <a:br>
              <a:rPr lang="ru-RU" sz="3200" i="1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Arial Black" pitchFamily="34" charset="0"/>
              </a:rPr>
              <a:t>это старинный славянский промысел.</a:t>
            </a:r>
            <a:endParaRPr lang="ru-RU" sz="32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6400800" cy="576064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</a:rPr>
              <a:t>Бортник, собирающий мёд</a:t>
            </a:r>
            <a:endParaRPr lang="ru-RU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348880"/>
            <a:ext cx="547260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67891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61856"/>
            <a:ext cx="8301608" cy="1296144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</a:rPr>
              <a:t>	</a:t>
            </a:r>
            <a:endParaRPr lang="ru-RU" sz="2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www.medpodillya.com/upload/images/Kak-poyavilsya-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120" y="332656"/>
            <a:ext cx="8676456" cy="5778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37471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1874</Words>
  <Application>Microsoft Office PowerPoint</Application>
  <PresentationFormat>Экран (4:3)</PresentationFormat>
  <Paragraphs>213</Paragraphs>
  <Slides>61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мёда и полезные свойства.</vt:lpstr>
      <vt:lpstr>Добывание мёда –  это старинный славянский промысел.</vt:lpstr>
      <vt:lpstr> </vt:lpstr>
      <vt:lpstr>Наскальный  рисунок в Испании (Аранская   пещера)</vt:lpstr>
      <vt:lpstr>Презентация PowerPoint</vt:lpstr>
      <vt:lpstr>Памятник  пчеле,  г. Тернополь</vt:lpstr>
      <vt:lpstr>Башкирия</vt:lpstr>
      <vt:lpstr>Памятник пчеле в Москве </vt:lpstr>
      <vt:lpstr>Пчелы</vt:lpstr>
      <vt:lpstr>Презентация PowerPoint</vt:lpstr>
      <vt:lpstr>Строение глаз </vt:lpstr>
      <vt:lpstr>Хоботок и усики.  Пчелы -чемпионы по обонянию. Улавливают аромат цветов  на расстоянии более 1 км</vt:lpstr>
      <vt:lpstr> У пчелы 6 ног</vt:lpstr>
      <vt:lpstr>Жало - грозное оружие пчелы</vt:lpstr>
      <vt:lpstr>Где живут пчелы? </vt:lpstr>
      <vt:lpstr>Презентация PowerPoint</vt:lpstr>
      <vt:lpstr>Дети пчел.</vt:lpstr>
      <vt:lpstr>Чем занимаются пчелы?</vt:lpstr>
      <vt:lpstr>О «пчелиной охране»</vt:lpstr>
      <vt:lpstr>О пчелах - разведчицах</vt:lpstr>
      <vt:lpstr>О новой пчелиной семье,  называемой роем.</vt:lpstr>
      <vt:lpstr>Что такое соты?</vt:lpstr>
      <vt:lpstr>О пчелиной смекалке</vt:lpstr>
      <vt:lpstr>Что такое мед?</vt:lpstr>
      <vt:lpstr>Пчелы и цветы</vt:lpstr>
      <vt:lpstr>Презентация PowerPoint</vt:lpstr>
      <vt:lpstr>Пословицы и поговорки о пчеле, пчеловодах и мёде</vt:lpstr>
      <vt:lpstr>Формы реализации проекта</vt:lpstr>
      <vt:lpstr>Образовательная область «Социализация»</vt:lpstr>
      <vt:lpstr>Презентация PowerPoint</vt:lpstr>
      <vt:lpstr>Образовательная область  «Художественое творчество» </vt:lpstr>
      <vt:lpstr>Наши  рисунки</vt:lpstr>
      <vt:lpstr>Презентация PowerPoint</vt:lpstr>
      <vt:lpstr>Презентация PowerPoint</vt:lpstr>
      <vt:lpstr>Образовательная область «Познание» </vt:lpstr>
      <vt:lpstr>Презентация PowerPoint</vt:lpstr>
      <vt:lpstr> Образовательная область  «Чтение художественной литературы».  </vt:lpstr>
      <vt:lpstr>Презентация PowerPoint</vt:lpstr>
      <vt:lpstr>Презентация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«Тружусь как пчелка»</vt:lpstr>
      <vt:lpstr>Презентация PowerPoint</vt:lpstr>
      <vt:lpstr>Наши опыты. Как определить качество меда в домашних условиях?</vt:lpstr>
      <vt:lpstr>Опыт №2 Определения воды в меде </vt:lpstr>
      <vt:lpstr>Опыт №3 Определение наличия  крахмала в меде</vt:lpstr>
      <vt:lpstr>Опыт №4. Мы решили узнать, поменяет ли мёд свои свойства, если его заморозить </vt:lpstr>
      <vt:lpstr>Презентация PowerPoint</vt:lpstr>
      <vt:lpstr>Презентация PowerPoint</vt:lpstr>
      <vt:lpstr>Заключение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213</cp:revision>
  <dcterms:created xsi:type="dcterms:W3CDTF">2014-09-19T16:10:34Z</dcterms:created>
  <dcterms:modified xsi:type="dcterms:W3CDTF">2019-10-12T21:56:58Z</dcterms:modified>
</cp:coreProperties>
</file>