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6" r:id="rId11"/>
    <p:sldId id="265" r:id="rId12"/>
    <p:sldId id="274" r:id="rId13"/>
    <p:sldId id="276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D5E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808A-BE3F-441A-9DB4-FE289FE0EF8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C2F7-078C-417F-9D26-19E60A698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9234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808A-BE3F-441A-9DB4-FE289FE0EF8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C2F7-078C-417F-9D26-19E60A698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640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808A-BE3F-441A-9DB4-FE289FE0EF8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C2F7-078C-417F-9D26-19E60A698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0954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808A-BE3F-441A-9DB4-FE289FE0EF8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C2F7-078C-417F-9D26-19E60A698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8976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808A-BE3F-441A-9DB4-FE289FE0EF8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C2F7-078C-417F-9D26-19E60A698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002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808A-BE3F-441A-9DB4-FE289FE0EF8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C2F7-078C-417F-9D26-19E60A698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4399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808A-BE3F-441A-9DB4-FE289FE0EF8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C2F7-078C-417F-9D26-19E60A698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7446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808A-BE3F-441A-9DB4-FE289FE0EF8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C2F7-078C-417F-9D26-19E60A698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010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808A-BE3F-441A-9DB4-FE289FE0EF8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C2F7-078C-417F-9D26-19E60A698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014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808A-BE3F-441A-9DB4-FE289FE0EF8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C2F7-078C-417F-9D26-19E60A698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7861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808A-BE3F-441A-9DB4-FE289FE0EF8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C2F7-078C-417F-9D26-19E60A698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019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8808A-BE3F-441A-9DB4-FE289FE0EF8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2C2F7-078C-417F-9D26-19E60A698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030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42;%20&#1055;&#1059;&#1058;&#1048;&#1053;%20&#1054;%20&#1047;&#1045;&#1052;&#1057;&#1058;&#1042;&#1045;%20&#1080;%20&#1052;&#1045;&#1057;&#1058;&#1053;&#1054;&#1052;%20&#1057;&#1040;&#1052;&#1054;&#1059;&#1055;&#1056;&#1040;&#1042;&#1051;&#1045;&#1053;&#1048;&#1048;%20(online-video-cutter.com)%20(2).mp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gimn_-_gimn_rossii_bez_slov_(zaycev.net)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mediapre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32856"/>
            <a:ext cx="1469901" cy="186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6379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den-mestnogo-samooupravleniya-pozdravle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avatars.mds.yandex.net/get-zen_doc/233051/pub_5a42978c3c50f755025b6dea_5a4297ef86516548edce2b1e/scale_12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33" t="5845" r="4533" b="3069"/>
          <a:stretch/>
        </p:blipFill>
        <p:spPr bwMode="auto">
          <a:xfrm>
            <a:off x="468491" y="687464"/>
            <a:ext cx="8207018" cy="548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2062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ОМ\Desktop\den-mestnogo-samooupravleniya-pozdravle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966136"/>
            <a:ext cx="7992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Представительная власть Балакова – </a:t>
            </a:r>
            <a:endParaRPr 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Совет </a:t>
            </a: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депутатов, 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который </a:t>
            </a: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состоит из 25 человек.</a:t>
            </a: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Для </a:t>
            </a: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осуществления контроля за исполнение городского бюджета в структуре Совета депутатов создана и работает Счетно-контрольная комиссия.</a:t>
            </a:r>
          </a:p>
        </p:txBody>
      </p:sp>
      <p:pic>
        <p:nvPicPr>
          <p:cNvPr id="9" name="Picture 3" descr="C:\Users\ДОМ\Desktop\IMG_05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8" t="4934" r="4676"/>
          <a:stretch/>
        </p:blipFill>
        <p:spPr bwMode="auto">
          <a:xfrm>
            <a:off x="1187624" y="413793"/>
            <a:ext cx="6581766" cy="455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7342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den-mestnogo-samooupravleniya-pozdravle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5" name="Picture 2" descr="https://im0-tub-ru.yandex.net/i?id=479c11bc17ec29fd6331c14cb1c7b89b-l&amp;n=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41" t="8044" r="5694"/>
          <a:stretch/>
        </p:blipFill>
        <p:spPr bwMode="auto">
          <a:xfrm>
            <a:off x="948583" y="332656"/>
            <a:ext cx="7246834" cy="52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580526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Кузнецов Константин 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Борисович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-  Председатель </a:t>
            </a: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Собрания </a:t>
            </a:r>
            <a:r>
              <a:rPr lang="ru-RU" b="1" dirty="0" err="1">
                <a:solidFill>
                  <a:srgbClr val="002060"/>
                </a:solidFill>
                <a:latin typeface="Georgia" pitchFamily="18" charset="0"/>
              </a:rPr>
              <a:t>Балаковского</a:t>
            </a: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 муниципального района Саратовской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области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6876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den-mestnogo-samooupravleniya-pozdravle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4" name="Picture 2" descr="http://www.admbal.ru/sites/default/files/docs/docs/news/2019/03/news_010419_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296" y="404664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9877" y="5513881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Исполнительным органом местного самоуправления является городская 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администрация,  </a:t>
            </a: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формируемая главой </a:t>
            </a:r>
            <a:r>
              <a:rPr lang="ru-RU" sz="2000" b="1" dirty="0" err="1">
                <a:solidFill>
                  <a:srgbClr val="002060"/>
                </a:solidFill>
                <a:latin typeface="Georgia" pitchFamily="18" charset="0"/>
              </a:rPr>
              <a:t>Балаковского</a:t>
            </a: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 муниципального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02063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den-mestnogo-samooupravleniya-pozdravle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606085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Исполнительный орган местного самоуправления – администрация, которой руководит </a:t>
            </a:r>
            <a:endParaRPr 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ГЛАВА АДМИНИСТРАЦИИ ГОРОДА –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Соловьев Александр Александрович.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О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н </a:t>
            </a: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наделен собственными полномочиями по решению вопросов, связанных с жизнью города.</a:t>
            </a:r>
          </a:p>
        </p:txBody>
      </p:sp>
      <p:pic>
        <p:nvPicPr>
          <p:cNvPr id="13314" name="Picture 2" descr="https://s15.stc.all.kpcdn.net/share/i/4/1376269/wx10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4813" y="332656"/>
            <a:ext cx="637270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723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den-mestnogo-samooupravleniya-pozdravle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74345"/>
            <a:ext cx="79928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Местное самоуправление </a:t>
            </a:r>
            <a:endParaRPr lang="ru-RU" sz="28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развивает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в гражданах самостоятельность, энергию и предприимчивость, они перестают ожидать всех благ от правительства, привыкая полагаться на самих себя.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Развитие самоуправления открывает гражданам возможности принимать на себя ответственность  за решение насущных задач, не полагаясь на федеральную власть, что в конечном  итоге приводит   к  становлению гражданского общества.</a:t>
            </a:r>
            <a:endParaRPr lang="ru-RU" sz="2800" b="1" dirty="0">
              <a:solidFill>
                <a:srgbClr val="002060"/>
              </a:solidFill>
              <a:effectLst/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6767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den-mestnogo-samooupravleniya-pozdravle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ДОМ\Desktop\mediapreview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32856"/>
            <a:ext cx="1469901" cy="186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9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ДОМ\Desktop\mediapre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03772"/>
            <a:ext cx="1469901" cy="186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2051" name="Picture 3" descr="C:\Users\ДОМ\Desktop\8_original.jpeg">
            <a:hlinkClick r:id="rId4" action="ppaction://hlinkfile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95"/>
          <a:stretch/>
        </p:blipFill>
        <p:spPr bwMode="auto">
          <a:xfrm>
            <a:off x="578256" y="606347"/>
            <a:ext cx="442046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24209" y="563370"/>
            <a:ext cx="37444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Президент  России, </a:t>
            </a:r>
            <a:r>
              <a:rPr lang="ru-RU" sz="22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Владимир Владимирович Путин</a:t>
            </a: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, 10 июня 2012 года</a:t>
            </a:r>
            <a:r>
              <a:rPr lang="ru-RU" sz="22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подписал  Указ 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об учреждении нового праздника —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Дня местного самоуправления.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4926" y="4221088"/>
            <a:ext cx="785751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Новая  дата вводится в календарь </a:t>
            </a:r>
            <a:r>
              <a:rPr lang="ru-RU" sz="2200" b="1" dirty="0" smtClean="0">
                <a:solidFill>
                  <a:srgbClr val="C00000"/>
                </a:solidFill>
                <a:latin typeface="Georgia" pitchFamily="18" charset="0"/>
              </a:rPr>
              <a:t>«в целях повышения роли  и значения института местного самоуправления, развития демократии  и гражданского общества».</a:t>
            </a: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 </a:t>
            </a:r>
            <a:b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200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438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den-mestnogo-samooupravleniya-pozdravle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7564" y="5093772"/>
            <a:ext cx="78488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Georgia" pitchFamily="18" charset="0"/>
              </a:rPr>
              <a:t>21 апреля</a:t>
            </a: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 — день издания в </a:t>
            </a:r>
            <a:r>
              <a:rPr lang="ru-RU" sz="2200" b="1" dirty="0" smtClean="0">
                <a:solidFill>
                  <a:srgbClr val="C00000"/>
                </a:solidFill>
                <a:latin typeface="Georgia" pitchFamily="18" charset="0"/>
              </a:rPr>
              <a:t>1785 году Жалованной грамоты </a:t>
            </a: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городам, подписанной </a:t>
            </a:r>
            <a:r>
              <a:rPr lang="ru-RU" sz="2200" b="1" dirty="0" smtClean="0">
                <a:solidFill>
                  <a:srgbClr val="C00000"/>
                </a:solidFill>
                <a:latin typeface="Georgia" pitchFamily="18" charset="0"/>
              </a:rPr>
              <a:t>Екатериной II. </a:t>
            </a: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«Грамота» положила начало российскому законодательству о местном самоуправлении.</a:t>
            </a:r>
            <a:endParaRPr lang="ru-RU" sz="2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3076" name="Picture 4" descr="http://megamarx.ru/wp-content/uploads/2011/05/ekater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34405"/>
            <a:ext cx="585665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406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ОМ\Desktop\den-mestnogo-samooupravleniya-pozdravle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4098" name="Picture 2" descr="https://i.pinimg.com/736x/ec/3c/1f/ec3c1f680d8682e1adde3924ff63ded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87"/>
          <a:stretch/>
        </p:blipFill>
        <p:spPr bwMode="auto">
          <a:xfrm>
            <a:off x="4283968" y="548680"/>
            <a:ext cx="4468722" cy="566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231" y="692696"/>
            <a:ext cx="352839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При </a:t>
            </a:r>
            <a:r>
              <a:rPr lang="ru-RU" sz="2200" b="1" dirty="0" smtClean="0">
                <a:solidFill>
                  <a:srgbClr val="C00000"/>
                </a:solidFill>
                <a:latin typeface="Georgia" pitchFamily="18" charset="0"/>
              </a:rPr>
              <a:t>Екатерине II </a:t>
            </a: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появляются:</a:t>
            </a:r>
          </a:p>
          <a:p>
            <a:endParaRPr lang="ru-RU" sz="22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- «</a:t>
            </a:r>
            <a:r>
              <a:rPr lang="ru-RU" sz="2200" b="1" dirty="0">
                <a:solidFill>
                  <a:srgbClr val="002060"/>
                </a:solidFill>
                <a:latin typeface="Georgia" pitchFamily="18" charset="0"/>
              </a:rPr>
              <a:t>земские суды</a:t>
            </a: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»;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- «</a:t>
            </a:r>
            <a:r>
              <a:rPr lang="ru-RU" sz="2200" b="1" dirty="0">
                <a:solidFill>
                  <a:srgbClr val="002060"/>
                </a:solidFill>
                <a:latin typeface="Georgia" pitchFamily="18" charset="0"/>
              </a:rPr>
              <a:t>земская полиция</a:t>
            </a: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»; 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- «</a:t>
            </a:r>
            <a:r>
              <a:rPr lang="ru-RU" sz="2200" b="1" dirty="0">
                <a:solidFill>
                  <a:srgbClr val="002060"/>
                </a:solidFill>
                <a:latin typeface="Georgia" pitchFamily="18" charset="0"/>
              </a:rPr>
              <a:t>приказы общественного призрения</a:t>
            </a: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»;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- «</a:t>
            </a:r>
            <a:r>
              <a:rPr lang="ru-RU" sz="2200" b="1" dirty="0">
                <a:solidFill>
                  <a:srgbClr val="002060"/>
                </a:solidFill>
                <a:latin typeface="Georgia" pitchFamily="18" charset="0"/>
              </a:rPr>
              <a:t>земские повинности</a:t>
            </a: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»; </a:t>
            </a:r>
          </a:p>
          <a:p>
            <a:endParaRPr lang="ru-RU" sz="2200" b="1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Самоуправление </a:t>
            </a:r>
            <a:r>
              <a:rPr lang="ru-RU" sz="2200" b="1" dirty="0">
                <a:solidFill>
                  <a:srgbClr val="002060"/>
                </a:solidFill>
                <a:latin typeface="Georgia" pitchFamily="18" charset="0"/>
              </a:rPr>
              <a:t>получают дворянство и городские сословия.</a:t>
            </a:r>
            <a:endParaRPr lang="ru-RU" sz="2200" b="1" dirty="0">
              <a:solidFill>
                <a:srgbClr val="002060"/>
              </a:solidFill>
              <a:effectLst/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77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den-mestnogo-samooupravleniya-pozdravle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20653" y="908720"/>
            <a:ext cx="385580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Развитию местного самоуправления в дореволюционной России положили начало</a:t>
            </a: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endParaRPr lang="ru-RU" sz="28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земская </a:t>
            </a: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(1864) и городская (1870) реформы Александра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II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122" name="Picture 2" descr="https://ic.pics.livejournal.com/antik_salon/84023058/70794/70794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160"/>
            <a:ext cx="4209093" cy="59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1835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den-mestnogo-samooupravleniya-pozdravle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7170" name="Picture 2" descr="https://biblio.by/media/catalog/product/cache/1/image/1200x1200/9df78eab33525d08d6e5fb8d27136e95/9/7/9785437410349-2017--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03" r="17104"/>
          <a:stretch/>
        </p:blipFill>
        <p:spPr bwMode="auto">
          <a:xfrm>
            <a:off x="4415675" y="462551"/>
            <a:ext cx="3849249" cy="582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2202" y="527592"/>
            <a:ext cx="35283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02060"/>
                </a:solidFill>
                <a:latin typeface="Georgia" pitchFamily="18" charset="0"/>
              </a:rPr>
              <a:t>Новый Федеральный закон</a:t>
            </a:r>
            <a:r>
              <a:rPr lang="ru-RU" sz="2600" b="1" dirty="0">
                <a:latin typeface="Georgia" pitchFamily="18" charset="0"/>
              </a:rPr>
              <a:t> </a:t>
            </a:r>
            <a:r>
              <a:rPr lang="ru-RU" sz="2600" b="1" dirty="0">
                <a:solidFill>
                  <a:srgbClr val="C00000"/>
                </a:solidFill>
                <a:latin typeface="Georgia" pitchFamily="18" charset="0"/>
              </a:rPr>
              <a:t>«Об общих принципах организации местного самоуправления в Российской Федерации», принятый в 2003 году</a:t>
            </a:r>
            <a:r>
              <a:rPr lang="ru-RU" sz="2600" b="1" dirty="0">
                <a:latin typeface="Georgia" pitchFamily="18" charset="0"/>
              </a:rPr>
              <a:t>, положил начало муниципальной </a:t>
            </a:r>
            <a:r>
              <a:rPr lang="ru-RU" sz="2600" b="1" dirty="0" smtClean="0">
                <a:latin typeface="Georgia" pitchFamily="18" charset="0"/>
              </a:rPr>
              <a:t>реформе</a:t>
            </a:r>
            <a:endParaRPr lang="ru-RU" sz="2600" b="1" dirty="0">
              <a:effectLst/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450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den-mestnogo-samooupravleniya-pozdravle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340768"/>
            <a:ext cx="7272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Местное самоуправление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определяется как самостоятельная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деятельность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населения по решению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вопросов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местного значения, исходя из интересов населения, его исторических или иных традиций.  </a:t>
            </a:r>
            <a:endParaRPr lang="ru-RU" sz="2800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510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ОМ\Desktop\den-mestnogo-samooupravleniya-pozdravle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9564" y="1582340"/>
            <a:ext cx="763284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Органы местного самоуправления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самостоятельно управляют муниципальной собственностью, формируют, утверждают и исполняют местный бюджет, устанавливают местные налоги и сборы, осуществляют охрану общественного порядка, а также решают иные вопросы местного значения.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9231" y="620688"/>
            <a:ext cx="407675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Конституция РФ   ст.132 п.1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74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den-mestnogo-samooupravleniya-pozdravle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132856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Местное самоуправление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осуществляется в городских, сельских поселениях и на других территориях с учетом исторических и иных местных традиций. Структура органов местного самоуправления определяется населением самостоятельно.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9231" y="620688"/>
            <a:ext cx="406072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Конституция РФ   ст. 131. п.1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2912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361</Words>
  <Application>Microsoft Office PowerPoint</Application>
  <PresentationFormat>Экран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Пользователь</cp:lastModifiedBy>
  <cp:revision>18</cp:revision>
  <dcterms:created xsi:type="dcterms:W3CDTF">2019-04-14T15:54:45Z</dcterms:created>
  <dcterms:modified xsi:type="dcterms:W3CDTF">2019-04-18T17:43:08Z</dcterms:modified>
</cp:coreProperties>
</file>