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47"/>
  </p:notesMasterIdLst>
  <p:sldIdLst>
    <p:sldId id="257" r:id="rId2"/>
    <p:sldId id="319" r:id="rId3"/>
    <p:sldId id="299" r:id="rId4"/>
    <p:sldId id="320" r:id="rId5"/>
    <p:sldId id="321" r:id="rId6"/>
    <p:sldId id="323" r:id="rId7"/>
    <p:sldId id="322" r:id="rId8"/>
    <p:sldId id="281" r:id="rId9"/>
    <p:sldId id="324" r:id="rId10"/>
    <p:sldId id="325" r:id="rId11"/>
    <p:sldId id="360" r:id="rId12"/>
    <p:sldId id="326" r:id="rId13"/>
    <p:sldId id="330" r:id="rId14"/>
    <p:sldId id="331" r:id="rId15"/>
    <p:sldId id="328" r:id="rId16"/>
    <p:sldId id="329" r:id="rId17"/>
    <p:sldId id="332" r:id="rId18"/>
    <p:sldId id="333" r:id="rId19"/>
    <p:sldId id="335" r:id="rId20"/>
    <p:sldId id="334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48" r:id="rId34"/>
    <p:sldId id="350" r:id="rId35"/>
    <p:sldId id="358" r:id="rId36"/>
    <p:sldId id="349" r:id="rId37"/>
    <p:sldId id="351" r:id="rId38"/>
    <p:sldId id="352" r:id="rId39"/>
    <p:sldId id="353" r:id="rId40"/>
    <p:sldId id="354" r:id="rId41"/>
    <p:sldId id="355" r:id="rId42"/>
    <p:sldId id="356" r:id="rId43"/>
    <p:sldId id="279" r:id="rId44"/>
    <p:sldId id="357" r:id="rId45"/>
    <p:sldId id="316" r:id="rId4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FF66"/>
    <a:srgbClr val="CCFFFF"/>
    <a:srgbClr val="99CCFF"/>
    <a:srgbClr val="66CCFF"/>
    <a:srgbClr val="CC3300"/>
    <a:srgbClr val="FF33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>
                <a:effectLst/>
              </a:rPr>
              <a:t>Как появился в вашей семье домашний питомец?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Лист1!$A$1:$A$4</c:f>
              <c:strCache>
                <c:ptCount val="4"/>
                <c:pt idx="0">
                  <c:v>Взяли по объявлению в газете «Отдам в хорошие руки»</c:v>
                </c:pt>
                <c:pt idx="1">
                  <c:v>Купили (рынок, по объявлению и т.д.)</c:v>
                </c:pt>
                <c:pt idx="2">
                  <c:v>Подобрали брошенного на улице</c:v>
                </c:pt>
                <c:pt idx="3">
                  <c:v>Подарили знакомые, друзья </c:v>
                </c:pt>
              </c:strCache>
            </c:strRef>
          </c:cat>
          <c:val>
            <c:numRef>
              <c:f>Лист1!$B$1:$B$4</c:f>
              <c:numCache>
                <c:formatCode>0%</c:formatCode>
                <c:ptCount val="4"/>
                <c:pt idx="0">
                  <c:v>0.2</c:v>
                </c:pt>
                <c:pt idx="1">
                  <c:v>0.4</c:v>
                </c:pt>
                <c:pt idx="2">
                  <c:v>0.12</c:v>
                </c:pt>
                <c:pt idx="3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BCC-4719-8595-90D9602022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706112"/>
        <c:axId val="91707648"/>
      </c:barChart>
      <c:catAx>
        <c:axId val="91706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91707648"/>
        <c:crosses val="autoZero"/>
        <c:auto val="1"/>
        <c:lblAlgn val="ctr"/>
        <c:lblOffset val="100"/>
        <c:noMultiLvlLbl val="0"/>
      </c:catAx>
      <c:valAx>
        <c:axId val="91707648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0%" sourceLinked="1"/>
        <c:majorTickMark val="none"/>
        <c:minorTickMark val="none"/>
        <c:tickLblPos val="nextTo"/>
        <c:crossAx val="91706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>
                <a:effectLst/>
              </a:rPr>
              <a:t>Что ты делаешь с потомством от животных?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Лист1!$B$9:$B$10</c:f>
              <c:strCache>
                <c:ptCount val="1"/>
                <c:pt idx="0">
                  <c:v>- -</c:v>
                </c:pt>
              </c:strCache>
            </c:strRef>
          </c:tx>
          <c:invertIfNegative val="0"/>
          <c:cat>
            <c:strRef>
              <c:f>Лист1!$A$11:$A$13</c:f>
              <c:strCache>
                <c:ptCount val="3"/>
                <c:pt idx="0">
                  <c:v>Отдаешь в хорошие руки</c:v>
                </c:pt>
                <c:pt idx="1">
                  <c:v>Оставляют себе</c:v>
                </c:pt>
                <c:pt idx="2">
                  <c:v>Затрудняешься ответить</c:v>
                </c:pt>
              </c:strCache>
            </c:strRef>
          </c:cat>
          <c:val>
            <c:numRef>
              <c:f>Лист1!$B$11:$B$13</c:f>
              <c:numCache>
                <c:formatCode>0%</c:formatCode>
                <c:ptCount val="3"/>
                <c:pt idx="0">
                  <c:v>0.36</c:v>
                </c:pt>
                <c:pt idx="1">
                  <c:v>0.16</c:v>
                </c:pt>
                <c:pt idx="2">
                  <c:v>0.48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04-428C-8F6D-CF55762D54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724416"/>
        <c:axId val="91738496"/>
      </c:barChart>
      <c:catAx>
        <c:axId val="91724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1738496"/>
        <c:crosses val="autoZero"/>
        <c:auto val="1"/>
        <c:lblAlgn val="ctr"/>
        <c:lblOffset val="100"/>
        <c:noMultiLvlLbl val="0"/>
      </c:catAx>
      <c:valAx>
        <c:axId val="917384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91724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Лист1!$A$16:$A$20</c:f>
              <c:strCache>
                <c:ptCount val="5"/>
                <c:pt idx="0">
                  <c:v>Создать приют</c:v>
                </c:pt>
                <c:pt idx="1">
                  <c:v>Пристроить в добрые руки</c:v>
                </c:pt>
                <c:pt idx="2">
                  <c:v>Подкармливать </c:v>
                </c:pt>
                <c:pt idx="3">
                  <c:v>Стерилизовать </c:v>
                </c:pt>
                <c:pt idx="4">
                  <c:v>Не выкидывать</c:v>
                </c:pt>
              </c:strCache>
            </c:strRef>
          </c:cat>
          <c:val>
            <c:numRef>
              <c:f>Лист1!$B$16:$B$20</c:f>
              <c:numCache>
                <c:formatCode>0%</c:formatCode>
                <c:ptCount val="5"/>
                <c:pt idx="0">
                  <c:v>0.88</c:v>
                </c:pt>
                <c:pt idx="1">
                  <c:v>0.4</c:v>
                </c:pt>
                <c:pt idx="2">
                  <c:v>0.24</c:v>
                </c:pt>
                <c:pt idx="3">
                  <c:v>0.08</c:v>
                </c:pt>
                <c:pt idx="4">
                  <c:v>0.48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07-420F-A305-6D3432A1C5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172672"/>
        <c:axId val="92174208"/>
      </c:barChart>
      <c:catAx>
        <c:axId val="92172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2174208"/>
        <c:crosses val="autoZero"/>
        <c:auto val="1"/>
        <c:lblAlgn val="ctr"/>
        <c:lblOffset val="100"/>
        <c:noMultiLvlLbl val="0"/>
      </c:catAx>
      <c:valAx>
        <c:axId val="921742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921726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41835BE3-C5CE-4C8B-9D17-429C34AADA76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D0083F64-2677-4276-A676-245C3BB5E8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785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DA7E8-4DD2-48EA-A350-ED7651A66B8A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E0F75-54EB-4663-9EDB-8DAE6CD00A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346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539750"/>
            <a:ext cx="7654925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23953E-3AB5-4E4A-A250-A24556656C1A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6062B-32F9-461C-8872-FA829E4C76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120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2D7C84-6EEB-4F0B-880E-A8C5823F2631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CA22D-5EC2-4EA5-9D62-7E38B8BAF5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7383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7063" y="873125"/>
            <a:ext cx="457200" cy="58578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8000"/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7963" y="29337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534CC07-BE23-4A45-A72B-D8682EB7D8AD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BEA3C7E-049F-4515-AD68-8A628951FD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2505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108F02-65B1-47FC-B539-B518B842D7DB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44C46-D78F-4B6F-B956-726B7807C4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8249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5B7E6D01-2B4F-4545-B0D7-B4B5B10673BF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1FEA1A2E-A6B0-4CED-8B2E-01D509E9C6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2801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825625"/>
            <a:ext cx="2528887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1825625"/>
            <a:ext cx="2528887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1825625"/>
            <a:ext cx="2528888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fld id="{5FF0A6E0-67C2-40D3-8C98-0DC5BB5A788F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33F0F8F6-5DB6-4968-92EC-E1B1343163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0359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9D3697-88BA-4E82-A417-FDB396BEEAA4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FE9B3-DB29-4452-8520-6CEFF716C7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0417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89FF5C-2850-4E70-B436-DF1FA622BCEF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E716A-7332-4185-95DC-FB7843FB3F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5291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990DB1-EF60-42E7-8217-C9BEE8C7E848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35657-F8A4-4E3B-B020-10E15E6158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6251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4D0F3F-40D2-42BC-895C-3450880E3BF7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6B5D3-0393-4E87-9DB4-DF9BF4ABB3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349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2ED026-7AC4-41D8-AB28-75FB35D8C424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D6A87-EFB7-46C8-8F2C-5DAC49C50D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936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6BE19F-54E0-44B9-BE0F-E438C13BCF62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E2EDD-737A-4F59-A4A7-F5311DFDCD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548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70063"/>
            <a:ext cx="3786188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770063"/>
            <a:ext cx="378777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C29A89-CFD2-469C-94D9-1EF6E9C82B7E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2B7718-A734-4208-B122-37B044A8AC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412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5A54EB-E81C-47BE-AA00-E4FE906D9034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6C851-277E-4C22-AC7C-EB05CF9A69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076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CAB816-16CC-4341-AC88-0E64ACDB367C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105F2-9673-421D-9828-BE1DA47D35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5898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87E77D-44B8-4BC3-9A1A-39D06D64CA05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814E2-CD33-4BA3-8E73-A388655A43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288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609600"/>
            <a:ext cx="3427413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AEB6C8-1711-41E0-A1AB-1FC60580ACAD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E5E82-1F56-4DF9-B79C-72A9B03E8F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142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4463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31963"/>
            <a:ext cx="7764463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450" y="5883275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</a:defRPr>
            </a:lvl1pPr>
          </a:lstStyle>
          <a:p>
            <a:fld id="{34155065-C435-4A03-978B-168101FFF5AE}" type="datetimeFigureOut">
              <a:rPr lang="ru-RU"/>
              <a:pPr/>
              <a:t>11.04.2019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83275"/>
            <a:ext cx="5003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113" y="5883275"/>
            <a:ext cx="5651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2F2F2"/>
                </a:solidFill>
                <a:effectLst>
                  <a:outerShdw blurRad="38100" dist="38100" dir="2700000" algn="tl">
                    <a:srgbClr val="212123"/>
                  </a:outerShdw>
                </a:effectLst>
              </a:defRPr>
            </a:lvl1pPr>
          </a:lstStyle>
          <a:p>
            <a:fld id="{7ABB5F68-B26E-48F3-8F35-639233C3253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9" r:id="rId5"/>
    <p:sldLayoutId id="2147483970" r:id="rId6"/>
    <p:sldLayoutId id="2147483971" r:id="rId7"/>
    <p:sldLayoutId id="2147483972" r:id="rId8"/>
    <p:sldLayoutId id="2147483980" r:id="rId9"/>
    <p:sldLayoutId id="2147483981" r:id="rId10"/>
    <p:sldLayoutId id="2147483973" r:id="rId11"/>
    <p:sldLayoutId id="2147483982" r:id="rId12"/>
    <p:sldLayoutId id="2147483974" r:id="rId13"/>
    <p:sldLayoutId id="2147483975" r:id="rId14"/>
    <p:sldLayoutId id="2147483983" r:id="rId15"/>
    <p:sldLayoutId id="2147483976" r:id="rId16"/>
    <p:sldLayoutId id="2147483977" r:id="rId17"/>
    <p:sldLayoutId id="2147483978" r:id="rId1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priyut-nadezhda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priyutzhivothihnadejda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331640" y="665446"/>
            <a:ext cx="6696744" cy="502255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195" name="Rectangle 8"/>
          <p:cNvSpPr txBox="1">
            <a:spLocks/>
          </p:cNvSpPr>
          <p:nvPr/>
        </p:nvSpPr>
        <p:spPr bwMode="auto">
          <a:xfrm>
            <a:off x="620713" y="166688"/>
            <a:ext cx="8229600" cy="522287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400" b="1" i="1">
                <a:solidFill>
                  <a:srgbClr val="CC3300"/>
                </a:solidFill>
                <a:latin typeface="Calisto MT" pitchFamily="18" charset="0"/>
              </a:rPr>
              <a:t>Социальный проект «Бездомные животные»</a:t>
            </a:r>
            <a:endParaRPr lang="ru-RU" altLang="ru-RU" sz="2400">
              <a:latin typeface="Calisto MT" pitchFamily="18" charset="0"/>
            </a:endParaRPr>
          </a:p>
        </p:txBody>
      </p:sp>
      <p:sp>
        <p:nvSpPr>
          <p:cNvPr id="8196" name="Rectangle 8"/>
          <p:cNvSpPr txBox="1">
            <a:spLocks/>
          </p:cNvSpPr>
          <p:nvPr/>
        </p:nvSpPr>
        <p:spPr bwMode="auto">
          <a:xfrm>
            <a:off x="641350" y="5649913"/>
            <a:ext cx="8229600" cy="803275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i="1">
                <a:solidFill>
                  <a:srgbClr val="CC3300"/>
                </a:solidFill>
                <a:latin typeface="Calisto MT" pitchFamily="18" charset="0"/>
              </a:rPr>
              <a:t>Автор проекта: Соколова Светлана, ученица 4б класса лицея №6</a:t>
            </a:r>
          </a:p>
          <a:p>
            <a:pPr algn="ctr" eaLnBrk="1" hangingPunct="1"/>
            <a:r>
              <a:rPr lang="ru-RU" altLang="ru-RU" sz="1600" b="1" i="1">
                <a:solidFill>
                  <a:srgbClr val="CC3300"/>
                </a:solidFill>
                <a:latin typeface="Calisto MT" pitchFamily="18" charset="0"/>
              </a:rPr>
              <a:t>Руководитель проекта: Гусельникова Галина Викторовна, учитель начальных классов высшей квалификационной категории </a:t>
            </a:r>
            <a:endParaRPr lang="ru-RU" altLang="ru-RU" sz="1600">
              <a:latin typeface="Calisto MT" pitchFamily="18" charset="0"/>
            </a:endParaRPr>
          </a:p>
        </p:txBody>
      </p:sp>
    </p:spTree>
  </p:cSld>
  <p:clrMapOvr>
    <a:masterClrMapping/>
  </p:clrMapOvr>
  <p:transition advTm="548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544513" y="295275"/>
            <a:ext cx="8229600" cy="2413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listo MT" pitchFamily="18" charset="0"/>
              </a:defRPr>
            </a:lvl1pPr>
            <a:lvl2pPr>
              <a:defRPr>
                <a:solidFill>
                  <a:schemeClr val="tx2"/>
                </a:solidFill>
                <a:latin typeface="Calisto MT" pitchFamily="18" charset="0"/>
              </a:defRPr>
            </a:lvl2pPr>
            <a:lvl3pPr>
              <a:defRPr sz="1600">
                <a:solidFill>
                  <a:schemeClr val="tx2"/>
                </a:solidFill>
                <a:latin typeface="Calisto MT" pitchFamily="18" charset="0"/>
              </a:defRPr>
            </a:lvl3pPr>
            <a:lvl4pPr>
              <a:defRPr sz="1400">
                <a:solidFill>
                  <a:schemeClr val="tx2"/>
                </a:solidFill>
                <a:latin typeface="Calisto MT" pitchFamily="18" charset="0"/>
              </a:defRPr>
            </a:lvl4pPr>
            <a:lvl5pPr>
              <a:defRPr sz="1400">
                <a:solidFill>
                  <a:schemeClr val="tx2"/>
                </a:solidFill>
                <a:latin typeface="Calisto MT" pitchFamily="18" charset="0"/>
              </a:defRPr>
            </a:lvl5pPr>
            <a:lvl6pPr marL="2130425" indent="-2159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6pPr>
            <a:lvl7pPr marL="2587625" indent="-2159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7pPr>
            <a:lvl8pPr marL="3044825" indent="-2159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8pPr>
            <a:lvl9pPr marL="3502025" indent="-2159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9pPr>
          </a:lstStyle>
          <a:p>
            <a:pPr algn="ctr" eaLnBrk="1" hangingPunct="1"/>
            <a:r>
              <a:rPr lang="ru-RU" altLang="ru-RU" sz="32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Причины проблемы бездомных животных на улицах являются:</a:t>
            </a:r>
          </a:p>
          <a:p>
            <a:pPr algn="just" eaLnBrk="1" hangingPunct="1">
              <a:buFontTx/>
              <a:buChar char="-"/>
            </a:pPr>
            <a:r>
              <a:rPr lang="ru-RU" altLang="ru-RU" sz="22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человеческая безответственность, когда владельцы выбрасывают животное на улицу;</a:t>
            </a:r>
          </a:p>
          <a:p>
            <a:pPr algn="just" eaLnBrk="1" hangingPunct="1">
              <a:buFontTx/>
              <a:buChar char="-"/>
            </a:pPr>
            <a:r>
              <a:rPr lang="ru-RU" altLang="ru-RU" sz="22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малое количество приютов и средств для их обеспечения;</a:t>
            </a:r>
          </a:p>
          <a:p>
            <a:pPr algn="just" eaLnBrk="1" hangingPunct="1"/>
            <a:r>
              <a:rPr lang="ru-RU" altLang="ru-RU" sz="22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отсутствие системы учета домашних животных.</a:t>
            </a:r>
          </a:p>
          <a:p>
            <a:pPr algn="ctr" eaLnBrk="1" hangingPunct="1"/>
            <a:endParaRPr lang="ru-RU" altLang="ru-RU" sz="2400" b="1" i="1">
              <a:solidFill>
                <a:srgbClr val="CC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1" hangingPunct="1">
              <a:buFontTx/>
              <a:buChar char="-"/>
            </a:pPr>
            <a:endParaRPr lang="ru-RU" altLang="ru-RU" sz="2400" b="1" i="1">
              <a:solidFill>
                <a:srgbClr val="CC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529" y="2636912"/>
            <a:ext cx="4736526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522155" y="3933056"/>
            <a:ext cx="4457638" cy="27723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315059" y="845423"/>
          <a:ext cx="4104456" cy="2655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323528" y="3974487"/>
          <a:ext cx="4572000" cy="2254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5262314" y="1109456"/>
          <a:ext cx="3419872" cy="285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437" name="Прямоугольник 6"/>
          <p:cNvSpPr>
            <a:spLocks noChangeArrowheads="1"/>
          </p:cNvSpPr>
          <p:nvPr/>
        </p:nvSpPr>
        <p:spPr bwMode="auto">
          <a:xfrm>
            <a:off x="5038725" y="3978275"/>
            <a:ext cx="3922713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600"/>
              <a:t>Вывод: </a:t>
            </a:r>
            <a:r>
              <a:rPr lang="ru-RU" altLang="ru-RU" sz="1100"/>
              <a:t>Большее количество опрошенных (88%)  считают, что решить проблему бездомных животных в городской среде можно создав приюты для бездомных животных, 40% опрошенных считают что нужно пристраивать бедных животных в хорошие руки, 48%  считают, что решить проблему бездомных животных можно всего лишь не выкидывая ненужных животных на улицу. 24% считают, что нужно подкармливать бедных животных и лишь 13% считают, что нужно стерилизовать животных. Однако следует знать, что с</a:t>
            </a:r>
            <a:r>
              <a:rPr lang="ru-RU" altLang="ru-RU" sz="1100" b="1"/>
              <a:t>терилизация бездомных животных</a:t>
            </a:r>
            <a:r>
              <a:rPr lang="ru-RU" altLang="ru-RU" sz="1100"/>
              <a:t> является одним из способов контроля численности бездомных животных. Сторонники этого метода считают стерилизацию гуманной альтернативой усыпления и ожидают, что популяции постепенно уменьшатся через естественную смертность</a:t>
            </a:r>
          </a:p>
        </p:txBody>
      </p:sp>
      <p:sp>
        <p:nvSpPr>
          <p:cNvPr id="18438" name="Прямоугольник 7"/>
          <p:cNvSpPr>
            <a:spLocks noChangeArrowheads="1"/>
          </p:cNvSpPr>
          <p:nvPr/>
        </p:nvSpPr>
        <p:spPr bwMode="auto">
          <a:xfrm>
            <a:off x="466725" y="6237288"/>
            <a:ext cx="4572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00"/>
              <a:t>Вывод: Большинство из опрошенных затруднились ответить на этот вопрос. Таким образом, большая часть ребят не знает, что делается </a:t>
            </a:r>
            <a:r>
              <a:rPr lang="en-US" altLang="ru-RU" sz="1000"/>
              <a:t>c</a:t>
            </a:r>
            <a:r>
              <a:rPr lang="ru-RU" altLang="ru-RU" sz="1000"/>
              <a:t> потомством от животных</a:t>
            </a:r>
          </a:p>
        </p:txBody>
      </p:sp>
      <p:sp>
        <p:nvSpPr>
          <p:cNvPr id="18439" name="Прямоугольник 8"/>
          <p:cNvSpPr>
            <a:spLocks noChangeArrowheads="1"/>
          </p:cNvSpPr>
          <p:nvPr/>
        </p:nvSpPr>
        <p:spPr bwMode="auto">
          <a:xfrm>
            <a:off x="314325" y="3411538"/>
            <a:ext cx="4572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00"/>
              <a:t>Вывод:  У наибольшего количества опрошенных домашний питомец был куплен, а не подобран на улице. Затем по наибольшему количеству идут питомцы, подаренные знакомыми, или взятые по объявлению.</a:t>
            </a:r>
          </a:p>
        </p:txBody>
      </p:sp>
      <p:sp>
        <p:nvSpPr>
          <p:cNvPr id="10" name="Rectangle 2"/>
          <p:cNvSpPr txBox="1">
            <a:spLocks/>
          </p:cNvSpPr>
          <p:nvPr/>
        </p:nvSpPr>
        <p:spPr>
          <a:xfrm>
            <a:off x="457200" y="67011"/>
            <a:ext cx="8229600" cy="69769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Анкетирование на тему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«Бездомные животные – проблема каждого из нас»</a:t>
            </a:r>
            <a:r>
              <a:rPr lang="ru-RU" altLang="ru-RU" sz="2400" i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24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457200" y="67010"/>
            <a:ext cx="8229600" cy="90147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Анкетирование на тему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«Бездомные животные – проблема каждого из нас»</a:t>
            </a:r>
            <a:r>
              <a:rPr lang="ru-RU" altLang="ru-RU" sz="2600" i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600" i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26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9460" name="WordArt 1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611188" y="1787525"/>
            <a:ext cx="5140325" cy="1017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Результаты анкетирования</a:t>
            </a:r>
          </a:p>
        </p:txBody>
      </p:sp>
      <p:sp>
        <p:nvSpPr>
          <p:cNvPr id="19461" name="Прямоугольник 5"/>
          <p:cNvSpPr>
            <a:spLocks noChangeArrowheads="1"/>
          </p:cNvSpPr>
          <p:nvPr/>
        </p:nvSpPr>
        <p:spPr bwMode="auto">
          <a:xfrm>
            <a:off x="457200" y="3078163"/>
            <a:ext cx="8280400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4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Из проведённого анкетирования мы сделали вывод:</a:t>
            </a:r>
          </a:p>
          <a:p>
            <a:pPr algn="just">
              <a:lnSpc>
                <a:spcPct val="150000"/>
              </a:lnSpc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У большинства опрошенных учащихся есть домашние животные, в основном это коты и собаки. Большинство из опрошенных считают не гуманным выбрасывать животных. Большее количество опрошенных (88%)  считают, что решить проблему бездомных животных в городской среде можно создав приюты для бездомных животных. Большинству опрошенных жаль бездомных животных, но они не могут ничего с этим поделать. У наибольшего количества опрошенных домашний питомец был куплен, а не подобран на улице. Большинство опрошенных учеников считают, что в нашем городе существует проблема бездомных животных, требующая внимания на разных уровнях и обязательного контроля и ее решения.</a:t>
            </a:r>
          </a:p>
        </p:txBody>
      </p:sp>
      <p:pic>
        <p:nvPicPr>
          <p:cNvPr id="19462" name="Рисунок 6" descr="ÐÐ°ÑÑÐ¸Ð½ÐºÐ¸ Ð¿Ð¾ Ð·Ð°Ð¿ÑÐ¾ÑÑ ÑÐ¸ÑÑÐ½ÐºÐ¸ Ð½Ð° ÑÐµÐ¼Ñ Ð±ÐµÐ·Ð´Ð¾Ð¼Ð½ÑÐµ Ð¶Ð¸Ð²Ð¾ÑÐ½Ñ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1049338"/>
            <a:ext cx="2039937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>
            <a:extLst/>
          </p:cNvPr>
          <p:cNvSpPr txBox="1">
            <a:spLocks noChangeArrowheads="1"/>
          </p:cNvSpPr>
          <p:nvPr/>
        </p:nvSpPr>
        <p:spPr bwMode="auto">
          <a:xfrm>
            <a:off x="739775" y="3235325"/>
            <a:ext cx="20558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800" b="1">
                <a:latin typeface="Calisto MT" pitchFamily="18" charset="0"/>
              </a:rPr>
              <a:t>Станьте хозяином кошки или собаки из нашего приюта!</a:t>
            </a:r>
          </a:p>
          <a:p>
            <a:pPr algn="just" eaLnBrk="1" hangingPunct="1"/>
            <a:r>
              <a:rPr lang="ru-RU" sz="800">
                <a:latin typeface="Calisto MT" pitchFamily="18" charset="0"/>
              </a:rPr>
              <a:t>            Наша главная цель, ради которой мы трудимся столько лет – поиск настоящего дома и семьи для каждого из них. Зайдите на сайт </a:t>
            </a:r>
            <a:r>
              <a:rPr lang="en-US" sz="800">
                <a:solidFill>
                  <a:srgbClr val="C00000"/>
                </a:solidFill>
                <a:latin typeface="Calisto MT" pitchFamily="18" charset="0"/>
              </a:rPr>
              <a:t>https://vk.com/club49860278 </a:t>
            </a:r>
            <a:r>
              <a:rPr lang="ru-RU" sz="800">
                <a:latin typeface="Calisto MT" pitchFamily="18" charset="0"/>
              </a:rPr>
              <a:t>и познакомьтесь с питомцами, которые   ждут именно Вас.</a:t>
            </a:r>
          </a:p>
          <a:p>
            <a:pPr algn="just" eaLnBrk="1" hangingPunct="1"/>
            <a:r>
              <a:rPr lang="ru-RU" sz="800">
                <a:latin typeface="Calisto MT" pitchFamily="18" charset="0"/>
              </a:rPr>
              <a:t>           И я, как и многие другие, хочу сказать: берите животных с улиц, откройте им своё сердце и тогда это животное посвятит вам всю свою жизнь. Будет с вами в самых сложных ситуациях, всегда будет радовать Вас и Ваших близких!</a:t>
            </a:r>
          </a:p>
          <a:p>
            <a:pPr eaLnBrk="1" hangingPunct="1"/>
            <a:endParaRPr lang="ru-RU" sz="800"/>
          </a:p>
          <a:p>
            <a:pPr eaLnBrk="1" hangingPunct="1"/>
            <a:endParaRPr lang="ru-RU">
              <a:latin typeface="Calibri" pitchFamily="34" charset="0"/>
            </a:endParaRP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268663" y="3324225"/>
            <a:ext cx="30432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800" b="1">
                <a:latin typeface="Calibri" pitchFamily="34" charset="0"/>
                <a:cs typeface="Arial" pitchFamily="34" charset="0"/>
              </a:rPr>
              <a:t>Пункт льготной стерилизации животных в Бердске</a:t>
            </a:r>
            <a:r>
              <a:rPr lang="ru-RU" altLang="ru-RU" sz="800">
                <a:latin typeface="Calibri" pitchFamily="34" charset="0"/>
                <a:cs typeface="Arial" pitchFamily="34" charset="0"/>
              </a:rPr>
              <a:t/>
            </a:r>
            <a:br>
              <a:rPr lang="ru-RU" altLang="ru-RU" sz="800">
                <a:latin typeface="Calibri" pitchFamily="34" charset="0"/>
                <a:cs typeface="Arial" pitchFamily="34" charset="0"/>
              </a:rPr>
            </a:br>
            <a:r>
              <a:rPr lang="ru-RU" altLang="ru-RU" sz="800">
                <a:latin typeface="Calibri" pitchFamily="34" charset="0"/>
                <a:cs typeface="Arial" pitchFamily="34" charset="0"/>
              </a:rPr>
              <a:t>При приюте работает пункт льготной стерилизации животных по адресу: ул. Пушкина, 38а. </a:t>
            </a:r>
          </a:p>
          <a:p>
            <a:pPr eaLnBrk="1" hangingPunct="1"/>
            <a:r>
              <a:rPr lang="ru-RU" altLang="ru-RU" sz="800">
                <a:latin typeface="Calibri" pitchFamily="34" charset="0"/>
                <a:cs typeface="Arial" pitchFamily="34" charset="0"/>
              </a:rPr>
              <a:t>Прием ведется каждую субботу, по предварительной записи. </a:t>
            </a:r>
          </a:p>
          <a:p>
            <a:pPr eaLnBrk="1" hangingPunct="1"/>
            <a:r>
              <a:rPr lang="ru-RU" altLang="ru-RU" sz="800">
                <a:latin typeface="Calibri" pitchFamily="34" charset="0"/>
                <a:cs typeface="Arial" pitchFamily="34" charset="0"/>
              </a:rPr>
              <a:t>Записаться можно по одному из телефонов 8-913-710-5863, 8-913-710-5873.</a:t>
            </a:r>
          </a:p>
          <a:p>
            <a:pPr algn="ctr" eaLnBrk="1" hangingPunct="1"/>
            <a:r>
              <a:rPr lang="ru-RU" altLang="ru-RU" sz="800" b="1">
                <a:latin typeface="Calibri" pitchFamily="34" charset="0"/>
                <a:cs typeface="Arial" pitchFamily="34" charset="0"/>
              </a:rPr>
              <a:t>Любая посильная финансовая помощь очень важна для приюта.</a:t>
            </a:r>
          </a:p>
          <a:p>
            <a:pPr eaLnBrk="1" hangingPunct="1"/>
            <a:r>
              <a:rPr lang="ru-RU" altLang="ru-RU" sz="800">
                <a:latin typeface="Calibri" pitchFamily="34" charset="0"/>
                <a:cs typeface="Arial" pitchFamily="34" charset="0"/>
              </a:rPr>
              <a:t>Официальные реквизиты МБУ «ПЖ «Надежда» г.Бердска» для перечисления финансовой помощи для добровольных пожертвований:</a:t>
            </a:r>
            <a:br>
              <a:rPr lang="ru-RU" altLang="ru-RU" sz="800">
                <a:latin typeface="Calibri" pitchFamily="34" charset="0"/>
                <a:cs typeface="Arial" pitchFamily="34" charset="0"/>
              </a:rPr>
            </a:br>
            <a:r>
              <a:rPr lang="ru-RU" altLang="ru-RU" sz="800">
                <a:latin typeface="Calibri" pitchFamily="34" charset="0"/>
                <a:cs typeface="Arial" pitchFamily="34" charset="0"/>
              </a:rPr>
              <a:t>Р/счет 40701810300041000054</a:t>
            </a:r>
            <a:br>
              <a:rPr lang="ru-RU" altLang="ru-RU" sz="800">
                <a:latin typeface="Calibri" pitchFamily="34" charset="0"/>
                <a:cs typeface="Arial" pitchFamily="34" charset="0"/>
              </a:rPr>
            </a:br>
            <a:r>
              <a:rPr lang="ru-RU" altLang="ru-RU" sz="800">
                <a:latin typeface="Calibri" pitchFamily="34" charset="0"/>
                <a:cs typeface="Arial" pitchFamily="34" charset="0"/>
              </a:rPr>
              <a:t>Сибирское ГУ Банка России г.Новосибирск, УФК по НСО (УФиНП администрации г.Бердска МБУ «ПЖ «Надежда» г.Бердска л/с 20018070333)</a:t>
            </a:r>
            <a:br>
              <a:rPr lang="ru-RU" altLang="ru-RU" sz="800">
                <a:latin typeface="Calibri" pitchFamily="34" charset="0"/>
                <a:cs typeface="Arial" pitchFamily="34" charset="0"/>
              </a:rPr>
            </a:br>
            <a:r>
              <a:rPr lang="ru-RU" altLang="ru-RU" sz="800">
                <a:latin typeface="Calibri" pitchFamily="34" charset="0"/>
                <a:cs typeface="Arial" pitchFamily="34" charset="0"/>
              </a:rPr>
              <a:t>ИНН 5445012666</a:t>
            </a:r>
            <a:br>
              <a:rPr lang="ru-RU" altLang="ru-RU" sz="800">
                <a:latin typeface="Calibri" pitchFamily="34" charset="0"/>
                <a:cs typeface="Arial" pitchFamily="34" charset="0"/>
              </a:rPr>
            </a:br>
            <a:r>
              <a:rPr lang="ru-RU" altLang="ru-RU" sz="800">
                <a:latin typeface="Calibri" pitchFamily="34" charset="0"/>
                <a:cs typeface="Arial" pitchFamily="34" charset="0"/>
              </a:rPr>
              <a:t>КПП 544501001</a:t>
            </a:r>
            <a:br>
              <a:rPr lang="ru-RU" altLang="ru-RU" sz="800">
                <a:latin typeface="Calibri" pitchFamily="34" charset="0"/>
                <a:cs typeface="Arial" pitchFamily="34" charset="0"/>
              </a:rPr>
            </a:br>
            <a:r>
              <a:rPr lang="ru-RU" altLang="ru-RU" sz="800">
                <a:latin typeface="Calibri" pitchFamily="34" charset="0"/>
                <a:cs typeface="Arial" pitchFamily="34" charset="0"/>
              </a:rPr>
              <a:t>БИК 045004001</a:t>
            </a:r>
            <a:br>
              <a:rPr lang="ru-RU" altLang="ru-RU" sz="800">
                <a:latin typeface="Calibri" pitchFamily="34" charset="0"/>
                <a:cs typeface="Arial" pitchFamily="34" charset="0"/>
              </a:rPr>
            </a:br>
            <a:r>
              <a:rPr lang="ru-RU" altLang="ru-RU" sz="800">
                <a:latin typeface="Calibri" pitchFamily="34" charset="0"/>
                <a:cs typeface="Arial" pitchFamily="34" charset="0"/>
              </a:rPr>
              <a:t>ОГРН 1125483000060</a:t>
            </a:r>
            <a:br>
              <a:rPr lang="ru-RU" altLang="ru-RU" sz="800">
                <a:latin typeface="Calibri" pitchFamily="34" charset="0"/>
                <a:cs typeface="Arial" pitchFamily="34" charset="0"/>
              </a:rPr>
            </a:br>
            <a:r>
              <a:rPr lang="ru-RU" altLang="ru-RU" sz="800">
                <a:latin typeface="Calibri" pitchFamily="34" charset="0"/>
                <a:cs typeface="Arial" pitchFamily="34" charset="0"/>
              </a:rPr>
              <a:t>ОКПО 30795250</a:t>
            </a:r>
            <a:br>
              <a:rPr lang="ru-RU" altLang="ru-RU" sz="800">
                <a:latin typeface="Calibri" pitchFamily="34" charset="0"/>
                <a:cs typeface="Arial" pitchFamily="34" charset="0"/>
              </a:rPr>
            </a:br>
            <a:r>
              <a:rPr lang="ru-RU" altLang="ru-RU" sz="800">
                <a:latin typeface="Calibri" pitchFamily="34" charset="0"/>
                <a:cs typeface="Arial" pitchFamily="34" charset="0"/>
              </a:rPr>
              <a:t>КБК 00000000000000000130</a:t>
            </a:r>
            <a:br>
              <a:rPr lang="ru-RU" altLang="ru-RU" sz="800">
                <a:latin typeface="Calibri" pitchFamily="34" charset="0"/>
                <a:cs typeface="Arial" pitchFamily="34" charset="0"/>
              </a:rPr>
            </a:br>
            <a:r>
              <a:rPr lang="ru-RU" altLang="ru-RU" sz="800">
                <a:latin typeface="Calibri" pitchFamily="34" charset="0"/>
                <a:cs typeface="Arial" pitchFamily="34" charset="0"/>
              </a:rPr>
              <a:t>ОКТМО 50708000</a:t>
            </a:r>
          </a:p>
          <a:p>
            <a:pPr eaLnBrk="1" hangingPunct="1"/>
            <a:r>
              <a:rPr lang="ru-RU" altLang="ru-RU" sz="800" b="1">
                <a:latin typeface="Calibri" pitchFamily="34" charset="0"/>
                <a:cs typeface="Arial" pitchFamily="34" charset="0"/>
              </a:rPr>
              <a:t>Контакты МБУ «Приют животных «Надежда» г.Бердска»</a:t>
            </a:r>
            <a:endParaRPr lang="ru-RU" altLang="ru-RU" sz="800">
              <a:latin typeface="Calibri" pitchFamily="34" charset="0"/>
              <a:cs typeface="Arial" pitchFamily="34" charset="0"/>
            </a:endParaRPr>
          </a:p>
          <a:p>
            <a:pPr eaLnBrk="1" hangingPunct="1"/>
            <a:r>
              <a:rPr lang="ru-RU" altLang="ru-RU" sz="800" b="1">
                <a:latin typeface="Calibri" pitchFamily="34" charset="0"/>
                <a:cs typeface="Arial" pitchFamily="34" charset="0"/>
              </a:rPr>
              <a:t>Телефоны</a:t>
            </a:r>
            <a:r>
              <a:rPr lang="ru-RU" altLang="ru-RU" sz="800">
                <a:latin typeface="Calibri" pitchFamily="34" charset="0"/>
                <a:cs typeface="Arial" pitchFamily="34" charset="0"/>
              </a:rPr>
              <a:t>:8-913-710-5863, 8-913-710-5873</a:t>
            </a:r>
          </a:p>
          <a:p>
            <a:pPr eaLnBrk="1" hangingPunct="1"/>
            <a:r>
              <a:rPr lang="ru-RU" altLang="ru-RU" sz="800" b="1">
                <a:latin typeface="Calibri" pitchFamily="34" charset="0"/>
                <a:cs typeface="Arial" pitchFamily="34" charset="0"/>
              </a:rPr>
              <a:t>Сайт</a:t>
            </a:r>
            <a:r>
              <a:rPr lang="ru-RU" altLang="ru-RU" sz="800">
                <a:latin typeface="Calibri" pitchFamily="34" charset="0"/>
                <a:cs typeface="Arial" pitchFamily="34" charset="0"/>
              </a:rPr>
              <a:t>:</a:t>
            </a:r>
            <a:r>
              <a:rPr lang="ru-RU" altLang="ru-RU" sz="800" u="sng">
                <a:latin typeface="Calibri" pitchFamily="34" charset="0"/>
                <a:cs typeface="Arial" pitchFamily="34" charset="0"/>
                <a:hlinkClick r:id="rId2"/>
              </a:rPr>
              <a:t> http://priyut-nadezhda.ru</a:t>
            </a:r>
            <a:r>
              <a:rPr lang="ru-RU" altLang="ru-RU" sz="800">
                <a:latin typeface="Calibri" pitchFamily="34" charset="0"/>
                <a:cs typeface="Arial" pitchFamily="34" charset="0"/>
              </a:rPr>
              <a:t> </a:t>
            </a:r>
          </a:p>
          <a:p>
            <a:pPr eaLnBrk="1" hangingPunct="1"/>
            <a:r>
              <a:rPr lang="ru-RU" altLang="ru-RU" sz="800" b="1">
                <a:latin typeface="Calibri" pitchFamily="34" charset="0"/>
                <a:cs typeface="Arial" pitchFamily="34" charset="0"/>
              </a:rPr>
              <a:t>Дни открытых дверей</a:t>
            </a:r>
            <a:r>
              <a:rPr lang="ru-RU" altLang="ru-RU" sz="800">
                <a:latin typeface="Calibri" pitchFamily="34" charset="0"/>
                <a:cs typeface="Arial" pitchFamily="34" charset="0"/>
              </a:rPr>
              <a:t> </a:t>
            </a:r>
            <a:r>
              <a:rPr lang="ru-RU" altLang="ru-RU" sz="800" b="1">
                <a:latin typeface="Calibri" pitchFamily="34" charset="0"/>
                <a:cs typeface="Arial" pitchFamily="34" charset="0"/>
              </a:rPr>
              <a:t>приюта</a:t>
            </a:r>
            <a:r>
              <a:rPr lang="ru-RU" altLang="ru-RU" sz="800">
                <a:latin typeface="Calibri" pitchFamily="34" charset="0"/>
                <a:cs typeface="Arial" pitchFamily="34" charset="0"/>
              </a:rPr>
              <a:t> – суббота, воскресенье и праздничные дни с 12:00 до 17:00.</a:t>
            </a:r>
          </a:p>
        </p:txBody>
      </p:sp>
      <p:sp>
        <p:nvSpPr>
          <p:cNvPr id="17" name="TextBox 3">
            <a:extLst/>
          </p:cNvPr>
          <p:cNvSpPr txBox="1">
            <a:spLocks noChangeArrowheads="1"/>
          </p:cNvSpPr>
          <p:nvPr/>
        </p:nvSpPr>
        <p:spPr bwMode="auto">
          <a:xfrm>
            <a:off x="6369050" y="1581150"/>
            <a:ext cx="2667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1400" b="1">
                <a:latin typeface="Calibri" pitchFamily="34" charset="0"/>
              </a:rPr>
              <a:t>Не покупай!</a:t>
            </a:r>
          </a:p>
          <a:p>
            <a:pPr algn="ctr" eaLnBrk="1" hangingPunct="1"/>
            <a:r>
              <a:rPr lang="ru-RU" sz="1400" b="1">
                <a:latin typeface="Calibri" pitchFamily="34" charset="0"/>
              </a:rPr>
              <a:t>Возьми в приюте!</a:t>
            </a:r>
          </a:p>
          <a:p>
            <a:pPr algn="just" eaLnBrk="1" hangingPunct="1"/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just" eaLnBrk="1" hangingPunct="1"/>
            <a:r>
              <a:rPr lang="ru-RU" sz="800">
                <a:latin typeface="Calisto MT" pitchFamily="18" charset="0"/>
                <a:cs typeface="Times New Roman" pitchFamily="18" charset="0"/>
              </a:rPr>
              <a:t>Вы спасаете чью-то жизнь. Не смотря на то, что приют «Надежда» – приют с пожизненным содержанием животных, когда кого-то забирают, мы можем дать пристанище другому животному, попавшему в беду.</a:t>
            </a:r>
          </a:p>
          <a:p>
            <a:pPr eaLnBrk="1" hangingPunct="1"/>
            <a:endParaRPr lang="ru-RU" sz="800">
              <a:latin typeface="Calibri" pitchFamily="34" charset="0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3005138"/>
            <a:ext cx="1503362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3">
            <a:extLst/>
          </p:cNvPr>
          <p:cNvSpPr txBox="1">
            <a:spLocks noChangeArrowheads="1"/>
          </p:cNvSpPr>
          <p:nvPr/>
        </p:nvSpPr>
        <p:spPr bwMode="auto">
          <a:xfrm>
            <a:off x="6519863" y="4706938"/>
            <a:ext cx="2366962" cy="1939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Calisto MT" pitchFamily="18" charset="0"/>
              </a:defRPr>
            </a:lvl1pPr>
            <a:lvl2pPr marL="742950" indent="-285750">
              <a:defRPr>
                <a:solidFill>
                  <a:schemeClr val="tx2"/>
                </a:solidFill>
                <a:latin typeface="Calisto MT" pitchFamily="18" charset="0"/>
              </a:defRPr>
            </a:lvl2pPr>
            <a:lvl3pPr marL="1143000" indent="-228600">
              <a:defRPr sz="1600">
                <a:solidFill>
                  <a:schemeClr val="tx2"/>
                </a:solidFill>
                <a:latin typeface="Calisto MT" pitchFamily="18" charset="0"/>
              </a:defRPr>
            </a:lvl3pPr>
            <a:lvl4pPr marL="1600200" indent="-228600">
              <a:defRPr sz="1400">
                <a:solidFill>
                  <a:schemeClr val="tx2"/>
                </a:solidFill>
                <a:latin typeface="Calisto MT" pitchFamily="18" charset="0"/>
              </a:defRPr>
            </a:lvl4pPr>
            <a:lvl5pPr marL="2057400" indent="-228600">
              <a:defRPr sz="1400">
                <a:solidFill>
                  <a:schemeClr val="tx2"/>
                </a:solidFill>
                <a:latin typeface="Calisto MT" pitchFamily="18" charset="0"/>
              </a:defRPr>
            </a:lvl5pPr>
            <a:lvl6pPr marL="25146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6pPr>
            <a:lvl7pPr marL="29718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7pPr>
            <a:lvl8pPr marL="34290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8pPr>
            <a:lvl9pPr marL="38862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9pPr>
          </a:lstStyle>
          <a:p>
            <a:pPr algn="ctr" eaLnBrk="1" hangingPunct="1"/>
            <a:r>
              <a:rPr lang="ru-RU" altLang="ru-RU" sz="800" b="1">
                <a:solidFill>
                  <a:schemeClr val="tx1"/>
                </a:solidFill>
                <a:cs typeface="Arial" pitchFamily="34" charset="0"/>
              </a:rPr>
              <a:t>Выберите неповторимого!</a:t>
            </a:r>
          </a:p>
          <a:p>
            <a:pPr algn="ctr" eaLnBrk="1" hangingPunct="1"/>
            <a:endParaRPr lang="ru-RU" altLang="ru-RU" sz="800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/>
            <a:r>
              <a:rPr lang="ru-RU" altLang="ru-RU" sz="800">
                <a:solidFill>
                  <a:schemeClr val="tx1"/>
                </a:solidFill>
                <a:cs typeface="Times New Roman" pitchFamily="18" charset="0"/>
              </a:rPr>
              <a:t>Когда Вы усыновляете взрослое животное, Вы получаете питомца, который уже приучен к выгулу, не грызет тапочки, не портит мебель и знает, кому он должен быть благодарен за свое спасение всю оставшуюся жизнь.</a:t>
            </a:r>
          </a:p>
          <a:p>
            <a:pPr algn="just" eaLnBrk="1" hangingPunct="1"/>
            <a:endParaRPr lang="ru-RU" altLang="ru-RU" sz="800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/>
            <a:r>
              <a:rPr lang="ru-RU" altLang="ru-RU" sz="800" b="1">
                <a:solidFill>
                  <a:schemeClr val="tx1"/>
                </a:solidFill>
                <a:cs typeface="Times New Roman" pitchFamily="18" charset="0"/>
              </a:rPr>
              <a:t>Животные из приюта уже стерилизованы, привиты и обработаны от паразитов.</a:t>
            </a:r>
          </a:p>
          <a:p>
            <a:pPr algn="just" eaLnBrk="1" hangingPunct="1"/>
            <a:endParaRPr lang="ru-RU" altLang="ru-RU" sz="800">
              <a:solidFill>
                <a:schemeClr val="tx1"/>
              </a:solidFill>
              <a:cs typeface="Times New Roman" pitchFamily="18" charset="0"/>
            </a:endParaRPr>
          </a:p>
          <a:p>
            <a:pPr algn="just" eaLnBrk="1" hangingPunct="1"/>
            <a:r>
              <a:rPr lang="ru-RU" altLang="ru-RU" sz="800">
                <a:solidFill>
                  <a:schemeClr val="tx1"/>
                </a:solidFill>
                <a:cs typeface="Times New Roman" pitchFamily="18" charset="0"/>
              </a:rPr>
              <a:t>В приюте Вы сможете встретить своего уникального, не похожего ни на кого, самого верного и любящего друга на всю жизнь!</a:t>
            </a:r>
            <a:endParaRPr lang="ru-RU" altLang="ru-RU" sz="80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0487" name="Рисунок 8" descr="ÐÐ°ÑÑÐ¸Ð½ÐºÐ¸ Ð¿Ð¾ Ð·Ð°Ð¿ÑÐ¾ÑÑ Ð±Ð°Ð½Ð½ÐµÑ ÐÐ¾Ð·ÑÐ¼Ð¸ Ð´ÑÑÐ³Ð° Ð¸Ð· Ð¿ÑÐ¸ÑÑ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1717675"/>
            <a:ext cx="189071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9" descr="https://pp.userapi.com/c841327/v841327196/65b11/jTZX5HN7Mg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21313"/>
            <a:ext cx="188118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Рисунок 10" descr="https://pp.userapi.com/c846324/v846324892/fe1c1/lGhk9Iar9Q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717675"/>
            <a:ext cx="180975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>
            <a:extLst/>
          </p:cNvPr>
          <p:cNvSpPr/>
          <p:nvPr/>
        </p:nvSpPr>
        <p:spPr>
          <a:xfrm>
            <a:off x="360363" y="1320800"/>
            <a:ext cx="2663825" cy="260350"/>
          </a:xfrm>
          <a:prstGeom prst="rect">
            <a:avLst/>
          </a:prstGeom>
          <a:gradFill flip="none" rotWithShape="1">
            <a:gsLst>
              <a:gs pos="2000">
                <a:schemeClr val="accent4">
                  <a:lumMod val="67000"/>
                </a:schemeClr>
              </a:gs>
              <a:gs pos="41000">
                <a:srgbClr val="FFC000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Прямоугольник 23">
            <a:extLst/>
          </p:cNvPr>
          <p:cNvSpPr/>
          <p:nvPr/>
        </p:nvSpPr>
        <p:spPr>
          <a:xfrm>
            <a:off x="3151188" y="1330325"/>
            <a:ext cx="2854325" cy="26193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99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ru-RU">
              <a:solidFill>
                <a:srgbClr val="FFFFFF"/>
              </a:solidFill>
            </a:endParaRPr>
          </a:p>
        </p:txBody>
      </p:sp>
      <p:sp>
        <p:nvSpPr>
          <p:cNvPr id="25" name="Прямоугольник 24">
            <a:extLst/>
          </p:cNvPr>
          <p:cNvSpPr/>
          <p:nvPr/>
        </p:nvSpPr>
        <p:spPr>
          <a:xfrm>
            <a:off x="6191250" y="1330325"/>
            <a:ext cx="2695575" cy="261938"/>
          </a:xfrm>
          <a:prstGeom prst="rect">
            <a:avLst/>
          </a:prstGeom>
          <a:gradFill>
            <a:gsLst>
              <a:gs pos="9000">
                <a:srgbClr val="6600CC"/>
              </a:gs>
              <a:gs pos="82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Rectangle 2"/>
          <p:cNvSpPr txBox="1">
            <a:spLocks/>
          </p:cNvSpPr>
          <p:nvPr/>
        </p:nvSpPr>
        <p:spPr>
          <a:xfrm>
            <a:off x="107504" y="265303"/>
            <a:ext cx="8928992" cy="90147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создан буклет «Возьми друга из приюта»</a:t>
            </a:r>
            <a:endParaRPr lang="ru-RU" altLang="ru-RU" sz="32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t="24052" r="12691" b="6535"/>
          <a:stretch>
            <a:fillRect/>
          </a:stretch>
        </p:blipFill>
        <p:spPr bwMode="auto">
          <a:xfrm>
            <a:off x="611188" y="908050"/>
            <a:ext cx="802163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107504" y="116632"/>
            <a:ext cx="8928992" cy="90147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создан буклет «Возьми друга из приюта»</a:t>
            </a:r>
            <a:endParaRPr lang="ru-RU" altLang="ru-RU" sz="32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7504" y="265303"/>
            <a:ext cx="8928992" cy="90147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выпущена газета «Нет жестокости!»</a:t>
            </a:r>
            <a:endParaRPr lang="ru-RU" altLang="ru-RU" sz="32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1945" t="1591" b="6548"/>
          <a:stretch/>
        </p:blipFill>
        <p:spPr bwMode="auto">
          <a:xfrm>
            <a:off x="673528" y="908720"/>
            <a:ext cx="8054709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7504" y="265303"/>
            <a:ext cx="8928992" cy="90147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создан альбом «Всем животным нужен дом»</a:t>
            </a:r>
            <a:endParaRPr lang="ru-RU" altLang="ru-RU" sz="30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ÐÐ°ÑÑÐ¸Ð½ÐºÐ¸ Ð¿Ð¾ Ð·Ð°Ð¿ÑÐ¾ÑÑ ÐºÐ¾Ð½ÐºÑÑÑ ÑÐ¸ÑÑÐ½ÐºÐ¾Ð² Ð¿ÑÐ¾ Ð±ÐµÐ·Ð´Ð¾Ð¼Ð½ÑÑ Ð¶Ð¸Ð²Ð¾ÑÐ½ÑÑ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52736"/>
            <a:ext cx="662473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7504" y="116633"/>
            <a:ext cx="8928992" cy="10501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создан альбом «Всем животным нужен дом»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рисунками ребят</a:t>
            </a:r>
            <a:endParaRPr lang="ru-RU" altLang="ru-RU" sz="28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6033" r="6948"/>
          <a:stretch/>
        </p:blipFill>
        <p:spPr bwMode="auto">
          <a:xfrm>
            <a:off x="3851088" y="1052736"/>
            <a:ext cx="5012829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2446" r="6772"/>
          <a:stretch/>
        </p:blipFill>
        <p:spPr bwMode="auto">
          <a:xfrm>
            <a:off x="528969" y="960157"/>
            <a:ext cx="3141730" cy="21412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499992" y="4407141"/>
            <a:ext cx="3708965" cy="25279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899592" y="3101451"/>
            <a:ext cx="2592288" cy="372794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7504" y="265303"/>
            <a:ext cx="8928992" cy="90147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Делаем транспаранты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«Не бросайте животных на даче!» </a:t>
            </a:r>
            <a:endParaRPr lang="ru-RU" altLang="ru-RU" sz="30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79512" y="1183411"/>
            <a:ext cx="3076823" cy="41024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016320" y="1166779"/>
            <a:ext cx="3011086" cy="411906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867222" y="4149080"/>
            <a:ext cx="3409555" cy="25571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206753" y="1166779"/>
            <a:ext cx="2616286" cy="348838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7504" y="265303"/>
            <a:ext cx="8928992" cy="90147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Размещаем транспаранты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остановках дачных обществ </a:t>
            </a:r>
            <a:endParaRPr lang="ru-RU" altLang="ru-RU" sz="30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644008" y="1345436"/>
            <a:ext cx="3744416" cy="49537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83568" y="1340768"/>
            <a:ext cx="3714447" cy="49328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870472"/>
            <a:ext cx="4267647" cy="267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206" y="1381124"/>
            <a:ext cx="4290782" cy="240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06" y="1844824"/>
            <a:ext cx="4742820" cy="3531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544513" y="295275"/>
            <a:ext cx="8229600" cy="111750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третью субботу августа отмечается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Всемирный день бездомных животных</a:t>
            </a:r>
            <a:r>
              <a:rPr lang="ru-RU" altLang="ru-RU" sz="3200" i="1" dirty="0" smtClean="0">
                <a:solidFill>
                  <a:srgbClr val="FFFF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3200" i="1" dirty="0" smtClean="0">
                <a:solidFill>
                  <a:srgbClr val="FFFF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3200" i="1" dirty="0" smtClean="0">
              <a:solidFill>
                <a:srgbClr val="FFFF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773238"/>
            <a:ext cx="28082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Рисунок 2" descr="ÐÐ°ÑÑÐ¸Ð½ÐºÐ¸ Ð¿Ð¾ Ð·Ð°Ð¿ÑÐ¾ÑÑ ÐÐÐ¡Ð¢ÐÐÐÐ ÐÐ ÐÐ ÐÐ¡ÐÐÐ¢Ð ÐÐÐÐÐ¢ÐÐÐ, ÐÐ ÐÐ¡Ð¢Ð ÐÐÐ¢Ð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773238"/>
            <a:ext cx="2592387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3" descr="ÐÐ°ÑÑÐ¸Ð½ÐºÐ¸ Ð¿Ð¾ Ð·Ð°Ð¿ÑÐ¾ÑÑ Ð½Ðµ Ð±ÑÐ¾ÑÐ°Ð¹ÑÐµ Ð¶Ð¸Ð²Ð¾ÑÐ½Ð¾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95463"/>
            <a:ext cx="2519363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/>
          </p:cNvSpPr>
          <p:nvPr/>
        </p:nvSpPr>
        <p:spPr>
          <a:xfrm>
            <a:off x="107504" y="265303"/>
            <a:ext cx="8928992" cy="90147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Транспаранты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«Не бросайте животных на даче!» </a:t>
            </a:r>
            <a:endParaRPr lang="ru-RU" altLang="ru-RU" sz="30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107504" y="265303"/>
            <a:ext cx="8928992" cy="157952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Одноклассники развесили листовки с призывом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бросать животных на дачах на остановках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городе и в подъездах домов</a:t>
            </a:r>
            <a:endParaRPr lang="ru-RU" altLang="ru-RU" sz="30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86307" y="2062911"/>
            <a:ext cx="2930187" cy="39150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127513" y="1988838"/>
            <a:ext cx="2965615" cy="406321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093128" y="2100233"/>
            <a:ext cx="2943368" cy="392449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51520" y="1988840"/>
            <a:ext cx="3047424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98944" y="2022613"/>
            <a:ext cx="2641208" cy="400075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940152" y="2029611"/>
            <a:ext cx="2978639" cy="40372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107504" y="265303"/>
            <a:ext cx="8928992" cy="157952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Одноклассники развесили листовки с призывом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бросать животных на дачах на остановках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городе и в подъездах домов</a:t>
            </a:r>
            <a:endParaRPr lang="ru-RU" altLang="ru-RU" sz="30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7504" y="265303"/>
            <a:ext cx="8928992" cy="107546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январе 2019 года провели в классе дни милосердия. </a:t>
            </a:r>
            <a:r>
              <a:rPr lang="ru-RU" alt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проведена акция «Помоги животным из приюта»</a:t>
            </a:r>
            <a:endParaRPr lang="ru-RU" altLang="ru-RU" sz="26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067944" y="1196752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51520" y="2974640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7504" y="265303"/>
            <a:ext cx="8928992" cy="64341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проведена акция «Помоги животным из приюта»</a:t>
            </a:r>
            <a:endParaRPr lang="ru-RU" altLang="ru-RU" sz="26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84423" y="980728"/>
            <a:ext cx="7489733" cy="576266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572001" y="1340768"/>
            <a:ext cx="4437112" cy="52505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95536" y="1114285"/>
            <a:ext cx="3600400" cy="28443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" y="3933465"/>
            <a:ext cx="3627884" cy="2721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107504" y="265303"/>
            <a:ext cx="8928992" cy="93144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 из класса отвезли всё, что было собрано,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приют «Надежда»</a:t>
            </a:r>
            <a:endParaRPr lang="ru-RU" altLang="ru-RU" sz="26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07504" y="1244343"/>
            <a:ext cx="3044009" cy="228300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72178" y="1174587"/>
            <a:ext cx="2883998" cy="240382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10136" y="3861048"/>
            <a:ext cx="3032507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155765" y="1263484"/>
            <a:ext cx="2824650" cy="21184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6155765" y="3480838"/>
            <a:ext cx="2824239" cy="32127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Rectangle 2"/>
          <p:cNvSpPr txBox="1">
            <a:spLocks/>
          </p:cNvSpPr>
          <p:nvPr/>
        </p:nvSpPr>
        <p:spPr>
          <a:xfrm>
            <a:off x="107504" y="265303"/>
            <a:ext cx="8928992" cy="93144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Сшили для приюта 4 лежанки для котов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старых изношенных свитеров</a:t>
            </a:r>
            <a:endParaRPr lang="ru-RU" altLang="ru-RU" sz="26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3317940" y="3480838"/>
            <a:ext cx="2584381" cy="33013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://itd2.mycdn.me/image?id=858730626721&amp;t=20&amp;plc=WEB&amp;tkn=*AAOvTtjANd6MX1-4KM7Gy3bh2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604" y="1340768"/>
            <a:ext cx="7128792" cy="534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107504" y="265303"/>
            <a:ext cx="8928992" cy="93144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классом посмотрели фильм «Белый Бим </a:t>
            </a:r>
            <a:r>
              <a:rPr lang="ru-RU" altLang="ru-RU" sz="2600" b="1" i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черное ухо»</a:t>
            </a:r>
            <a:endParaRPr lang="ru-RU" altLang="ru-RU" sz="26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http://www.stost.ru/media/2018-07-30/%D0%B6%D0%B8%D0%B2%D0%BE%D1%82%D0%BD%D1%8B%D0%B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8551863" cy="619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7504" y="265303"/>
            <a:ext cx="8928992" cy="93144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городах больше открывать приютов</a:t>
            </a:r>
            <a:endParaRPr lang="ru-RU" altLang="ru-RU" sz="32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r="4593"/>
          <a:stretch>
            <a:fillRect/>
          </a:stretch>
        </p:blipFill>
        <p:spPr bwMode="auto">
          <a:xfrm>
            <a:off x="4572000" y="1071371"/>
            <a:ext cx="4174313" cy="26116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85724" y="1071371"/>
            <a:ext cx="4108056" cy="26099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5845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673797"/>
            <a:ext cx="5157242" cy="3093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/>
          </p:cNvSpPr>
          <p:nvPr>
            <p:ph type="title"/>
          </p:nvPr>
        </p:nvSpPr>
        <p:spPr>
          <a:xfrm>
            <a:off x="539552" y="508000"/>
            <a:ext cx="8229600" cy="111750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улицах города встречаются бездомные животные</a:t>
            </a:r>
            <a:r>
              <a:rPr lang="ru-RU" altLang="ru-RU" sz="3600" i="1" dirty="0" smtClean="0">
                <a:solidFill>
                  <a:srgbClr val="CC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3600" i="1" dirty="0" smtClean="0">
                <a:solidFill>
                  <a:srgbClr val="CC33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3600" i="1" dirty="0" smtClean="0">
              <a:solidFill>
                <a:srgbClr val="CC33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12" descr="ÐÐ°ÑÑÐ¸Ð½ÐºÐ¸ Ð¿Ð¾ Ð·Ð°Ð¿ÑÐ¾ÑÑ Ð½Ð° ÑÐ»Ð¸ÑÐ°Ñ Ð³Ð¾ÑÐ¾Ð´Ð° Ð²ÑÑÑÐµÑÐ°ÑÑÑÑ Ð±ÐµÐ·Ð´Ð¾Ð¼Ð½ÑÐµ Ð¶Ð¸Ð²Ð¾ÑÐ½Ñ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4313"/>
            <a:ext cx="5094288" cy="356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14" descr="ÐÐ°ÑÑÐ¸Ð½ÐºÐ¸ Ð¿Ð¾ Ð·Ð°Ð¿ÑÐ¾ÑÑ Ð½Ð° ÑÐ»Ð¸ÑÐ°Ñ Ð³Ð¾ÑÐ¾Ð´Ð° Ð²ÑÑÑÐµÑÐ°ÑÑÑÑ Ð±ÐµÐ·Ð´Ð¾Ð¼Ð½ÑÐµ Ð¶Ð¸Ð²Ð¾ÑÐ½Ñ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213100"/>
            <a:ext cx="3970337" cy="245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5" name="Rectangle 2"/>
          <p:cNvSpPr txBox="1">
            <a:spLocks/>
          </p:cNvSpPr>
          <p:nvPr/>
        </p:nvSpPr>
        <p:spPr bwMode="auto">
          <a:xfrm>
            <a:off x="611188" y="6027738"/>
            <a:ext cx="8229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ru-RU" altLang="ru-RU" sz="3200" b="1" i="1">
              <a:solidFill>
                <a:srgbClr val="CC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32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ли понимают, как нужна им помощь?</a:t>
            </a:r>
            <a:r>
              <a:rPr lang="ru-RU" altLang="ru-RU" sz="3200" i="1">
                <a:solidFill>
                  <a:srgbClr val="FFFF00"/>
                </a:solidFill>
                <a:latin typeface="Calisto MT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3200" i="1">
                <a:solidFill>
                  <a:srgbClr val="FFFF00"/>
                </a:solidFill>
                <a:latin typeface="Calisto MT" pitchFamily="18" charset="0"/>
                <a:ea typeface="Calibri" pitchFamily="34" charset="0"/>
                <a:cs typeface="Times New Roman" pitchFamily="18" charset="0"/>
              </a:rPr>
            </a:br>
            <a:endParaRPr lang="ru-RU" altLang="ru-RU" sz="3200" i="1">
              <a:solidFill>
                <a:srgbClr val="FFFF00"/>
              </a:solidFill>
              <a:latin typeface="Calisto MT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7504" y="265303"/>
            <a:ext cx="8928992" cy="93144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Повысить ответственность владельцев собак и кошек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соблюдением правил содержания животных</a:t>
            </a:r>
            <a:endParaRPr lang="ru-RU" altLang="ru-RU" sz="26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08075" y="1268760"/>
            <a:ext cx="3841195" cy="51197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549841" y="1078559"/>
            <a:ext cx="3846065" cy="26126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549841" y="3691209"/>
            <a:ext cx="3882428" cy="285887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107504" y="265303"/>
            <a:ext cx="8928992" cy="93144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Проводить просветительско-воспитательную деятельность среди детей и взрослых</a:t>
            </a:r>
            <a:endParaRPr lang="ru-RU" altLang="ru-RU" sz="32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134" y="1772816"/>
            <a:ext cx="4859338" cy="336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4789" y="1411287"/>
            <a:ext cx="3837600" cy="4754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107504" y="265303"/>
            <a:ext cx="8928992" cy="57140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Проводить стерилизацию животных</a:t>
            </a:r>
            <a:endParaRPr lang="ru-RU" altLang="ru-RU" sz="32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1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54088"/>
            <a:ext cx="6227763" cy="32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05064"/>
            <a:ext cx="4070350" cy="2713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7504" y="265303"/>
            <a:ext cx="8928992" cy="93144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нашем городе существует приют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бездомных животных «Надежда»</a:t>
            </a:r>
            <a:endParaRPr lang="ru-RU" altLang="ru-RU" sz="26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berdsk-online.ru/sites/default/files/styles/big1000/public/news/2018-12/whatsapp_image_2018-12-17_at_16.20.32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31843"/>
            <a:ext cx="3384376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626785" y="1340768"/>
            <a:ext cx="5331052" cy="421155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0042" r="31985" b="4172"/>
          <a:stretch>
            <a:fillRect/>
          </a:stretch>
        </p:blipFill>
        <p:spPr bwMode="auto">
          <a:xfrm>
            <a:off x="2411413" y="969963"/>
            <a:ext cx="4105275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1042988" y="5949950"/>
            <a:ext cx="8353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3600" u="sng">
                <a:hlinkClick r:id="rId3"/>
              </a:rPr>
              <a:t>https://ok.ru/priyutzhivothihnadejda</a:t>
            </a:r>
            <a:endParaRPr lang="ru-RU" altLang="ru-RU" sz="3600"/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107504" y="265303"/>
            <a:ext cx="8928992" cy="57140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Официальный сайт приюта «Надежда»</a:t>
            </a:r>
            <a:endParaRPr lang="ru-RU" altLang="ru-RU" sz="32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7504" y="265303"/>
            <a:ext cx="8928992" cy="107546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Помогая животным, можно попробовать себя в роли волонтера</a:t>
            </a:r>
            <a:endParaRPr lang="ru-RU" altLang="ru-RU" sz="32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011" name="Picture 8" descr="ÐÐ°ÑÑÐ¸Ð½ÐºÐ¸ Ð¿Ð¾ Ð·Ð°Ð¿ÑÐ¾ÑÑ ÑÐ¾ÑÐ¾ Ð²Ð¾Ð»Ð¾Ð½ÑÐµÑÑ Ð¿Ð¾Ð¼Ð¾Ð³Ð°ÑÑ Ð² Ð¿ÑÐ¸ÑÑÐµ Ð´Ð»Ñ Ð¶Ð¸Ð²Ð¾ÑÐ½ÑÑ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41663"/>
            <a:ext cx="511175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0" descr="ÐÐ°ÑÑÐ¸Ð½ÐºÐ¸ Ð¿Ð¾ Ð·Ð°Ð¿ÑÐ¾ÑÑ ÑÐ¾ÑÐ¾ Ð²Ð¾Ð»Ð¾Ð½ÑÐµÑÑ Ð¿Ð¾Ð¼Ð¾Ð³Ð°ÑÑ Ð² Ð¿ÑÐ¸ÑÑÐµ Ð´Ð»Ñ Ð¶Ð¸Ð²Ð¾ÑÐ½ÑÑ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412875"/>
            <a:ext cx="4824412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07504" y="620688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563888" y="2780928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Rectangle 2"/>
          <p:cNvSpPr txBox="1">
            <a:spLocks/>
          </p:cNvSpPr>
          <p:nvPr/>
        </p:nvSpPr>
        <p:spPr>
          <a:xfrm>
            <a:off x="107504" y="116632"/>
            <a:ext cx="8928992" cy="122413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Приют является настоящим спасением для                    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животных</a:t>
            </a:r>
            <a:endParaRPr lang="ru-RU" altLang="ru-RU" sz="32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870018" cy="516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3"/>
            <a:ext cx="3888432" cy="518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 txBox="1">
            <a:spLocks/>
          </p:cNvSpPr>
          <p:nvPr/>
        </p:nvSpPr>
        <p:spPr>
          <a:xfrm>
            <a:off x="189551" y="260648"/>
            <a:ext cx="8774937" cy="11521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Помогла одному брошенному на даче щенку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одной брошенной кошечке найти новую любящую хозяйку,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которых она взяла из приюта</a:t>
            </a:r>
            <a:endParaRPr lang="ru-RU" altLang="ru-RU" sz="24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7504" y="116632"/>
            <a:ext cx="8928992" cy="11521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Создана брошюра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«Счастливые истории спасения»</a:t>
            </a:r>
            <a:endParaRPr lang="ru-RU" altLang="ru-RU" sz="32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colorface.ru/wp-content/uploads/2015/12/Samye-trogatelnye-foto-bezdomnykh-zhivotnykh8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899892" y="1058918"/>
            <a:ext cx="5112568" cy="45961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79511" y="3529171"/>
            <a:ext cx="4680521" cy="31203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7504" y="116632"/>
            <a:ext cx="8928992" cy="158417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бездомных животных – это одна из экологических проблем современных городов,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том числе и </a:t>
            </a:r>
            <a:r>
              <a:rPr lang="ru-RU" altLang="ru-RU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г.Бердска</a:t>
            </a:r>
            <a:endParaRPr lang="ru-RU" altLang="ru-RU" sz="32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07504" y="2420888"/>
            <a:ext cx="5364088" cy="357605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5060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1638" y="2492375"/>
            <a:ext cx="3384550" cy="3456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 txBox="1">
            <a:spLocks/>
          </p:cNvSpPr>
          <p:nvPr/>
        </p:nvSpPr>
        <p:spPr bwMode="auto">
          <a:xfrm>
            <a:off x="1258888" y="260350"/>
            <a:ext cx="6764337" cy="60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8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Моя гипотеза: </a:t>
            </a:r>
            <a:r>
              <a:rPr lang="ru-RU" altLang="ru-RU" sz="24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причины появления бездомных животных на улицах –  </a:t>
            </a:r>
          </a:p>
          <a:p>
            <a:pPr algn="ctr" eaLnBrk="1" hangingPunct="1"/>
            <a:r>
              <a:rPr lang="ru-RU" altLang="ru-RU" sz="24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безответственное отношение </a:t>
            </a:r>
          </a:p>
          <a:p>
            <a:pPr algn="ctr" eaLnBrk="1" hangingPunct="1"/>
            <a:r>
              <a:rPr lang="ru-RU" altLang="ru-RU" sz="24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домашним животным, а так же безразличие людей к данной проблеме</a:t>
            </a:r>
          </a:p>
          <a:p>
            <a:pPr algn="just" eaLnBrk="1" hangingPunct="1"/>
            <a:r>
              <a:rPr lang="ru-RU" altLang="ru-RU" sz="2000" i="1">
                <a:solidFill>
                  <a:srgbClr val="CC3300"/>
                </a:solidFill>
                <a:latin typeface="Calisto MT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2000" i="1">
                <a:solidFill>
                  <a:srgbClr val="CC3300"/>
                </a:solidFill>
                <a:latin typeface="Calisto MT" pitchFamily="18" charset="0"/>
                <a:ea typeface="Calibri" pitchFamily="34" charset="0"/>
                <a:cs typeface="Times New Roman" pitchFamily="18" charset="0"/>
              </a:rPr>
            </a:br>
            <a:endParaRPr lang="ru-RU" altLang="ru-RU" sz="2000" i="1">
              <a:solidFill>
                <a:srgbClr val="CC3300"/>
              </a:solidFill>
              <a:latin typeface="Calisto MT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267" name="Picture 4" descr="ÐÐ°ÑÑÐ¸Ð½ÐºÐ¸ Ð¿Ð¾ Ð·Ð°Ð¿ÑÐ¾ÑÑ Ð½Ð° ÑÐ»Ð¸ÑÐ°Ñ Ð³Ð¾ÑÐ¾Ð´Ð° Ð²ÑÑÑÐµÑÐ°ÑÑÑÑ Ð±ÐµÐ·Ð´Ð¾Ð¼Ð½ÑÐµ Ð¶Ð¸Ð²Ð¾ÑÐ½Ñ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796" y="2276872"/>
            <a:ext cx="6409729" cy="4273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107504" y="116632"/>
            <a:ext cx="8928992" cy="122413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Бездомным животным живется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легко рядом с нами</a:t>
            </a:r>
            <a:endParaRPr lang="ru-RU" altLang="ru-RU" sz="32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827584" y="1052736"/>
            <a:ext cx="7200800" cy="373807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27584" y="4414549"/>
            <a:ext cx="3598519" cy="23525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499992" y="4365104"/>
            <a:ext cx="3524219" cy="23889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613498" y="4006109"/>
            <a:ext cx="3998218" cy="28247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7107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936181" cy="2808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50" y="1844675"/>
            <a:ext cx="4489450" cy="421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107504" y="116632"/>
            <a:ext cx="8928992" cy="122413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Каждые кошка и собака должны иметь хозяина!</a:t>
            </a:r>
            <a:endParaRPr lang="ru-RU" altLang="ru-RU" sz="32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107504" y="116632"/>
            <a:ext cx="8928992" cy="122413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человек обязан стать добрым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ответственным!</a:t>
            </a:r>
            <a:endParaRPr lang="ru-RU" altLang="ru-RU" sz="3200" i="1" dirty="0" smtClean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131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1125538"/>
            <a:ext cx="4827587" cy="2713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997200"/>
            <a:ext cx="4203700" cy="314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838575"/>
            <a:ext cx="3671888" cy="275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/>
          </p:cNvSpPr>
          <p:nvPr>
            <p:ph type="title"/>
          </p:nvPr>
        </p:nvSpPr>
        <p:spPr>
          <a:xfrm>
            <a:off x="301625" y="116633"/>
            <a:ext cx="8569325" cy="167883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b="1" i="1" dirty="0" smtClean="0">
                <a:solidFill>
                  <a:srgbClr val="FFFF00"/>
                </a:solidFill>
                <a:ea typeface="+mj-ea"/>
              </a:rPr>
              <a:t>Только все вместе, </a:t>
            </a:r>
            <a:br>
              <a:rPr lang="ru-RU" altLang="ru-RU" b="1" i="1" dirty="0" smtClean="0">
                <a:solidFill>
                  <a:srgbClr val="FFFF00"/>
                </a:solidFill>
                <a:ea typeface="+mj-ea"/>
              </a:rPr>
            </a:br>
            <a:r>
              <a:rPr lang="ru-RU" altLang="ru-RU" b="1" i="1" dirty="0" smtClean="0">
                <a:solidFill>
                  <a:srgbClr val="FFFF00"/>
                </a:solidFill>
                <a:ea typeface="+mj-ea"/>
              </a:rPr>
              <a:t>взрослые и дети, мы сможем помочь животным!</a:t>
            </a:r>
          </a:p>
        </p:txBody>
      </p:sp>
      <p:sp>
        <p:nvSpPr>
          <p:cNvPr id="51203" name="Rectangle 17"/>
          <p:cNvSpPr>
            <a:spLocks/>
          </p:cNvSpPr>
          <p:nvPr/>
        </p:nvSpPr>
        <p:spPr bwMode="auto">
          <a:xfrm>
            <a:off x="323850" y="1773238"/>
            <a:ext cx="302418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Arial" pitchFamily="34" charset="0"/>
              <a:buNone/>
            </a:pPr>
            <a:endParaRPr lang="ru-RU" altLang="ru-RU" sz="2800">
              <a:latin typeface="Calibri" pitchFamily="34" charset="0"/>
            </a:endParaRP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888" y="2133600"/>
            <a:ext cx="7808912" cy="439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476250"/>
            <a:ext cx="8956675" cy="59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 txBox="1">
            <a:spLocks/>
          </p:cNvSpPr>
          <p:nvPr/>
        </p:nvSpPr>
        <p:spPr>
          <a:xfrm>
            <a:off x="35496" y="1766194"/>
            <a:ext cx="9001000" cy="16788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600" b="1" i="1" dirty="0" smtClean="0">
                <a:solidFill>
                  <a:srgbClr val="FFFF00"/>
                </a:solidFill>
                <a:ea typeface="+mj-ea"/>
              </a:rPr>
              <a:t>Помочь животному может только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600" b="1" i="1" dirty="0" smtClean="0">
                <a:solidFill>
                  <a:srgbClr val="FFFF00"/>
                </a:solidFill>
                <a:ea typeface="+mj-ea"/>
              </a:rPr>
              <a:t>Ч Е Л О В Е К !..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7"/>
          <p:cNvSpPr>
            <a:spLocks/>
          </p:cNvSpPr>
          <p:nvPr/>
        </p:nvSpPr>
        <p:spPr bwMode="auto">
          <a:xfrm>
            <a:off x="323850" y="1773238"/>
            <a:ext cx="302418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Arial" pitchFamily="34" charset="0"/>
              <a:buNone/>
            </a:pPr>
            <a:endParaRPr lang="ru-RU" altLang="ru-RU" sz="2800">
              <a:latin typeface="Calibri" pitchFamily="34" charset="0"/>
            </a:endParaRPr>
          </a:p>
        </p:txBody>
      </p:sp>
      <p:pic>
        <p:nvPicPr>
          <p:cNvPr id="51203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765175"/>
            <a:ext cx="8208962" cy="547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94560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7200" dirty="0" smtClean="0">
                <a:solidFill>
                  <a:srgbClr val="CC3300"/>
                </a:solidFill>
              </a:rPr>
              <a:t>Спасибо за внимание!</a:t>
            </a:r>
            <a:endParaRPr lang="ru-RU" sz="72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 txBox="1">
            <a:spLocks/>
          </p:cNvSpPr>
          <p:nvPr/>
        </p:nvSpPr>
        <p:spPr bwMode="auto">
          <a:xfrm>
            <a:off x="544513" y="295275"/>
            <a:ext cx="82296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8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Объект исследования: безнадзорные животные, которые по вине человека или волею судьбы остались без крова, заботы и внимания любящего хозяина</a:t>
            </a:r>
            <a:r>
              <a:rPr lang="ru-RU" altLang="ru-RU" sz="3600" i="1">
                <a:solidFill>
                  <a:srgbClr val="FFFF00"/>
                </a:solidFill>
                <a:latin typeface="Calisto MT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3600" i="1">
                <a:solidFill>
                  <a:srgbClr val="FFFF00"/>
                </a:solidFill>
                <a:latin typeface="Calisto MT" pitchFamily="18" charset="0"/>
                <a:ea typeface="Calibri" pitchFamily="34" charset="0"/>
                <a:cs typeface="Times New Roman" pitchFamily="18" charset="0"/>
              </a:rPr>
            </a:br>
            <a:endParaRPr lang="ru-RU" altLang="ru-RU" sz="3600" i="1">
              <a:solidFill>
                <a:srgbClr val="FFFF00"/>
              </a:solidFill>
              <a:latin typeface="Calisto MT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49" y="2205038"/>
            <a:ext cx="5385497" cy="4032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2" name="AutoShape 6" descr="ÐÐ°ÑÑÐ¸Ð½ÐºÐ¸ Ð¿Ð¾ Ð·Ð°Ð¿ÑÐ¾ÑÑ Ð½Ð° ÑÐ»Ð¸ÑÐ°Ñ Ð³Ð¾ÑÐ¾Ð´Ð° Ð²ÑÑÑÐµÑÐ°ÑÑÑÑ Ð±ÐµÐ·Ð´Ð¾Ð¼Ð½ÑÐµ Ð¶Ð¸Ð²Ð¾ÑÐ½Ñ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293" name="AutoShape 10" descr="https://www.mvestnik.ru/images/cms/thumbs/e2e7bb6e1745331923029e2467308e4df084b9c0/dsc2855_750_auto_5_80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2294" name="AutoShape 12" descr="https://www.mvestnik.ru/images/cms/thumbs/bb281b1d906f0a9d31ece483b0bef641cc0aff92/kote_750_auto_5_80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12295" name="Picture 9" descr="ÐÐ°ÑÑÐ¸Ð½ÐºÐ¸ Ð¿Ð¾ Ð·Ð°Ð¿ÑÐ¾ÑÑ ÑÐ¾ÑÐ¾ Ð³ÑÑÐ·Ð½Ð¾Ð³Ð¾ Ð±ÐµÐ·Ð´Ð¾Ð¼Ð½Ð¾Ð³Ð¾ ÐºÐ¾ÑÐ° Ð·Ð¸Ð¼Ð¾Ð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16338"/>
            <a:ext cx="38862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544513" y="295275"/>
            <a:ext cx="8229600" cy="16208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listo MT" pitchFamily="18" charset="0"/>
              </a:defRPr>
            </a:lvl1pPr>
            <a:lvl2pPr>
              <a:defRPr>
                <a:solidFill>
                  <a:schemeClr val="tx2"/>
                </a:solidFill>
                <a:latin typeface="Calisto MT" pitchFamily="18" charset="0"/>
              </a:defRPr>
            </a:lvl2pPr>
            <a:lvl3pPr>
              <a:defRPr sz="1600">
                <a:solidFill>
                  <a:schemeClr val="tx2"/>
                </a:solidFill>
                <a:latin typeface="Calisto MT" pitchFamily="18" charset="0"/>
              </a:defRPr>
            </a:lvl3pPr>
            <a:lvl4pPr>
              <a:defRPr sz="1400">
                <a:solidFill>
                  <a:schemeClr val="tx2"/>
                </a:solidFill>
                <a:latin typeface="Calisto MT" pitchFamily="18" charset="0"/>
              </a:defRPr>
            </a:lvl4pPr>
            <a:lvl5pPr>
              <a:defRPr sz="1400">
                <a:solidFill>
                  <a:schemeClr val="tx2"/>
                </a:solidFill>
                <a:latin typeface="Calisto MT" pitchFamily="18" charset="0"/>
              </a:defRPr>
            </a:lvl5pPr>
            <a:lvl6pPr marL="2130425" indent="-2159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6pPr>
            <a:lvl7pPr marL="2587625" indent="-2159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7pPr>
            <a:lvl8pPr marL="3044825" indent="-2159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8pPr>
            <a:lvl9pPr marL="3502025" indent="-2159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9pPr>
          </a:lstStyle>
          <a:p>
            <a:pPr algn="ctr" eaLnBrk="1" hangingPunct="1"/>
            <a:r>
              <a:rPr lang="ru-RU" altLang="ru-RU" sz="24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проекта:</a:t>
            </a:r>
          </a:p>
          <a:p>
            <a:pPr algn="just" eaLnBrk="1" hangingPunct="1">
              <a:buFontTx/>
              <a:buChar char="-"/>
            </a:pPr>
            <a:r>
              <a:rPr lang="ru-RU" altLang="ru-RU" sz="22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привлечь к проблеме бездомных животных детей и взрослых;</a:t>
            </a:r>
            <a:endParaRPr lang="ru-RU" altLang="ru-RU" sz="2200" i="1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22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найти пути решения проблемы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0" y="3923469"/>
            <a:ext cx="4320480" cy="28677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320480" y="4022863"/>
            <a:ext cx="4608456" cy="26867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483768" y="1477339"/>
            <a:ext cx="3816424" cy="25455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544513" y="295275"/>
            <a:ext cx="8229600" cy="19812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listo MT" pitchFamily="18" charset="0"/>
              </a:defRPr>
            </a:lvl1pPr>
            <a:lvl2pPr>
              <a:defRPr>
                <a:solidFill>
                  <a:schemeClr val="tx2"/>
                </a:solidFill>
                <a:latin typeface="Calisto MT" pitchFamily="18" charset="0"/>
              </a:defRPr>
            </a:lvl2pPr>
            <a:lvl3pPr>
              <a:defRPr sz="1600">
                <a:solidFill>
                  <a:schemeClr val="tx2"/>
                </a:solidFill>
                <a:latin typeface="Calisto MT" pitchFamily="18" charset="0"/>
              </a:defRPr>
            </a:lvl3pPr>
            <a:lvl4pPr>
              <a:defRPr sz="1400">
                <a:solidFill>
                  <a:schemeClr val="tx2"/>
                </a:solidFill>
                <a:latin typeface="Calisto MT" pitchFamily="18" charset="0"/>
              </a:defRPr>
            </a:lvl4pPr>
            <a:lvl5pPr>
              <a:defRPr sz="1400">
                <a:solidFill>
                  <a:schemeClr val="tx2"/>
                </a:solidFill>
                <a:latin typeface="Calisto MT" pitchFamily="18" charset="0"/>
              </a:defRPr>
            </a:lvl5pPr>
            <a:lvl6pPr marL="2130425" indent="-2159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6pPr>
            <a:lvl7pPr marL="2587625" indent="-2159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7pPr>
            <a:lvl8pPr marL="3044825" indent="-2159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8pPr>
            <a:lvl9pPr marL="3502025" indent="-215900" eaLnBrk="0" fontAlgn="base" hangingPunct="0">
              <a:buFont typeface="Wingdings 2" pitchFamily="18" charset="2"/>
              <a:defRPr sz="1400">
                <a:solidFill>
                  <a:schemeClr val="tx2"/>
                </a:solidFill>
                <a:latin typeface="Calisto MT" pitchFamily="18" charset="0"/>
              </a:defRPr>
            </a:lvl9pPr>
          </a:lstStyle>
          <a:p>
            <a:pPr algn="ctr" eaLnBrk="1" hangingPunct="1"/>
            <a:r>
              <a:rPr lang="ru-RU" altLang="ru-RU" sz="24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проекта:</a:t>
            </a:r>
          </a:p>
          <a:p>
            <a:pPr algn="ctr" eaLnBrk="1" hangingPunct="1">
              <a:buFontTx/>
              <a:buChar char="-"/>
            </a:pPr>
            <a:r>
              <a:rPr lang="ru-RU" altLang="ru-RU" sz="24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собрать информацию по теме, определить причины появления бездомных животных;</a:t>
            </a:r>
          </a:p>
          <a:p>
            <a:pPr algn="ctr" eaLnBrk="1" hangingPunct="1"/>
            <a:r>
              <a:rPr lang="ru-RU" altLang="ru-RU" sz="24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изучить состояние проблемы бездомных животных на территории нашего города</a:t>
            </a:r>
            <a:endParaRPr lang="ru-RU" altLang="ru-RU" sz="2400" i="1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315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500438"/>
            <a:ext cx="4076700" cy="306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0938"/>
            <a:ext cx="4352925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 txBox="1">
            <a:spLocks/>
          </p:cNvSpPr>
          <p:nvPr/>
        </p:nvSpPr>
        <p:spPr bwMode="auto">
          <a:xfrm>
            <a:off x="544513" y="333375"/>
            <a:ext cx="82296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4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Методы исследования:</a:t>
            </a:r>
          </a:p>
          <a:p>
            <a:pPr algn="just" eaLnBrk="1" hangingPunct="1"/>
            <a:r>
              <a:rPr lang="ru-RU" altLang="ru-RU" sz="24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lang="ru-RU" altLang="ru-RU" sz="20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Теоретическая работа: анкетирование учащихся с целью выяснения их взглядов на данную проблему.</a:t>
            </a:r>
          </a:p>
          <a:p>
            <a:pPr algn="just" eaLnBrk="1" hangingPunct="1"/>
            <a:r>
              <a:rPr lang="ru-RU" altLang="ru-RU" sz="20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Практическая работа: создание агитационных изданий, проведение мероприятий, привлекающих к данной проблеме, а также внести свой вклад в поддержку бездомных животных, оказать помощь приюту.</a:t>
            </a:r>
          </a:p>
        </p:txBody>
      </p:sp>
      <p:pic>
        <p:nvPicPr>
          <p:cNvPr id="15363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42162"/>
            <a:ext cx="4502699" cy="334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7089" y="3429000"/>
            <a:ext cx="3586162" cy="309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168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115616" y="1484784"/>
            <a:ext cx="6732240" cy="50491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6387" name="Rectangle 2"/>
          <p:cNvSpPr txBox="1">
            <a:spLocks/>
          </p:cNvSpPr>
          <p:nvPr/>
        </p:nvSpPr>
        <p:spPr bwMode="auto">
          <a:xfrm>
            <a:off x="544513" y="295275"/>
            <a:ext cx="82296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32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Бездомные животные – </a:t>
            </a:r>
          </a:p>
          <a:p>
            <a:pPr algn="ctr" eaLnBrk="1" hangingPunct="1"/>
            <a:r>
              <a:rPr lang="ru-RU" altLang="ru-RU" sz="3200" b="1" i="1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результат, а не источник проблемы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TM04033929[[fn=Грифель]]</Template>
  <TotalTime>2055</TotalTime>
  <Words>1100</Words>
  <Application>Microsoft Office PowerPoint</Application>
  <PresentationFormat>Экран (4:3)</PresentationFormat>
  <Paragraphs>117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Calisto MT</vt:lpstr>
      <vt:lpstr>Trebuchet MS</vt:lpstr>
      <vt:lpstr>Wingdings 2</vt:lpstr>
      <vt:lpstr>Calibri</vt:lpstr>
      <vt:lpstr>Times New Roman</vt:lpstr>
      <vt:lpstr>Сланец</vt:lpstr>
      <vt:lpstr>Презентация PowerPoint</vt:lpstr>
      <vt:lpstr>Презентация PowerPoint</vt:lpstr>
      <vt:lpstr>На улицах города встречаются бездомные животные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Только все вместе,  взрослые и дети, мы сможем помочь животным!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148</cp:revision>
  <dcterms:created xsi:type="dcterms:W3CDTF">2011-02-26T05:45:02Z</dcterms:created>
  <dcterms:modified xsi:type="dcterms:W3CDTF">2019-04-11T11:40:08Z</dcterms:modified>
</cp:coreProperties>
</file>