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40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856BB-72DD-4026-9329-A506615AB0D6}" type="datetimeFigureOut">
              <a:rPr lang="ru-RU" smtClean="0"/>
              <a:t>20.11.2018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554441-F1DD-4816-A4EE-7894273DA3BA}" type="slidenum">
              <a:rPr lang="ru-RU" smtClean="0"/>
              <a:t>‹#›</a:t>
            </a:fld>
            <a:endParaRPr lang="ru-RU"/>
          </a:p>
        </p:txBody>
      </p:sp>
    </p:spTree>
    <p:extLst>
      <p:ext uri="{BB962C8B-B14F-4D97-AF65-F5344CB8AC3E}">
        <p14:creationId xmlns:p14="http://schemas.microsoft.com/office/powerpoint/2010/main" val="388173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554441-F1DD-4816-A4EE-7894273DA3BA}" type="slidenum">
              <a:rPr lang="ru-RU" smtClean="0"/>
              <a:t>2</a:t>
            </a:fld>
            <a:endParaRPr lang="ru-RU"/>
          </a:p>
        </p:txBody>
      </p:sp>
    </p:spTree>
    <p:extLst>
      <p:ext uri="{BB962C8B-B14F-4D97-AF65-F5344CB8AC3E}">
        <p14:creationId xmlns:p14="http://schemas.microsoft.com/office/powerpoint/2010/main" val="283307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554441-F1DD-4816-A4EE-7894273DA3BA}" type="slidenum">
              <a:rPr lang="ru-RU" smtClean="0"/>
              <a:t>7</a:t>
            </a:fld>
            <a:endParaRPr lang="ru-RU"/>
          </a:p>
        </p:txBody>
      </p:sp>
    </p:spTree>
    <p:extLst>
      <p:ext uri="{BB962C8B-B14F-4D97-AF65-F5344CB8AC3E}">
        <p14:creationId xmlns:p14="http://schemas.microsoft.com/office/powerpoint/2010/main" val="319911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554441-F1DD-4816-A4EE-7894273DA3BA}" type="slidenum">
              <a:rPr lang="ru-RU" smtClean="0"/>
              <a:t>10</a:t>
            </a:fld>
            <a:endParaRPr lang="ru-RU"/>
          </a:p>
        </p:txBody>
      </p:sp>
    </p:spTree>
    <p:extLst>
      <p:ext uri="{BB962C8B-B14F-4D97-AF65-F5344CB8AC3E}">
        <p14:creationId xmlns:p14="http://schemas.microsoft.com/office/powerpoint/2010/main" val="38826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1"/>
            <a:ext cx="9753600" cy="6896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260649"/>
            <a:ext cx="7772400" cy="1728191"/>
          </a:xfrm>
        </p:spPr>
        <p:txBody>
          <a:bodyPr/>
          <a:lstStyle/>
          <a:p>
            <a:r>
              <a:rPr lang="ru-RU" b="1" i="1" dirty="0" smtClean="0">
                <a:latin typeface="Times New Roman" pitchFamily="18" charset="0"/>
                <a:cs typeface="Times New Roman" pitchFamily="18" charset="0"/>
              </a:rPr>
              <a:t>Развитие речевого </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дыхания у </a:t>
            </a:r>
            <a:r>
              <a:rPr lang="ru-RU" b="1" i="1" dirty="0" smtClean="0">
                <a:latin typeface="Times New Roman" pitchFamily="18" charset="0"/>
                <a:cs typeface="Times New Roman" pitchFamily="18" charset="0"/>
              </a:rPr>
              <a:t>детей</a:t>
            </a:r>
            <a:endParaRPr lang="ru-RU"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bodyPr>
          <a:lstStyle/>
          <a:p>
            <a:endParaRPr lang="ru-RU" dirty="0"/>
          </a:p>
        </p:txBody>
      </p:sp>
      <p:pic>
        <p:nvPicPr>
          <p:cNvPr id="1028" name="Picture 4" descr="https://st.depositphotos.com/2250105/2393/i/950/depositphotos_23939147-stock-photo-adorable-blond-little-girl-blo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68826"/>
            <a:ext cx="6768752" cy="451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17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zoozel.ru/gallery/images/180731_ramka-leto-d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7" y="-15194"/>
            <a:ext cx="9144000" cy="686442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0"/>
            <a:ext cx="8229600" cy="1052736"/>
          </a:xfrm>
        </p:spPr>
        <p:txBody>
          <a:bodyPr/>
          <a:lstStyle/>
          <a:p>
            <a:r>
              <a:rPr lang="ru-RU" b="1" dirty="0" smtClean="0">
                <a:latin typeface="Times New Roman" pitchFamily="18" charset="0"/>
                <a:cs typeface="Times New Roman" pitchFamily="18" charset="0"/>
              </a:rPr>
              <a:t>Листопад</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3857" y="836712"/>
            <a:ext cx="5998303" cy="5289451"/>
          </a:xfrm>
        </p:spPr>
        <p:txBody>
          <a:bodyPr>
            <a:normAutofit fontScale="77500" lnSpcReduction="20000"/>
          </a:bodyPr>
          <a:lstStyle/>
          <a:p>
            <a:pPr marL="0" indent="0">
              <a:buNone/>
            </a:pPr>
            <a:r>
              <a:rPr lang="ru-RU" b="1" dirty="0" smtClean="0">
                <a:latin typeface="Times New Roman" pitchFamily="18" charset="0"/>
                <a:cs typeface="Times New Roman" pitchFamily="18" charset="0"/>
              </a:rPr>
              <a:t>Цель : </a:t>
            </a:r>
            <a:r>
              <a:rPr lang="ru-RU" dirty="0" smtClean="0">
                <a:latin typeface="Times New Roman" pitchFamily="18" charset="0"/>
                <a:cs typeface="Times New Roman" pitchFamily="18" charset="0"/>
              </a:rPr>
              <a:t>обучение плавному свободному выдоху; активизация губных мышц.</a:t>
            </a:r>
          </a:p>
          <a:p>
            <a:pPr marL="0" indent="0">
              <a:buNone/>
            </a:pPr>
            <a:r>
              <a:rPr lang="ru-RU" b="1" dirty="0" smtClean="0">
                <a:latin typeface="Times New Roman" pitchFamily="18" charset="0"/>
                <a:cs typeface="Times New Roman" pitchFamily="18" charset="0"/>
              </a:rPr>
              <a:t>Ход игры: </a:t>
            </a: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едагог выкладывает на столе листочки, напоминает детям про осень.</a:t>
            </a:r>
          </a:p>
          <a:p>
            <a:pPr marL="0" indent="0">
              <a:buNone/>
            </a:pPr>
            <a:r>
              <a:rPr lang="ru-RU" dirty="0" smtClean="0">
                <a:latin typeface="Times New Roman" pitchFamily="18" charset="0"/>
                <a:cs typeface="Times New Roman" pitchFamily="18" charset="0"/>
              </a:rPr>
              <a:t>- Представьте, что сейчас осень. Красные, желтые, оранжевые листья падают с деревьев. Подул ветер – разбросал все листья по земле! Давайте сделаем ветер -подуем на </a:t>
            </a:r>
            <a:r>
              <a:rPr lang="ru-RU" dirty="0" smtClean="0">
                <a:latin typeface="Times New Roman" pitchFamily="18" charset="0"/>
                <a:cs typeface="Times New Roman" pitchFamily="18" charset="0"/>
              </a:rPr>
              <a:t>листья!</a:t>
            </a:r>
            <a:endParaRPr lang="ru-RU"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Взрослый вместе с детьми дует на листья, пока все листочки не окажутся на полу. При этом необходимо следить за правильностью осуществления ротового выдоха, а также за тем, чтобы дети не переутомлялись.</a:t>
            </a:r>
            <a:endParaRPr lang="ru-RU" dirty="0">
              <a:latin typeface="Times New Roman" pitchFamily="18" charset="0"/>
              <a:cs typeface="Times New Roman" pitchFamily="18" charset="0"/>
            </a:endParaRPr>
          </a:p>
        </p:txBody>
      </p:sp>
      <p:pic>
        <p:nvPicPr>
          <p:cNvPr id="17410" name="Picture 2" descr="https://99px.ru/sstorage/53/2015/10/tmb_144123_43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060848"/>
            <a:ext cx="3347864" cy="300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68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7" y="-14325"/>
            <a:ext cx="9128583" cy="685885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Кораблики</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0" y="1412776"/>
            <a:ext cx="4860032" cy="4713387"/>
          </a:xfrm>
        </p:spPr>
        <p:txBody>
          <a:bodyPr>
            <a:normAutofit fontScale="92500" lnSpcReduction="20000"/>
          </a:bodyPr>
          <a:lstStyle/>
          <a:p>
            <a:r>
              <a:rPr lang="ru-RU" dirty="0" smtClean="0">
                <a:latin typeface="Times New Roman" pitchFamily="18" charset="0"/>
                <a:cs typeface="Times New Roman" pitchFamily="18" charset="0"/>
              </a:rPr>
              <a:t>Наполните таз водой и научите ребенка дуть на легкие предметы, находящиеся в тазу, например, кораблики. Вы можете устроить соревнование: чей кораблик дальше уплыл. Очень хорошо для этих целей использовать пластмассовые яйца от «киндер-сюрпризов».</a:t>
            </a:r>
            <a:endParaRPr lang="ru-RU" dirty="0">
              <a:latin typeface="Times New Roman" pitchFamily="18" charset="0"/>
              <a:cs typeface="Times New Roman" pitchFamily="18" charset="0"/>
            </a:endParaRPr>
          </a:p>
        </p:txBody>
      </p:sp>
      <p:pic>
        <p:nvPicPr>
          <p:cNvPr id="16386" name="Picture 2" descr="https://www.maam.ru/upload/blogs/detsad-57782-14108733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708" y="1916832"/>
            <a:ext cx="447445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4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7" y="0"/>
            <a:ext cx="9128583" cy="685885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Забей мяч в ворота</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457200" y="1600200"/>
            <a:ext cx="6203032" cy="4525963"/>
          </a:xfrm>
        </p:spPr>
        <p:txBody>
          <a:bodyPr/>
          <a:lstStyle/>
          <a:p>
            <a:pPr marL="0" indent="0">
              <a:buNone/>
            </a:pPr>
            <a:r>
              <a:rPr lang="ru-RU" dirty="0" smtClean="0">
                <a:latin typeface="Times New Roman" pitchFamily="18" charset="0"/>
                <a:cs typeface="Times New Roman" pitchFamily="18" charset="0"/>
              </a:rPr>
              <a:t>Соорудите из конструктора или другого материала ворота, возьмите шарик от пинг-понга или любой другой легкий шарик. И поиграйте с ребенком в футбол. Ребенок должен дуть на шарик, стараясь загнать его в ворота. Можно взять два шарика и поиграть в игру: «Кто быстрее».</a:t>
            </a:r>
            <a:endParaRPr lang="ru-RU" dirty="0">
              <a:latin typeface="Times New Roman" pitchFamily="18" charset="0"/>
              <a:cs typeface="Times New Roman" pitchFamily="18" charset="0"/>
            </a:endParaRPr>
          </a:p>
        </p:txBody>
      </p:sp>
      <p:pic>
        <p:nvPicPr>
          <p:cNvPr id="15364" name="Picture 4" descr="https://ds02.infourok.ru/uploads/ex/104a/00001049-aed69cde/hello_html_544795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425" y="2708920"/>
            <a:ext cx="231457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13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7" y="0"/>
            <a:ext cx="9128583" cy="685885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0"/>
            <a:ext cx="8229600" cy="1196752"/>
          </a:xfrm>
        </p:spPr>
        <p:txBody>
          <a:bodyPr/>
          <a:lstStyle/>
          <a:p>
            <a:r>
              <a:rPr lang="ru-RU" b="1" dirty="0" smtClean="0">
                <a:latin typeface="Times New Roman" pitchFamily="18" charset="0"/>
                <a:cs typeface="Times New Roman" pitchFamily="18" charset="0"/>
              </a:rPr>
              <a:t>Волшебные пузырьки</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251520" y="980728"/>
            <a:ext cx="4824536" cy="5145435"/>
          </a:xfrm>
        </p:spPr>
        <p:txBody>
          <a:bodyPr>
            <a:normAutofit fontScale="92500" lnSpcReduction="10000"/>
          </a:bodyPr>
          <a:lstStyle/>
          <a:p>
            <a:pPr marL="0" indent="0">
              <a:buNone/>
            </a:pPr>
            <a:r>
              <a:rPr lang="ru-RU" dirty="0" smtClean="0">
                <a:latin typeface="Times New Roman" pitchFamily="18" charset="0"/>
                <a:cs typeface="Times New Roman" pitchFamily="18" charset="0"/>
              </a:rPr>
              <a:t>Предложите ребенку поиграть с мыльными пузырями. Он может сам выдувать мыльные пузыри, если же у него не получается дуть или он не хочет заниматься, то выдувайте пузыри Вы, направляя их на ребенка. Это стимулирует ребенка дуть на пузыри, чтобы они не попали в него.</a:t>
            </a:r>
            <a:endParaRPr lang="ru-RU" dirty="0">
              <a:latin typeface="Times New Roman" pitchFamily="18" charset="0"/>
              <a:cs typeface="Times New Roman" pitchFamily="18" charset="0"/>
            </a:endParaRPr>
          </a:p>
        </p:txBody>
      </p:sp>
      <p:pic>
        <p:nvPicPr>
          <p:cNvPr id="14338" name="Picture 2" descr="http://sila-priroda.ru/img10/kak-povysit-immunitet-rebenk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88840"/>
            <a:ext cx="4191743"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84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7" y="0"/>
            <a:ext cx="9128583" cy="685885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0"/>
            <a:ext cx="8229600" cy="1052736"/>
          </a:xfrm>
        </p:spPr>
        <p:txBody>
          <a:bodyPr/>
          <a:lstStyle/>
          <a:p>
            <a:r>
              <a:rPr lang="ru-RU" b="1" dirty="0" smtClean="0">
                <a:latin typeface="Times New Roman" pitchFamily="18" charset="0"/>
                <a:cs typeface="Times New Roman" pitchFamily="18" charset="0"/>
              </a:rPr>
              <a:t>Губная гармошка</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395536" y="1196752"/>
            <a:ext cx="5269160" cy="4929411"/>
          </a:xfrm>
        </p:spPr>
        <p:txBody>
          <a:bodyPr>
            <a:normAutofit lnSpcReduction="10000"/>
          </a:bodyPr>
          <a:lstStyle/>
          <a:p>
            <a:pPr marL="0" indent="0">
              <a:buNone/>
            </a:pPr>
            <a:r>
              <a:rPr lang="ru-RU" dirty="0" smtClean="0">
                <a:latin typeface="Times New Roman" pitchFamily="18" charset="0"/>
                <a:cs typeface="Times New Roman" pitchFamily="18" charset="0"/>
              </a:rPr>
              <a:t>Предложите ребенку стать музыкантом, пусть он поиграет на губной гармошке. При этом ваша задача не в том, </a:t>
            </a:r>
            <a:r>
              <a:rPr lang="ru-RU" dirty="0" smtClean="0">
                <a:latin typeface="Times New Roman" pitchFamily="18" charset="0"/>
                <a:cs typeface="Times New Roman" pitchFamily="18" charset="0"/>
              </a:rPr>
              <a:t>чтобы </a:t>
            </a:r>
            <a:r>
              <a:rPr lang="ru-RU" dirty="0" smtClean="0">
                <a:latin typeface="Times New Roman" pitchFamily="18" charset="0"/>
                <a:cs typeface="Times New Roman" pitchFamily="18" charset="0"/>
              </a:rPr>
              <a:t>научить его играть, потому не обращайте внимание на мелодию. Важно, чтобы ребенок вдыхал воздух через губную гармошку и выдыхал через нее же. </a:t>
            </a:r>
            <a:endParaRPr lang="ru-RU" dirty="0">
              <a:latin typeface="Times New Roman" pitchFamily="18" charset="0"/>
              <a:cs typeface="Times New Roman" pitchFamily="18" charset="0"/>
            </a:endParaRPr>
          </a:p>
        </p:txBody>
      </p:sp>
      <p:pic>
        <p:nvPicPr>
          <p:cNvPr id="13314" name="Picture 2" descr="http://litsait.ru/images/photos/medium/article1541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741" y="1700808"/>
            <a:ext cx="3479304" cy="407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99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17" y="152400"/>
            <a:ext cx="9128583" cy="68588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7" y="0"/>
            <a:ext cx="9128583" cy="685885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5536" y="0"/>
            <a:ext cx="8229600" cy="1124744"/>
          </a:xfrm>
        </p:spPr>
        <p:txBody>
          <a:bodyPr>
            <a:normAutofit fontScale="90000"/>
          </a:bodyPr>
          <a:lstStyle/>
          <a:p>
            <a:r>
              <a:rPr lang="ru-RU" b="1" dirty="0" smtClean="0">
                <a:latin typeface="Times New Roman" pitchFamily="18" charset="0"/>
                <a:cs typeface="Times New Roman" pitchFamily="18" charset="0"/>
              </a:rPr>
              <a:t>Играем, развлекаясь и занимаясь</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457200" y="1196752"/>
            <a:ext cx="8579296" cy="5328592"/>
          </a:xfrm>
        </p:spPr>
        <p:txBody>
          <a:bodyPr>
            <a:normAutofit fontScale="70000" lnSpcReduction="20000"/>
          </a:bodyPr>
          <a:lstStyle/>
          <a:p>
            <a:pPr marL="0" indent="0">
              <a:buNone/>
            </a:pPr>
            <a:r>
              <a:rPr lang="ru-RU" sz="4500" b="1" dirty="0" smtClean="0">
                <a:latin typeface="Times New Roman" pitchFamily="18" charset="0"/>
                <a:cs typeface="Times New Roman" pitchFamily="18" charset="0"/>
              </a:rPr>
              <a:t>Летите, птички!</a:t>
            </a:r>
          </a:p>
          <a:p>
            <a:pPr marL="0" indent="0">
              <a:buNone/>
            </a:pPr>
            <a:r>
              <a:rPr lang="ru-RU" b="1" dirty="0" smtClean="0">
                <a:latin typeface="Times New Roman" pitchFamily="18" charset="0"/>
                <a:cs typeface="Times New Roman" pitchFamily="18" charset="0"/>
              </a:rPr>
              <a:t>Цель: </a:t>
            </a:r>
            <a:r>
              <a:rPr lang="ru-RU" dirty="0" smtClean="0">
                <a:latin typeface="Times New Roman" pitchFamily="18" charset="0"/>
                <a:cs typeface="Times New Roman" pitchFamily="18" charset="0"/>
              </a:rPr>
              <a:t>развитие длительного направленного плавного ротового выдоха; активизация губных мышц.</a:t>
            </a:r>
          </a:p>
          <a:p>
            <a:pPr marL="0" indent="0">
              <a:buNone/>
            </a:pPr>
            <a:r>
              <a:rPr lang="ru-RU" b="1" dirty="0" smtClean="0">
                <a:latin typeface="Times New Roman" pitchFamily="18" charset="0"/>
                <a:cs typeface="Times New Roman" pitchFamily="18" charset="0"/>
              </a:rPr>
              <a:t>Оборудование</a:t>
            </a:r>
            <a:r>
              <a:rPr lang="ru-RU" dirty="0" smtClean="0">
                <a:latin typeface="Times New Roman" pitchFamily="18" charset="0"/>
                <a:cs typeface="Times New Roman" pitchFamily="18" charset="0"/>
              </a:rPr>
              <a:t>: 2-3 разноцветные птички, сложенные из бумаги (оригами).</a:t>
            </a:r>
          </a:p>
          <a:p>
            <a:pPr marL="0" indent="0">
              <a:buNone/>
            </a:pPr>
            <a:r>
              <a:rPr lang="ru-RU" b="1" dirty="0" smtClean="0">
                <a:latin typeface="Times New Roman" pitchFamily="18" charset="0"/>
                <a:cs typeface="Times New Roman" pitchFamily="18" charset="0"/>
              </a:rPr>
              <a:t>Ход игры: </a:t>
            </a:r>
            <a:r>
              <a:rPr lang="ru-RU" dirty="0">
                <a:latin typeface="Times New Roman" pitchFamily="18" charset="0"/>
                <a:cs typeface="Times New Roman" pitchFamily="18" charset="0"/>
              </a:rPr>
              <a:t>Р</a:t>
            </a:r>
            <a:r>
              <a:rPr lang="ru-RU" dirty="0" smtClean="0">
                <a:latin typeface="Times New Roman" pitchFamily="18" charset="0"/>
                <a:cs typeface="Times New Roman" pitchFamily="18" charset="0"/>
              </a:rPr>
              <a:t>ебенок сидит за столом. На стол напротив ребенка кладут одну птичку. Педагог предлагает ребенку подуть на птичку, чтобы она улетела как можно дальше (дуть можно один раз).</a:t>
            </a:r>
          </a:p>
          <a:p>
            <a:pPr marL="0" indent="0">
              <a:buNone/>
            </a:pPr>
            <a:r>
              <a:rPr lang="ru-RU" dirty="0" smtClean="0">
                <a:latin typeface="Times New Roman" pitchFamily="18" charset="0"/>
                <a:cs typeface="Times New Roman" pitchFamily="18" charset="0"/>
              </a:rPr>
              <a:t>- Какая красивая у тебя птичка! </a:t>
            </a:r>
            <a:r>
              <a:rPr lang="ru-RU" dirty="0" smtClean="0">
                <a:latin typeface="Times New Roman" pitchFamily="18" charset="0"/>
                <a:cs typeface="Times New Roman" pitchFamily="18" charset="0"/>
              </a:rPr>
              <a:t>А она </a:t>
            </a:r>
            <a:r>
              <a:rPr lang="ru-RU" dirty="0" smtClean="0">
                <a:latin typeface="Times New Roman" pitchFamily="18" charset="0"/>
                <a:cs typeface="Times New Roman" pitchFamily="18" charset="0"/>
              </a:rPr>
              <a:t>умеет летать? Подуй так , чтобы птичка улетела далеко! Дуть можно один раз. Вдохни и набери побольше воздуха. Полетела птичка!</a:t>
            </a:r>
          </a:p>
          <a:p>
            <a:pPr marL="0" indent="0">
              <a:buNone/>
            </a:pPr>
            <a:r>
              <a:rPr lang="ru-RU" dirty="0" smtClean="0">
                <a:latin typeface="Times New Roman" pitchFamily="18" charset="0"/>
                <a:cs typeface="Times New Roman" pitchFamily="18" charset="0"/>
              </a:rPr>
              <a:t>В ходе групповой игры можно устроить </a:t>
            </a:r>
            <a:r>
              <a:rPr lang="ru-RU" dirty="0" smtClean="0">
                <a:latin typeface="Times New Roman" pitchFamily="18" charset="0"/>
                <a:cs typeface="Times New Roman" pitchFamily="18" charset="0"/>
              </a:rPr>
              <a:t>соревнование между </a:t>
            </a:r>
            <a:r>
              <a:rPr lang="ru-RU" dirty="0" smtClean="0">
                <a:latin typeface="Times New Roman" pitchFamily="18" charset="0"/>
                <a:cs typeface="Times New Roman" pitchFamily="18" charset="0"/>
              </a:rPr>
              <a:t>двумя </a:t>
            </a:r>
            <a:r>
              <a:rPr lang="ru-RU" dirty="0" smtClean="0">
                <a:latin typeface="Times New Roman" pitchFamily="18" charset="0"/>
                <a:cs typeface="Times New Roman" pitchFamily="18" charset="0"/>
              </a:rPr>
              <a:t>-тремя </a:t>
            </a:r>
            <a:r>
              <a:rPr lang="ru-RU" dirty="0" smtClean="0">
                <a:latin typeface="Times New Roman" pitchFamily="18" charset="0"/>
                <a:cs typeface="Times New Roman" pitchFamily="18" charset="0"/>
              </a:rPr>
              <a:t>детьми: каждый дует на свою птичку. Побеждает тот , чья птица улетает дальше. Взрослый следит за тем , чтобы дети не надували щеки, дули только один раз, сильно не напрягались.</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336364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8583" cy="685885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0"/>
            <a:ext cx="8229600" cy="1196752"/>
          </a:xfrm>
        </p:spPr>
        <p:txBody>
          <a:bodyPr/>
          <a:lstStyle/>
          <a:p>
            <a:r>
              <a:rPr lang="ru-RU" b="1" dirty="0" smtClean="0">
                <a:latin typeface="Times New Roman" pitchFamily="18" charset="0"/>
                <a:cs typeface="Times New Roman" pitchFamily="18" charset="0"/>
              </a:rPr>
              <a:t>Катись, карандаш!</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5417" y="1196752"/>
            <a:ext cx="6068751" cy="4929411"/>
          </a:xfrm>
        </p:spPr>
        <p:txBody>
          <a:bodyPr>
            <a:normAutofit fontScale="62500" lnSpcReduction="20000"/>
          </a:bodyPr>
          <a:lstStyle/>
          <a:p>
            <a:pPr marL="0" indent="0">
              <a:buNone/>
            </a:pPr>
            <a:r>
              <a:rPr lang="ru-RU" b="1" dirty="0" smtClean="0">
                <a:latin typeface="Times New Roman" pitchFamily="18" charset="0"/>
                <a:cs typeface="Times New Roman" pitchFamily="18" charset="0"/>
              </a:rPr>
              <a:t>Цель: </a:t>
            </a:r>
            <a:r>
              <a:rPr lang="ru-RU" dirty="0" smtClean="0">
                <a:latin typeface="Times New Roman" pitchFamily="18" charset="0"/>
                <a:cs typeface="Times New Roman" pitchFamily="18" charset="0"/>
              </a:rPr>
              <a:t>развитие длительного плавного выдоха; активизация губных мышц.</a:t>
            </a:r>
          </a:p>
          <a:p>
            <a:pPr marL="0" indent="0">
              <a:buNone/>
            </a:pPr>
            <a:r>
              <a:rPr lang="ru-RU" b="1" dirty="0" smtClean="0">
                <a:latin typeface="Times New Roman" pitchFamily="18" charset="0"/>
                <a:cs typeface="Times New Roman" pitchFamily="18" charset="0"/>
              </a:rPr>
              <a:t>Оборудование: </a:t>
            </a:r>
            <a:r>
              <a:rPr lang="ru-RU" dirty="0" smtClean="0">
                <a:latin typeface="Times New Roman" pitchFamily="18" charset="0"/>
                <a:cs typeface="Times New Roman" pitchFamily="18" charset="0"/>
              </a:rPr>
              <a:t>карандаши с гладкой или ребристой поверхностью. </a:t>
            </a:r>
          </a:p>
          <a:p>
            <a:pPr marL="0" indent="0">
              <a:buNone/>
            </a:pPr>
            <a:r>
              <a:rPr lang="ru-RU" b="1" dirty="0" smtClean="0">
                <a:latin typeface="Times New Roman" pitchFamily="18" charset="0"/>
                <a:cs typeface="Times New Roman" pitchFamily="18" charset="0"/>
              </a:rPr>
              <a:t>Ход игры: </a:t>
            </a:r>
            <a:r>
              <a:rPr lang="ru-RU" dirty="0" smtClean="0">
                <a:latin typeface="Times New Roman" pitchFamily="18" charset="0"/>
                <a:cs typeface="Times New Roman" pitchFamily="18" charset="0"/>
              </a:rPr>
              <a:t>Ребенок сидит за столом. На столе на расстоянии </a:t>
            </a:r>
            <a:r>
              <a:rPr lang="ru-RU" dirty="0" smtClean="0">
                <a:latin typeface="Times New Roman" pitchFamily="18" charset="0"/>
                <a:cs typeface="Times New Roman" pitchFamily="18" charset="0"/>
              </a:rPr>
              <a:t>20 см </a:t>
            </a:r>
            <a:r>
              <a:rPr lang="ru-RU" dirty="0" smtClean="0">
                <a:latin typeface="Times New Roman" pitchFamily="18" charset="0"/>
                <a:cs typeface="Times New Roman" pitchFamily="18" charset="0"/>
              </a:rPr>
              <a:t>от ребенка положите карандаш. Сначала взрослый показывает, как с силой дуть на карандаш, чтобы он укатился на противоположный конец стола. Затем предлагает ребенку подуть на карандаш. Второй участник игры ловит карандаш на противоположном конце  стола.  Можно </a:t>
            </a:r>
            <a:r>
              <a:rPr lang="ru-RU" dirty="0" smtClean="0">
                <a:latin typeface="Times New Roman" pitchFamily="18" charset="0"/>
                <a:cs typeface="Times New Roman" pitchFamily="18" charset="0"/>
              </a:rPr>
              <a:t>продолжить </a:t>
            </a:r>
            <a:r>
              <a:rPr lang="ru-RU" dirty="0" smtClean="0">
                <a:latin typeface="Times New Roman" pitchFamily="18" charset="0"/>
                <a:cs typeface="Times New Roman" pitchFamily="18" charset="0"/>
              </a:rPr>
              <a:t>игру, сидя напротив друг друга, и перекатывая друг другу карандаш с одного конца стола на другой.</a:t>
            </a:r>
          </a:p>
          <a:p>
            <a:pPr marL="0" indent="0">
              <a:buNone/>
            </a:pPr>
            <a:r>
              <a:rPr lang="ru-RU" dirty="0" smtClean="0">
                <a:latin typeface="Times New Roman" pitchFamily="18" charset="0"/>
                <a:cs typeface="Times New Roman" pitchFamily="18" charset="0"/>
              </a:rPr>
              <a:t>Организуя игру в группе, можно устроить </a:t>
            </a:r>
            <a:r>
              <a:rPr lang="ru-RU" dirty="0" smtClean="0">
                <a:latin typeface="Times New Roman" pitchFamily="18" charset="0"/>
                <a:cs typeface="Times New Roman" pitchFamily="18" charset="0"/>
              </a:rPr>
              <a:t>соревнование: </a:t>
            </a:r>
            <a:r>
              <a:rPr lang="ru-RU" dirty="0" smtClean="0">
                <a:latin typeface="Times New Roman" pitchFamily="18" charset="0"/>
                <a:cs typeface="Times New Roman" pitchFamily="18" charset="0"/>
              </a:rPr>
              <a:t>двое детей сидят за столом, перед  ними лежат  карандаши. Дуть на карандаш можно только один раз. Побеждает тот, чей карандаш укатился дальше.</a:t>
            </a:r>
            <a:endParaRPr lang="ru-RU" dirty="0">
              <a:latin typeface="Times New Roman" pitchFamily="18" charset="0"/>
              <a:cs typeface="Times New Roman" pitchFamily="18" charset="0"/>
            </a:endParaRPr>
          </a:p>
        </p:txBody>
      </p:sp>
      <p:pic>
        <p:nvPicPr>
          <p:cNvPr id="11266" name="Picture 2" descr="http://logopedprm.ru/wp-content/uploads/2015/01/Foto03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484784"/>
            <a:ext cx="334786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40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7" y="0"/>
            <a:ext cx="9128583" cy="685885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2074242"/>
          </a:xfrm>
        </p:spPr>
        <p:txBody>
          <a:bodyPr>
            <a:normAutofit fontScale="90000"/>
          </a:bodyPr>
          <a:lstStyle/>
          <a:p>
            <a:r>
              <a:rPr lang="ru-RU" sz="6600" b="1" dirty="0" smtClean="0">
                <a:latin typeface="Times New Roman" pitchFamily="18" charset="0"/>
                <a:cs typeface="Times New Roman" pitchFamily="18" charset="0"/>
              </a:rPr>
              <a:t>Спасибо за внимание!</a:t>
            </a:r>
            <a:endParaRPr lang="ru-RU" sz="6600" b="1"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1461339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zoozel.ru/gallery/images/180731_ramka-leto-d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1"/>
            <a:ext cx="9753600" cy="6896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Речевое дыхание</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827584" y="1600200"/>
            <a:ext cx="7859216" cy="4525963"/>
          </a:xfrm>
        </p:spPr>
        <p:txBody>
          <a:bodyPr/>
          <a:lstStyle/>
          <a:p>
            <a:pPr marL="0" indent="0">
              <a:buNone/>
            </a:pPr>
            <a:r>
              <a:rPr lang="ru-RU" dirty="0">
                <a:latin typeface="Times New Roman" pitchFamily="18" charset="0"/>
                <a:cs typeface="Times New Roman" pitchFamily="18" charset="0"/>
              </a:rPr>
              <a:t>Правильное дыхание важно для развития речи, так как дыхательная система - это энергетическая база для речевой системы.</a:t>
            </a:r>
          </a:p>
          <a:p>
            <a:endParaRPr lang="ru-RU" dirty="0">
              <a:latin typeface="Times New Roman" pitchFamily="18" charset="0"/>
              <a:cs typeface="Times New Roman" pitchFamily="18" charset="0"/>
            </a:endParaRPr>
          </a:p>
        </p:txBody>
      </p:sp>
      <p:pic>
        <p:nvPicPr>
          <p:cNvPr id="2052" name="Picture 4" descr="https://samoulova-ozgdou20.edumsko.ru/uploads/4600/4501/section/625738/.thumbs/aehrobol-dlya-razvitiya-dykhaniya_1.jpg?15212328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200044"/>
            <a:ext cx="5705475"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843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96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0"/>
            <a:ext cx="8229600" cy="980728"/>
          </a:xfrm>
        </p:spPr>
        <p:txBody>
          <a:bodyPr/>
          <a:lstStyle/>
          <a:p>
            <a:r>
              <a:rPr lang="ru-RU" b="1" dirty="0" smtClean="0">
                <a:latin typeface="Times New Roman" pitchFamily="18" charset="0"/>
                <a:cs typeface="Times New Roman" pitchFamily="18" charset="0"/>
              </a:rPr>
              <a:t>Речевое дыхание</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79512" y="1124744"/>
            <a:ext cx="9433048" cy="5112568"/>
          </a:xfrm>
        </p:spPr>
        <p:txBody>
          <a:bodyPr>
            <a:normAutofit/>
          </a:bodyPr>
          <a:lstStyle/>
          <a:p>
            <a:pPr>
              <a:buFont typeface="Wingdings" pitchFamily="2" charset="2"/>
              <a:buChar char="ü"/>
            </a:pPr>
            <a:r>
              <a:rPr lang="ru-RU" dirty="0" smtClean="0">
                <a:latin typeface="Times New Roman" pitchFamily="18" charset="0"/>
                <a:cs typeface="Times New Roman" pitchFamily="18" charset="0"/>
              </a:rPr>
              <a:t>Речевое дыхание в процессе речи отличается от обычного (физиологического) дыхания:</a:t>
            </a:r>
          </a:p>
          <a:p>
            <a:pPr lvl="2">
              <a:buFont typeface="Wingdings" pitchFamily="2" charset="2"/>
              <a:buChar char="ü"/>
            </a:pPr>
            <a:r>
              <a:rPr lang="ru-RU" sz="3200" dirty="0">
                <a:latin typeface="Times New Roman" pitchFamily="18" charset="0"/>
                <a:cs typeface="Times New Roman" pitchFamily="18" charset="0"/>
              </a:rPr>
              <a:t>б</a:t>
            </a:r>
            <a:r>
              <a:rPr lang="ru-RU" sz="3200" dirty="0" smtClean="0">
                <a:latin typeface="Times New Roman" pitchFamily="18" charset="0"/>
                <a:cs typeface="Times New Roman" pitchFamily="18" charset="0"/>
              </a:rPr>
              <a:t>олее быстрым вдохом и замедленным выдохом;</a:t>
            </a:r>
          </a:p>
          <a:p>
            <a:pPr>
              <a:buFont typeface="Wingdings" pitchFamily="2" charset="2"/>
              <a:buChar char="ü"/>
            </a:pPr>
            <a:r>
              <a:rPr lang="ru-RU" dirty="0">
                <a:latin typeface="Times New Roman" pitchFamily="18" charset="0"/>
                <a:cs typeface="Times New Roman" pitchFamily="18" charset="0"/>
              </a:rPr>
              <a:t>з</a:t>
            </a:r>
            <a:r>
              <a:rPr lang="ru-RU" dirty="0" smtClean="0">
                <a:latin typeface="Times New Roman" pitchFamily="18" charset="0"/>
                <a:cs typeface="Times New Roman" pitchFamily="18" charset="0"/>
              </a:rPr>
              <a:t>начительным увеличением дыхательного объёма; </a:t>
            </a:r>
          </a:p>
          <a:p>
            <a:pPr>
              <a:buFont typeface="Wingdings" pitchFamily="2" charset="2"/>
              <a:buChar char="ü"/>
            </a:pP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реимущественно ротовым типом дыхания;</a:t>
            </a:r>
          </a:p>
          <a:p>
            <a:pPr>
              <a:buFont typeface="Wingdings" pitchFamily="2" charset="2"/>
              <a:buChar char="ü"/>
            </a:pPr>
            <a:r>
              <a:rPr lang="ru-RU" dirty="0">
                <a:latin typeface="Times New Roman" pitchFamily="18" charset="0"/>
                <a:cs typeface="Times New Roman" pitchFamily="18" charset="0"/>
              </a:rPr>
              <a:t>м</a:t>
            </a:r>
            <a:r>
              <a:rPr lang="ru-RU" dirty="0" smtClean="0">
                <a:latin typeface="Times New Roman" pitchFamily="18" charset="0"/>
                <a:cs typeface="Times New Roman" pitchFamily="18" charset="0"/>
              </a:rPr>
              <a:t>аксимальным расхождением голосовых складок на вдохе и сближением их почти до соприкосновения на выдохе.</a:t>
            </a:r>
          </a:p>
          <a:p>
            <a:endParaRPr lang="ru-RU" dirty="0"/>
          </a:p>
        </p:txBody>
      </p:sp>
    </p:spTree>
    <p:extLst>
      <p:ext uri="{BB962C8B-B14F-4D97-AF65-F5344CB8AC3E}">
        <p14:creationId xmlns:p14="http://schemas.microsoft.com/office/powerpoint/2010/main" val="602616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96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16632"/>
            <a:ext cx="8229600" cy="1301006"/>
          </a:xfrm>
        </p:spPr>
        <p:txBody>
          <a:bodyPr/>
          <a:lstStyle/>
          <a:p>
            <a:r>
              <a:rPr lang="ru-RU" b="1" dirty="0" smtClean="0">
                <a:latin typeface="Times New Roman" pitchFamily="18" charset="0"/>
                <a:cs typeface="Times New Roman" pitchFamily="18" charset="0"/>
              </a:rPr>
              <a:t>Развитие речевого дыхания</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457200" y="1196752"/>
            <a:ext cx="8229600" cy="4929411"/>
          </a:xfrm>
        </p:spPr>
        <p:txBody>
          <a:bodyPr>
            <a:normAutofit/>
          </a:bodyPr>
          <a:lstStyle/>
          <a:p>
            <a:pPr marL="0" indent="0">
              <a:buNone/>
            </a:pPr>
            <a:r>
              <a:rPr lang="ru-RU" dirty="0" smtClean="0">
                <a:latin typeface="Times New Roman" pitchFamily="18" charset="0"/>
                <a:cs typeface="Times New Roman" pitchFamily="18" charset="0"/>
              </a:rPr>
              <a:t>Источником образования звуков </a:t>
            </a:r>
            <a:r>
              <a:rPr lang="ru-RU" dirty="0" smtClean="0">
                <a:latin typeface="Times New Roman" pitchFamily="18" charset="0"/>
                <a:cs typeface="Times New Roman" pitchFamily="18" charset="0"/>
              </a:rPr>
              <a:t>речи </a:t>
            </a:r>
            <a:r>
              <a:rPr lang="ru-RU" dirty="0" smtClean="0">
                <a:latin typeface="Times New Roman" pitchFamily="18" charset="0"/>
                <a:cs typeface="Times New Roman" pitchFamily="18" charset="0"/>
              </a:rPr>
              <a:t>является воздушная струя, выходящая из легких через гортань, глотку, полость рта или носа наружу. Правильное речевое дыхание обеспечивает нормальное звукообразование, создает условия для поддержания нормальной громкости речи, четкого соблюдения пауз, сохранения плавности речи и интонационной выразительности</a:t>
            </a:r>
            <a:r>
              <a:rPr lang="ru-RU" dirty="0" smtClean="0"/>
              <a:t>.</a:t>
            </a:r>
            <a:endParaRPr lang="ru-RU" dirty="0"/>
          </a:p>
        </p:txBody>
      </p:sp>
    </p:spTree>
    <p:extLst>
      <p:ext uri="{BB962C8B-B14F-4D97-AF65-F5344CB8AC3E}">
        <p14:creationId xmlns:p14="http://schemas.microsoft.com/office/powerpoint/2010/main" val="2301897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27" y="-38101"/>
            <a:ext cx="9753600" cy="6896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274638"/>
            <a:ext cx="9324528" cy="1143000"/>
          </a:xfrm>
        </p:spPr>
        <p:txBody>
          <a:bodyPr>
            <a:normAutofit/>
          </a:bodyPr>
          <a:lstStyle/>
          <a:p>
            <a:r>
              <a:rPr lang="ru-RU" sz="4000" b="1" dirty="0" smtClean="0">
                <a:latin typeface="Times New Roman" pitchFamily="18" charset="0"/>
                <a:cs typeface="Times New Roman" pitchFamily="18" charset="0"/>
              </a:rPr>
              <a:t>Техника выполнения упражнений:</a:t>
            </a:r>
            <a:endParaRPr lang="ru-RU" sz="40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20000"/>
          </a:bodyPr>
          <a:lstStyle/>
          <a:p>
            <a:pPr>
              <a:buFont typeface="Wingdings" pitchFamily="2" charset="2"/>
              <a:buChar char="ü"/>
            </a:pPr>
            <a:r>
              <a:rPr lang="ru-RU" dirty="0" smtClean="0">
                <a:latin typeface="Times New Roman" pitchFamily="18" charset="0"/>
                <a:cs typeface="Times New Roman" pitchFamily="18" charset="0"/>
              </a:rPr>
              <a:t>Воздух набирать через нос, выдох осуществляется ртом;</a:t>
            </a:r>
          </a:p>
          <a:p>
            <a:pPr>
              <a:buFont typeface="Wingdings" pitchFamily="2" charset="2"/>
              <a:buChar char="ü"/>
            </a:pPr>
            <a:r>
              <a:rPr lang="ru-RU" dirty="0" smtClean="0">
                <a:latin typeface="Times New Roman" pitchFamily="18" charset="0"/>
                <a:cs typeface="Times New Roman" pitchFamily="18" charset="0"/>
              </a:rPr>
              <a:t>Выдох должен быть продолжительный и плавный;</a:t>
            </a:r>
          </a:p>
          <a:p>
            <a:pPr>
              <a:buFont typeface="Wingdings" pitchFamily="2" charset="2"/>
              <a:buChar char="ü"/>
            </a:pPr>
            <a:r>
              <a:rPr lang="ru-RU" dirty="0" smtClean="0">
                <a:latin typeface="Times New Roman" pitchFamily="18" charset="0"/>
                <a:cs typeface="Times New Roman" pitchFamily="18" charset="0"/>
              </a:rPr>
              <a:t>Не поднимать плечи;</a:t>
            </a:r>
          </a:p>
          <a:p>
            <a:pPr>
              <a:buFont typeface="Wingdings" pitchFamily="2" charset="2"/>
              <a:buChar char="ü"/>
            </a:pPr>
            <a:r>
              <a:rPr lang="ru-RU" dirty="0" smtClean="0">
                <a:latin typeface="Times New Roman" pitchFamily="18" charset="0"/>
                <a:cs typeface="Times New Roman" pitchFamily="18" charset="0"/>
              </a:rPr>
              <a:t>Необходимо следить, за </a:t>
            </a:r>
            <a:r>
              <a:rPr lang="ru-RU" dirty="0" smtClean="0">
                <a:latin typeface="Times New Roman" pitchFamily="18" charset="0"/>
                <a:cs typeface="Times New Roman" pitchFamily="18" charset="0"/>
              </a:rPr>
              <a:t>тем, </a:t>
            </a:r>
            <a:r>
              <a:rPr lang="ru-RU" dirty="0" smtClean="0">
                <a:latin typeface="Times New Roman" pitchFamily="18" charset="0"/>
                <a:cs typeface="Times New Roman" pitchFamily="18" charset="0"/>
              </a:rPr>
              <a:t>чтобы не надувались щеки (для начала их можно придерживать руками);</a:t>
            </a:r>
          </a:p>
          <a:p>
            <a:pPr>
              <a:buFont typeface="Wingdings" pitchFamily="2" charset="2"/>
              <a:buChar char="ü"/>
            </a:pPr>
            <a:r>
              <a:rPr lang="ru-RU" dirty="0" smtClean="0">
                <a:latin typeface="Times New Roman" pitchFamily="18" charset="0"/>
                <a:cs typeface="Times New Roman" pitchFamily="18" charset="0"/>
              </a:rPr>
              <a:t>Нельзя много раз подряд повторять упражнения, так как это может привести к головокружению.</a:t>
            </a:r>
          </a:p>
          <a:p>
            <a:pPr marL="0" indent="0">
              <a:buNone/>
            </a:pPr>
            <a:endParaRPr lang="ru-RU" dirty="0" smtClean="0"/>
          </a:p>
          <a:p>
            <a:endParaRPr lang="ru-RU" dirty="0" smtClean="0"/>
          </a:p>
          <a:p>
            <a:endParaRPr lang="ru-RU" dirty="0"/>
          </a:p>
        </p:txBody>
      </p:sp>
    </p:spTree>
    <p:extLst>
      <p:ext uri="{BB962C8B-B14F-4D97-AF65-F5344CB8AC3E}">
        <p14:creationId xmlns:p14="http://schemas.microsoft.com/office/powerpoint/2010/main" val="313491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1"/>
            <a:ext cx="9753600" cy="6896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38102"/>
            <a:ext cx="8229600" cy="1594894"/>
          </a:xfrm>
        </p:spPr>
        <p:txBody>
          <a:bodyPr>
            <a:noAutofit/>
          </a:bodyPr>
          <a:lstStyle/>
          <a:p>
            <a:r>
              <a:rPr lang="ru-RU" sz="3600" b="1" dirty="0" smtClean="0">
                <a:latin typeface="Times New Roman" pitchFamily="18" charset="0"/>
                <a:cs typeface="Times New Roman" pitchFamily="18" charset="0"/>
              </a:rPr>
              <a:t>Примеры дыхательных упражнений для детей дошкольного возраста с нарушениями речи.</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15458" y="1700808"/>
            <a:ext cx="6068710" cy="4968552"/>
          </a:xfrm>
        </p:spPr>
        <p:txBody>
          <a:bodyPr>
            <a:normAutofit fontScale="92500" lnSpcReduction="10000"/>
          </a:bodyPr>
          <a:lstStyle/>
          <a:p>
            <a:pPr marL="3200400" lvl="7" indent="0">
              <a:buNone/>
            </a:pPr>
            <a:r>
              <a:rPr lang="ru-RU" sz="2800" b="1" dirty="0" smtClean="0"/>
              <a:t>«Сдуй снежинку»</a:t>
            </a:r>
          </a:p>
          <a:p>
            <a:pPr marL="0" indent="0">
              <a:buNone/>
            </a:pPr>
            <a:r>
              <a:rPr lang="ru-RU" sz="3000" b="1" dirty="0" smtClean="0"/>
              <a:t>Цель: </a:t>
            </a:r>
            <a:r>
              <a:rPr lang="ru-RU" sz="3000" dirty="0" smtClean="0"/>
              <a:t>Формирование правильного выдоха; активизация губных мышц.</a:t>
            </a:r>
          </a:p>
          <a:p>
            <a:pPr marL="0" indent="0">
              <a:buNone/>
            </a:pPr>
            <a:r>
              <a:rPr lang="ru-RU" sz="3000" b="1" dirty="0" smtClean="0"/>
              <a:t>Оборудование: </a:t>
            </a:r>
            <a:r>
              <a:rPr lang="ru-RU" sz="3000" dirty="0" smtClean="0"/>
              <a:t>кусочки </a:t>
            </a:r>
            <a:r>
              <a:rPr lang="ru-RU" sz="3000" dirty="0" smtClean="0"/>
              <a:t>ваты, </a:t>
            </a:r>
            <a:r>
              <a:rPr lang="ru-RU" sz="3000" dirty="0" smtClean="0"/>
              <a:t>снежинки.</a:t>
            </a:r>
          </a:p>
          <a:p>
            <a:pPr marL="0" indent="0">
              <a:buNone/>
            </a:pPr>
            <a:r>
              <a:rPr lang="ru-RU" sz="3000" b="1" dirty="0" smtClean="0"/>
              <a:t>Ход игры: </a:t>
            </a:r>
            <a:r>
              <a:rPr lang="ru-RU" sz="3000" dirty="0" smtClean="0"/>
              <a:t>Педагог раскладывает на столе кусочки ваты, напоминает детям про зиму.</a:t>
            </a:r>
          </a:p>
          <a:p>
            <a:pPr marL="0" indent="0">
              <a:buNone/>
            </a:pPr>
            <a:r>
              <a:rPr lang="ru-RU" sz="3000" dirty="0" smtClean="0"/>
              <a:t>- Представьте, что сейчас зима. На улице падает снежок. Давайте подуем на </a:t>
            </a:r>
            <a:r>
              <a:rPr lang="ru-RU" sz="3000" dirty="0" smtClean="0"/>
              <a:t>снежинки!</a:t>
            </a:r>
            <a:endParaRPr lang="ru-RU" sz="3000" dirty="0"/>
          </a:p>
        </p:txBody>
      </p:sp>
      <p:pic>
        <p:nvPicPr>
          <p:cNvPr id="6148" name="Picture 4" descr="https://cdn-nus-1.pinme.ru/tumb/600/photo/c4/3df3/c43df3f53bafc76a9af52278f845cd0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824524" y="1960454"/>
            <a:ext cx="4176466" cy="380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24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zoozel.ru/gallery/images/180731_ramka-leto-d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7" y="-60518"/>
            <a:ext cx="9753600" cy="6896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315416"/>
            <a:ext cx="8229600" cy="1296144"/>
          </a:xfrm>
        </p:spPr>
        <p:txBody>
          <a:bodyPr/>
          <a:lstStyle/>
          <a:p>
            <a:r>
              <a:rPr lang="ru-RU" b="1" dirty="0" smtClean="0">
                <a:latin typeface="Times New Roman" pitchFamily="18" charset="0"/>
                <a:cs typeface="Times New Roman" pitchFamily="18" charset="0"/>
              </a:rPr>
              <a:t>Вертушка</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0" y="980728"/>
            <a:ext cx="5940152" cy="5400600"/>
          </a:xfrm>
        </p:spPr>
        <p:txBody>
          <a:bodyPr>
            <a:noAutofit/>
          </a:bodyPr>
          <a:lstStyle/>
          <a:p>
            <a:pPr marL="0" indent="0">
              <a:buNone/>
            </a:pPr>
            <a:r>
              <a:rPr lang="ru-RU" sz="2400" b="1" dirty="0" smtClean="0">
                <a:latin typeface="Times New Roman" pitchFamily="18" charset="0"/>
                <a:cs typeface="Times New Roman" pitchFamily="18" charset="0"/>
              </a:rPr>
              <a:t>Цель: </a:t>
            </a:r>
            <a:r>
              <a:rPr lang="ru-RU" sz="2400" dirty="0" smtClean="0">
                <a:latin typeface="Times New Roman" pitchFamily="18" charset="0"/>
                <a:cs typeface="Times New Roman" pitchFamily="18" charset="0"/>
              </a:rPr>
              <a:t>развитие длительного плавного выдоха; активизация губных мышц.</a:t>
            </a:r>
          </a:p>
          <a:p>
            <a:pPr marL="0" indent="0">
              <a:buNone/>
            </a:pPr>
            <a:r>
              <a:rPr lang="ru-RU" sz="2400" b="1" dirty="0" smtClean="0">
                <a:latin typeface="Times New Roman" pitchFamily="18" charset="0"/>
                <a:cs typeface="Times New Roman" pitchFamily="18" charset="0"/>
              </a:rPr>
              <a:t>Оборудование: </a:t>
            </a:r>
            <a:r>
              <a:rPr lang="ru-RU" sz="2400" dirty="0" smtClean="0">
                <a:latin typeface="Times New Roman" pitchFamily="18" charset="0"/>
                <a:cs typeface="Times New Roman" pitchFamily="18" charset="0"/>
              </a:rPr>
              <a:t>игрушка-вертушка.</a:t>
            </a:r>
          </a:p>
          <a:p>
            <a:pPr marL="0" indent="0">
              <a:buNone/>
            </a:pPr>
            <a:r>
              <a:rPr lang="ru-RU" sz="2400" b="1" dirty="0" smtClean="0">
                <a:latin typeface="Times New Roman" pitchFamily="18" charset="0"/>
                <a:cs typeface="Times New Roman" pitchFamily="18" charset="0"/>
              </a:rPr>
              <a:t>Ход игры: </a:t>
            </a:r>
            <a:r>
              <a:rPr lang="ru-RU" sz="2400" dirty="0" smtClean="0">
                <a:latin typeface="Times New Roman" pitchFamily="18" charset="0"/>
                <a:cs typeface="Times New Roman" pitchFamily="18" charset="0"/>
              </a:rPr>
              <a:t>Перед началом игры подготовьте игрушку-вертушку.</a:t>
            </a:r>
          </a:p>
          <a:p>
            <a:pPr marL="0" indent="0">
              <a:buNone/>
            </a:pPr>
            <a:r>
              <a:rPr lang="ru-RU" sz="2400" dirty="0" smtClean="0">
                <a:latin typeface="Times New Roman" pitchFamily="18" charset="0"/>
                <a:cs typeface="Times New Roman" pitchFamily="18" charset="0"/>
              </a:rPr>
              <a:t>Покажите ребенку вертушку. На улице продемонстрируйте, как она начинает вертеться от дуновения ветра. Затем предложите подуть на нее самостоятельно:</a:t>
            </a:r>
          </a:p>
          <a:p>
            <a:pPr marL="0" indent="0">
              <a:buNone/>
            </a:pPr>
            <a:r>
              <a:rPr lang="ru-RU" sz="2400" dirty="0" smtClean="0">
                <a:latin typeface="Times New Roman" pitchFamily="18" charset="0"/>
                <a:cs typeface="Times New Roman" pitchFamily="18" charset="0"/>
              </a:rPr>
              <a:t>- Давай сделаем ветер – подуем на вертушку. Вот как завертелась! Подуй еще сильнее – вертушка вертится быстрее.</a:t>
            </a:r>
          </a:p>
          <a:p>
            <a:pPr marL="0" indent="0">
              <a:buNone/>
            </a:pPr>
            <a:r>
              <a:rPr lang="ru-RU" sz="2400" dirty="0" smtClean="0">
                <a:latin typeface="Times New Roman" pitchFamily="18" charset="0"/>
                <a:cs typeface="Times New Roman" pitchFamily="18" charset="0"/>
              </a:rPr>
              <a:t>Игра может проводится индивидуально так и в группе детей.</a:t>
            </a:r>
          </a:p>
        </p:txBody>
      </p:sp>
      <p:pic>
        <p:nvPicPr>
          <p:cNvPr id="7172" name="Picture 4" descr="https://media.istockphoto.com/videos/super-slowmo-little-girl-blowing-a-pinwheel-video-id166446444?s=640x6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764704"/>
            <a:ext cx="432048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76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96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0"/>
            <a:ext cx="8229600" cy="1124744"/>
          </a:xfrm>
        </p:spPr>
        <p:txBody>
          <a:bodyPr/>
          <a:lstStyle/>
          <a:p>
            <a:r>
              <a:rPr lang="ru-RU" b="1" dirty="0">
                <a:latin typeface="Times New Roman" pitchFamily="18" charset="0"/>
                <a:cs typeface="Times New Roman" pitchFamily="18" charset="0"/>
              </a:rPr>
              <a:t>О</a:t>
            </a:r>
            <a:r>
              <a:rPr lang="ru-RU" b="1" dirty="0" smtClean="0">
                <a:latin typeface="Times New Roman" pitchFamily="18" charset="0"/>
                <a:cs typeface="Times New Roman" pitchFamily="18" charset="0"/>
              </a:rPr>
              <a:t>дуванчик</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0" y="1268760"/>
            <a:ext cx="5940152" cy="5112567"/>
          </a:xfrm>
        </p:spPr>
        <p:txBody>
          <a:bodyPr>
            <a:normAutofit fontScale="77500" lnSpcReduction="20000"/>
          </a:bodyPr>
          <a:lstStyle/>
          <a:p>
            <a:pPr marL="0" indent="0">
              <a:buNone/>
            </a:pPr>
            <a:r>
              <a:rPr lang="ru-RU" b="1" dirty="0" smtClean="0">
                <a:latin typeface="Times New Roman" pitchFamily="18" charset="0"/>
                <a:cs typeface="Times New Roman" pitchFamily="18" charset="0"/>
              </a:rPr>
              <a:t>Цель: </a:t>
            </a:r>
            <a:r>
              <a:rPr lang="ru-RU" dirty="0" smtClean="0">
                <a:latin typeface="Times New Roman" pitchFamily="18" charset="0"/>
                <a:cs typeface="Times New Roman" pitchFamily="18" charset="0"/>
              </a:rPr>
              <a:t>развитие плавного длительного выдоха через рот; активизация губных мышц.</a:t>
            </a:r>
          </a:p>
          <a:p>
            <a:pPr marL="0" indent="0">
              <a:buNone/>
            </a:pPr>
            <a:r>
              <a:rPr lang="ru-RU" b="1" dirty="0" smtClean="0">
                <a:latin typeface="Times New Roman" pitchFamily="18" charset="0"/>
                <a:cs typeface="Times New Roman" pitchFamily="18" charset="0"/>
              </a:rPr>
              <a:t>Ход игры: </a:t>
            </a:r>
            <a:r>
              <a:rPr lang="ru-RU" dirty="0" smtClean="0">
                <a:latin typeface="Times New Roman" pitchFamily="18" charset="0"/>
                <a:cs typeface="Times New Roman" pitchFamily="18" charset="0"/>
              </a:rPr>
              <a:t>Игру проводят на воздухе - на полянке, где растут одуванчики. Взрослый предлагает детям найти среди желтых одуванчиков уже отцветшие и сорвать их. Затем показывает, как можно подуть на одуванчик, чтобы слетели все пушинки. После этого предлагает детям подуть на свои одуванчики.</a:t>
            </a:r>
          </a:p>
          <a:p>
            <a:pPr marL="0" indent="0">
              <a:buNone/>
            </a:pPr>
            <a:r>
              <a:rPr lang="ru-RU" dirty="0" smtClean="0">
                <a:latin typeface="Times New Roman" pitchFamily="18" charset="0"/>
                <a:cs typeface="Times New Roman" pitchFamily="18" charset="0"/>
              </a:rPr>
              <a:t>- Давайте подуем на  одуванчики! Дуйте один раз, но сильно – чтобы все пушинки слетели.</a:t>
            </a:r>
          </a:p>
          <a:p>
            <a:endParaRPr lang="ru-RU" dirty="0">
              <a:latin typeface="Times New Roman" pitchFamily="18" charset="0"/>
              <a:cs typeface="Times New Roman" pitchFamily="18" charset="0"/>
            </a:endParaRPr>
          </a:p>
        </p:txBody>
      </p:sp>
      <p:pic>
        <p:nvPicPr>
          <p:cNvPr id="8198" name="Picture 6" descr="http://static1.squarespace.com/static/52c5b387e4b0a62da1e48768/t/552348cae4b0e2ae74c26989/1428377653249/?format=10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268760"/>
            <a:ext cx="3567708" cy="392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234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zoozel.ru/gallery/images/180731_ramka-leto-d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0"/>
            <a:ext cx="8229600" cy="1196752"/>
          </a:xfrm>
        </p:spPr>
        <p:txBody>
          <a:bodyPr/>
          <a:lstStyle/>
          <a:p>
            <a:r>
              <a:rPr lang="ru-RU" dirty="0" smtClean="0"/>
              <a:t>Лети, бабочка!</a:t>
            </a:r>
            <a:endParaRPr lang="ru-RU" dirty="0"/>
          </a:p>
        </p:txBody>
      </p:sp>
      <p:sp>
        <p:nvSpPr>
          <p:cNvPr id="4" name="Объект 3"/>
          <p:cNvSpPr>
            <a:spLocks noGrp="1"/>
          </p:cNvSpPr>
          <p:nvPr>
            <p:ph idx="1"/>
          </p:nvPr>
        </p:nvSpPr>
        <p:spPr>
          <a:xfrm>
            <a:off x="1" y="908720"/>
            <a:ext cx="5529783" cy="5217443"/>
          </a:xfrm>
        </p:spPr>
        <p:txBody>
          <a:bodyPr>
            <a:normAutofit fontScale="77500" lnSpcReduction="20000"/>
          </a:bodyPr>
          <a:lstStyle/>
          <a:p>
            <a:pPr marL="0" indent="0">
              <a:buNone/>
            </a:pPr>
            <a:r>
              <a:rPr lang="ru-RU" b="1" dirty="0" smtClean="0"/>
              <a:t>Цель: </a:t>
            </a:r>
            <a:r>
              <a:rPr lang="ru-RU" dirty="0" smtClean="0"/>
              <a:t>развитие длительного непрерывного ротового выдоха; активизация губных мышц</a:t>
            </a:r>
            <a:r>
              <a:rPr lang="ru-RU" dirty="0" smtClean="0"/>
              <a:t>.</a:t>
            </a:r>
          </a:p>
          <a:p>
            <a:pPr marL="0" indent="0">
              <a:buNone/>
            </a:pPr>
            <a:r>
              <a:rPr lang="ru-RU" dirty="0" smtClean="0"/>
              <a:t>Педагог </a:t>
            </a:r>
            <a:r>
              <a:rPr lang="ru-RU" dirty="0" smtClean="0"/>
              <a:t>показывает ребенку бабочек и предлагает поиграть с ними.</a:t>
            </a:r>
          </a:p>
          <a:p>
            <a:pPr marL="0" indent="0">
              <a:buNone/>
            </a:pPr>
            <a:r>
              <a:rPr lang="ru-RU" dirty="0" smtClean="0"/>
              <a:t>Ребенок встает возле бабочек и дует на них. Необходимо следить, чтобы ребенок стоял прямо, при выдохе не поднимал плечи, дул на одном выдохе, не добирая воздух, не надувал щеки, а губы слегка выдвигал вперед.</a:t>
            </a:r>
          </a:p>
          <a:p>
            <a:pPr marL="0" indent="0">
              <a:buNone/>
            </a:pPr>
            <a:r>
              <a:rPr lang="ru-RU" dirty="0" smtClean="0"/>
              <a:t>Дуть можно не более 10 секунд с паузами, чтобы не закружилась голова.</a:t>
            </a:r>
          </a:p>
        </p:txBody>
      </p:sp>
      <p:pic>
        <p:nvPicPr>
          <p:cNvPr id="9220" name="Picture 4" descr="https://ds04.infourok.ru/uploads/ex/0430/00093f77-34d35aff/hello_html_m6d9057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15977" y="1724637"/>
            <a:ext cx="4910461" cy="368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71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1073</Words>
  <Application>Microsoft Office PowerPoint</Application>
  <PresentationFormat>Экран (4:3)</PresentationFormat>
  <Paragraphs>69</Paragraphs>
  <Slides>17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Развитие речевого  дыхания у детей</vt:lpstr>
      <vt:lpstr>Речевое дыхание</vt:lpstr>
      <vt:lpstr>Речевое дыхание</vt:lpstr>
      <vt:lpstr>Развитие речевого дыхания</vt:lpstr>
      <vt:lpstr>Техника выполнения упражнений:</vt:lpstr>
      <vt:lpstr>Примеры дыхательных упражнений для детей дошкольного возраста с нарушениями речи.</vt:lpstr>
      <vt:lpstr>Вертушка</vt:lpstr>
      <vt:lpstr>Одуванчик</vt:lpstr>
      <vt:lpstr>Лети, бабочка!</vt:lpstr>
      <vt:lpstr>Листопад</vt:lpstr>
      <vt:lpstr>Кораблики</vt:lpstr>
      <vt:lpstr>Забей мяч в ворота</vt:lpstr>
      <vt:lpstr>Волшебные пузырьки</vt:lpstr>
      <vt:lpstr>Губная гармошка</vt:lpstr>
      <vt:lpstr>Играем, развлекаясь и занимаясь</vt:lpstr>
      <vt:lpstr>Катись, карандаш!</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речевого  дыхания у детей.</dc:title>
  <dc:creator>Nastya</dc:creator>
  <cp:lastModifiedBy>Nastya</cp:lastModifiedBy>
  <cp:revision>22</cp:revision>
  <dcterms:created xsi:type="dcterms:W3CDTF">2018-11-20T11:28:45Z</dcterms:created>
  <dcterms:modified xsi:type="dcterms:W3CDTF">2018-11-20T16:55:46Z</dcterms:modified>
</cp:coreProperties>
</file>