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11" r:id="rId26"/>
    <p:sldId id="312" r:id="rId27"/>
    <p:sldId id="313" r:id="rId28"/>
    <p:sldId id="310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09" r:id="rId47"/>
    <p:sldId id="297" r:id="rId48"/>
    <p:sldId id="298" r:id="rId49"/>
    <p:sldId id="300" r:id="rId50"/>
    <p:sldId id="299" r:id="rId51"/>
    <p:sldId id="302" r:id="rId52"/>
    <p:sldId id="301" r:id="rId53"/>
    <p:sldId id="304" r:id="rId54"/>
    <p:sldId id="303" r:id="rId55"/>
    <p:sldId id="305" r:id="rId56"/>
    <p:sldId id="306" r:id="rId57"/>
    <p:sldId id="307" r:id="rId58"/>
    <p:sldId id="308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9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638">
            <a:off x="1485284" y="-674762"/>
            <a:ext cx="6017409" cy="474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80" y="2420888"/>
            <a:ext cx="842047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81128"/>
            <a:ext cx="4260148" cy="122413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109">
            <a:off x="3520" y="4605193"/>
            <a:ext cx="2604461" cy="1989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9324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84036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037144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729391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95376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7732478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89289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951910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1856220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3651791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6400-DF67-40DD-A884-FD9B9CF8ACCE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9FB-7FE3-44DE-8278-450EF16A72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283549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29" y="0"/>
            <a:ext cx="942033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artisticCrisscrossEtching trans="100000" pressure="76"/>
                    </a14:imgEffect>
                    <a14:imgEffect>
                      <a14:sharpenSoften amount="-1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932">
            <a:off x="5772611" y="4720050"/>
            <a:ext cx="3450496" cy="22083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День космонавтики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4"/>
            <a:endParaRPr lang="ru-RU" dirty="0" smtClean="0"/>
          </a:p>
          <a:p>
            <a:pPr lvl="4"/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urore" pitchFamily="50" charset="0"/>
              </a:defRPr>
            </a:lvl1pPr>
          </a:lstStyle>
          <a:p>
            <a:fld id="{CFE96400-DF67-40DD-A884-FD9B9CF8ACCE}" type="datetimeFigureOut">
              <a:rPr lang="ru-RU" smtClean="0"/>
              <a:pPr/>
              <a:t>05.04.2019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Furore" pitchFamily="50" charset="0"/>
              </a:defRPr>
            </a:lvl1pPr>
          </a:lstStyle>
          <a:p>
            <a:r>
              <a:rPr lang="ru-RU" dirty="0" smtClean="0"/>
              <a:t>Верхний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Furore" pitchFamily="50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217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200" kern="1200" baseline="0">
          <a:solidFill>
            <a:schemeClr val="bg1"/>
          </a:solidFill>
          <a:latin typeface="Furore" pitchFamily="50" charset="0"/>
          <a:ea typeface="DFKai-SB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Furore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Furore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Furore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Furore" pitchFamily="50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Furore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528" y="2786058"/>
            <a:ext cx="8420472" cy="1470025"/>
          </a:xfrm>
        </p:spPr>
        <p:txBody>
          <a:bodyPr/>
          <a:lstStyle/>
          <a:p>
            <a:r>
              <a:rPr lang="ru-RU" dirty="0" smtClean="0"/>
              <a:t>День космонавтики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000504"/>
            <a:ext cx="4260148" cy="714380"/>
          </a:xfrm>
        </p:spPr>
        <p:txBody>
          <a:bodyPr/>
          <a:lstStyle/>
          <a:p>
            <a:r>
              <a:rPr lang="ru-RU" dirty="0" smtClean="0"/>
              <a:t>12 апреля 1961 года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583124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8. Что такое астероид?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000" u="sng" dirty="0" smtClean="0"/>
              <a:t>Варианты ответа:</a:t>
            </a:r>
          </a:p>
          <a:p>
            <a:pPr>
              <a:buNone/>
            </a:pPr>
            <a:endParaRPr lang="ru-RU" sz="900" u="sng" dirty="0" smtClean="0"/>
          </a:p>
          <a:p>
            <a:pPr>
              <a:buNone/>
            </a:pPr>
            <a:endParaRPr lang="ru-RU" sz="900" u="sng" dirty="0" smtClean="0"/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а) </a:t>
            </a:r>
            <a:r>
              <a:rPr lang="ru-RU" sz="2600" b="1" dirty="0" smtClean="0">
                <a:latin typeface="Arial Narrow" pitchFamily="34" charset="0"/>
              </a:rPr>
              <a:t>Малая планета.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б)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Комета.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Метеорит.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г)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  <a:cs typeface="Arial" pitchFamily="34" charset="0"/>
              </a:rPr>
              <a:t>Спутник.</a:t>
            </a:r>
          </a:p>
          <a:p>
            <a:pPr marL="64008" indent="0">
              <a:buNone/>
            </a:pPr>
            <a:endParaRPr lang="ru-RU" sz="2800" b="1" dirty="0" smtClean="0">
              <a:latin typeface="Arial Narrow" pitchFamily="34" charset="0"/>
            </a:endParaRPr>
          </a:p>
          <a:p>
            <a:pPr marL="64008" indent="0">
              <a:buNone/>
            </a:pPr>
            <a:endParaRPr lang="ru-RU" sz="2800" b="1" dirty="0" smtClean="0"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9. Как называется комета,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которая каждые 75 лет появляется около нашей планеты?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ru-RU" sz="3000" u="sng" dirty="0" smtClean="0"/>
              <a:t>Варианты ответа:</a:t>
            </a:r>
          </a:p>
          <a:p>
            <a:pPr>
              <a:buNone/>
            </a:pPr>
            <a:endParaRPr lang="ru-RU" sz="900" u="sng" dirty="0" smtClean="0"/>
          </a:p>
          <a:p>
            <a:pPr>
              <a:buNone/>
            </a:pPr>
            <a:endParaRPr lang="ru-RU" sz="900" u="sng" dirty="0" smtClean="0"/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а) </a:t>
            </a:r>
            <a:r>
              <a:rPr lang="ru-RU" sz="2600" b="1" dirty="0" smtClean="0">
                <a:latin typeface="Arial Narrow" pitchFamily="34" charset="0"/>
              </a:rPr>
              <a:t>Лекселя.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б)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Галлея.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Хейла - Боппа.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г)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  <a:cs typeface="Arial" pitchFamily="34" charset="0"/>
              </a:rPr>
              <a:t>Беннета.</a:t>
            </a:r>
          </a:p>
          <a:p>
            <a:pPr marL="64008" indent="0">
              <a:buNone/>
            </a:pPr>
            <a:endParaRPr lang="ru-RU" sz="2800" b="1" dirty="0" smtClean="0">
              <a:latin typeface="Arial Narrow" pitchFamily="34" charset="0"/>
            </a:endParaRPr>
          </a:p>
          <a:p>
            <a:pPr marL="64008" indent="0">
              <a:buNone/>
            </a:pPr>
            <a:endParaRPr lang="ru-RU" sz="2800" b="1" dirty="0" smtClean="0"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10. Назовите 4 спутника Юпитера, открытые Галилео Галилеем.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ru-RU" sz="3000" u="sng" dirty="0" smtClean="0"/>
              <a:t>Варианты ответа:</a:t>
            </a:r>
          </a:p>
          <a:p>
            <a:pPr>
              <a:buNone/>
            </a:pPr>
            <a:endParaRPr lang="ru-RU" sz="900" u="sng" dirty="0" smtClean="0"/>
          </a:p>
          <a:p>
            <a:pPr>
              <a:buNone/>
            </a:pPr>
            <a:endParaRPr lang="ru-RU" sz="900" u="sng" dirty="0" smtClean="0"/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а) </a:t>
            </a:r>
            <a:r>
              <a:rPr lang="ru-RU" sz="2600" b="1" dirty="0" smtClean="0">
                <a:latin typeface="Arial Narrow" pitchFamily="34" charset="0"/>
              </a:rPr>
              <a:t>Фемисто, Дии, Пасифе, Адрастея.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б)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Ио, Европа, Ганимед, Каллисто.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Гимадия, Лода, Амалтея, Теба.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г)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Адрастея, Могида, Элара, Лода.</a:t>
            </a:r>
            <a:endParaRPr lang="ru-RU" sz="2600" b="1" dirty="0" smtClean="0">
              <a:latin typeface="Arial Narrow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ru-RU" sz="2800" b="1" dirty="0" smtClean="0">
              <a:latin typeface="Arial Narrow" pitchFamily="34" charset="0"/>
            </a:endParaRPr>
          </a:p>
          <a:p>
            <a:pPr marL="64008" indent="0">
              <a:buNone/>
            </a:pPr>
            <a:endParaRPr lang="ru-RU" sz="2800" b="1" dirty="0" smtClean="0"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57364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Знакомые лица</a:t>
            </a:r>
            <a:r>
              <a:rPr lang="ru-RU" sz="5400" dirty="0" smtClean="0">
                <a:solidFill>
                  <a:srgbClr val="0000CC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rgbClr val="0000CC"/>
                </a:solidFill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toleme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179122" cy="5572164"/>
          </a:xfrm>
          <a:prstGeom prst="rect">
            <a:avLst/>
          </a:prstGeom>
          <a:noFill/>
        </p:spPr>
      </p:pic>
      <p:pic>
        <p:nvPicPr>
          <p:cNvPr id="7" name="Picture 6" descr="небо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04"/>
            <a:ext cx="3857652" cy="4099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рун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57166"/>
            <a:ext cx="4071966" cy="615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alil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3841607" cy="5447055"/>
          </a:xfrm>
          <a:prstGeom prst="rect">
            <a:avLst/>
          </a:prstGeom>
          <a:noFill/>
        </p:spPr>
      </p:pic>
      <p:pic>
        <p:nvPicPr>
          <p:cNvPr id="3" name="Picture 7" descr="galile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2736850" cy="2592388"/>
          </a:xfrm>
          <a:prstGeom prst="rect">
            <a:avLst/>
          </a:prstGeom>
          <a:noFill/>
        </p:spPr>
      </p:pic>
      <p:pic>
        <p:nvPicPr>
          <p:cNvPr id="4" name="Picture 9" descr="galilei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00438"/>
            <a:ext cx="4530199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uyg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7166"/>
            <a:ext cx="4181753" cy="5929354"/>
          </a:xfrm>
          <a:prstGeom prst="rect">
            <a:avLst/>
          </a:prstGeom>
          <a:noFill/>
        </p:spPr>
      </p:pic>
      <p:pic>
        <p:nvPicPr>
          <p:cNvPr id="3" name="Picture 6" descr="sa001-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57166"/>
            <a:ext cx="3786214" cy="2952749"/>
          </a:xfrm>
          <a:prstGeom prst="rect">
            <a:avLst/>
          </a:prstGeom>
          <a:noFill/>
        </p:spPr>
      </p:pic>
      <p:pic>
        <p:nvPicPr>
          <p:cNvPr id="4" name="Picture 7" descr="тит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00438"/>
            <a:ext cx="3857652" cy="3083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oper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3988804" cy="5715040"/>
          </a:xfrm>
          <a:prstGeom prst="rect">
            <a:avLst/>
          </a:prstGeom>
          <a:noFill/>
        </p:spPr>
      </p:pic>
      <p:pic>
        <p:nvPicPr>
          <p:cNvPr id="3" name="Picture 6" descr="небо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1480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ep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138386" cy="5929354"/>
          </a:xfrm>
          <a:prstGeom prst="rect">
            <a:avLst/>
          </a:prstGeom>
          <a:noFill/>
        </p:spPr>
      </p:pic>
      <p:pic>
        <p:nvPicPr>
          <p:cNvPr id="3" name="Picture 7" descr="1-24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571875" cy="2071702"/>
          </a:xfrm>
          <a:prstGeom prst="rect">
            <a:avLst/>
          </a:prstGeom>
          <a:noFill/>
        </p:spPr>
      </p:pic>
      <p:pic>
        <p:nvPicPr>
          <p:cNvPr id="4" name="Picture 9" descr="1-24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429132"/>
            <a:ext cx="3571875" cy="21431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857496"/>
            <a:ext cx="34698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2368544"/>
          </a:xfrm>
        </p:spPr>
        <p:txBody>
          <a:bodyPr/>
          <a:lstStyle/>
          <a:p>
            <a:r>
              <a:rPr lang="ru-RU" sz="5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Вопросы </a:t>
            </a:r>
            <a:br>
              <a:rPr lang="ru-RU" sz="5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54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отборочного тура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18044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Михаил Ломоносов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025154" cy="451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lip_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58426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newt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143272" cy="37719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ebed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143372" cy="6210169"/>
          </a:xfrm>
          <a:prstGeom prst="rect">
            <a:avLst/>
          </a:prstGeom>
          <a:noFill/>
        </p:spPr>
      </p:pic>
      <p:pic>
        <p:nvPicPr>
          <p:cNvPr id="3" name="Picture 6" descr="er001-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42"/>
            <a:ext cx="4138420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siolkov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027743" cy="5715040"/>
          </a:xfrm>
          <a:prstGeom prst="rect">
            <a:avLst/>
          </a:prstGeom>
          <a:noFill/>
        </p:spPr>
      </p:pic>
      <p:pic>
        <p:nvPicPr>
          <p:cNvPr id="3" name="Picture 9" descr="1-17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286280" cy="2286016"/>
          </a:xfrm>
          <a:prstGeom prst="rect">
            <a:avLst/>
          </a:prstGeom>
          <a:noFill/>
        </p:spPr>
      </p:pic>
      <p:pic>
        <p:nvPicPr>
          <p:cNvPr id="4" name="Picture 7" descr="tsiolkovsky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357694"/>
            <a:ext cx="4232702" cy="221457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643182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dn.fishki.net/upload/post/201512/16/1778380/tn/17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04"/>
            <a:ext cx="50720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143504" y="642918"/>
            <a:ext cx="3857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Уходят  в космос корабли.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643182"/>
            <a:ext cx="37862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Летящие среди звезд.</a:t>
            </a:r>
            <a:endParaRPr lang="ru-RU" sz="4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Вопросы 1 команде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90063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Когда был запущен первый искусственный спутник Земли?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Кто был главным конструктором первого  космического корабля?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Кто побывал в космосе до человека? Как звали первых посланцев?</a:t>
            </a:r>
            <a:r>
              <a:rPr lang="ru-RU" sz="3000" b="1" i="1" dirty="0" smtClean="0">
                <a:latin typeface="Arial Narrow" pitchFamily="34" charset="0"/>
              </a:rPr>
              <a:t>.</a:t>
            </a:r>
            <a:endParaRPr lang="ru-RU" sz="3000" b="1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Назовите космодром, расположенный на территории бывшего СССР</a:t>
            </a:r>
            <a:endParaRPr lang="ru-RU" sz="3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Вопросы 2 команде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15436" cy="4900634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Что является сердцем космической ракеты?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Название первого самоходного аппарата, побывавшего на Луне.</a:t>
            </a:r>
            <a:r>
              <a:rPr lang="ru-RU" sz="3000" b="1" i="1" dirty="0" smtClean="0">
                <a:latin typeface="Arial Narrow" pitchFamily="34" charset="0"/>
              </a:rPr>
              <a:t> </a:t>
            </a:r>
            <a:endParaRPr lang="ru-RU" sz="3000" b="1" dirty="0" smtClean="0">
              <a:latin typeface="Arial Narrow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Какие американские космические пилотируемые и непилотируемые летательные аппараты вы знаете?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Назовите серии космических кораблей в СССР</a:t>
            </a:r>
            <a:r>
              <a:rPr lang="ru-RU" sz="2800" dirty="0" smtClean="0"/>
              <a:t>. </a:t>
            </a:r>
            <a:endParaRPr lang="ru-RU" sz="3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Вопросы 3 команде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8715436" cy="354331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Где родился Юрий Гагарин? 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Как назывался корабль Ю. Гагарина?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Назовите фамилию первой женщины-космонавта. 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 smtClean="0">
                <a:latin typeface="Arial Narrow" pitchFamily="34" charset="0"/>
              </a:rPr>
              <a:t>Космонавт, первым вышедшим в открытый космос. </a:t>
            </a:r>
            <a:endParaRPr lang="ru-RU" sz="3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600200"/>
            <a:ext cx="921550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Наш дом - планета Земля. </a:t>
            </a:r>
          </a:p>
          <a:p>
            <a:pPr algn="ctr"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Лунная мозаика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№1.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786874" cy="4525963"/>
          </a:xfrm>
        </p:spPr>
        <p:txBody>
          <a:bodyPr/>
          <a:lstStyle/>
          <a:p>
            <a:pPr algn="ctr"/>
            <a:endParaRPr lang="ru-RU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latin typeface="Arial Narrow" pitchFamily="34" charset="0"/>
              </a:rPr>
              <a:t>С какой скоростью вращается </a:t>
            </a:r>
          </a:p>
          <a:p>
            <a:pPr algn="ctr">
              <a:buNone/>
            </a:pPr>
            <a:r>
              <a:rPr lang="ru-RU" sz="5400" b="1" dirty="0" smtClean="0">
                <a:latin typeface="Arial Narrow" pitchFamily="34" charset="0"/>
              </a:rPr>
              <a:t>Земля вокруг Солнца?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Calibri" pitchFamily="34" charset="0"/>
              </a:rPr>
              <a:t>1. Назовите планеты Солнечной системы, в последовательности начиная от Солнца.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u="sng" dirty="0" smtClean="0"/>
              <a:t>Варианты ответа: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а)</a:t>
            </a:r>
            <a:r>
              <a:rPr lang="ru-RU" dirty="0" smtClean="0"/>
              <a:t> </a:t>
            </a:r>
            <a:r>
              <a:rPr lang="ru-RU" sz="2800" b="1" dirty="0" smtClean="0">
                <a:latin typeface="Arial Narrow" pitchFamily="34" charset="0"/>
              </a:rPr>
              <a:t>Венера, Земля, Юпитер, Марс, Меркурий, Сатурн, Уран, </a:t>
            </a:r>
          </a:p>
          <a:p>
            <a:pPr marL="64008" indent="0">
              <a:buNone/>
            </a:pPr>
            <a:r>
              <a:rPr lang="ru-RU" sz="2800" b="1" dirty="0" smtClean="0">
                <a:latin typeface="Arial Narrow" pitchFamily="34" charset="0"/>
              </a:rPr>
              <a:t>      Нептун, Плутон.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б)</a:t>
            </a:r>
            <a:r>
              <a:rPr lang="ru-RU" dirty="0" smtClean="0"/>
              <a:t> </a:t>
            </a:r>
            <a:r>
              <a:rPr lang="ru-RU" sz="2800" b="1" dirty="0" smtClean="0">
                <a:latin typeface="Arial Narrow" pitchFamily="34" charset="0"/>
              </a:rPr>
              <a:t>Земля, Юпитер, Марс, Меркурий, Сатурн, Уран, Нептун, </a:t>
            </a:r>
          </a:p>
          <a:p>
            <a:pPr marL="64008" indent="0">
              <a:buNone/>
            </a:pPr>
            <a:r>
              <a:rPr lang="ru-RU" sz="2800" b="1" dirty="0" smtClean="0">
                <a:latin typeface="Arial Narrow" pitchFamily="34" charset="0"/>
              </a:rPr>
              <a:t>      Плутон, Венера.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в)</a:t>
            </a:r>
            <a:r>
              <a:rPr lang="ru-RU" dirty="0" smtClean="0"/>
              <a:t> </a:t>
            </a:r>
            <a:r>
              <a:rPr lang="ru-RU" sz="2800" b="1" dirty="0" smtClean="0">
                <a:latin typeface="Arial Narrow" pitchFamily="34" charset="0"/>
              </a:rPr>
              <a:t>Меркурий, Венера, Земля,  Марс, Юпитер, Сатурн, Уран,</a:t>
            </a:r>
          </a:p>
          <a:p>
            <a:pPr marL="64008" indent="0">
              <a:buNone/>
            </a:pPr>
            <a:r>
              <a:rPr lang="ru-RU" sz="2800" b="1" dirty="0" smtClean="0">
                <a:latin typeface="Arial Narrow" pitchFamily="34" charset="0"/>
              </a:rPr>
              <a:t>      Нептун, Плутон.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г)</a:t>
            </a:r>
            <a:r>
              <a:rPr lang="ru-RU" dirty="0" smtClean="0"/>
              <a:t> </a:t>
            </a:r>
            <a:r>
              <a:rPr lang="ru-RU" sz="2800" b="1" dirty="0" smtClean="0">
                <a:latin typeface="Arial Narrow" pitchFamily="34" charset="0"/>
              </a:rPr>
              <a:t>Меркурий, Венера,   Марс, Земля, Юпитер, Сатурн, Уран, </a:t>
            </a:r>
          </a:p>
          <a:p>
            <a:pPr marL="64008" indent="0">
              <a:buNone/>
            </a:pPr>
            <a:r>
              <a:rPr lang="ru-RU" sz="2800" b="1" dirty="0" smtClean="0">
                <a:latin typeface="Arial Narrow" pitchFamily="34" charset="0"/>
              </a:rPr>
              <a:t>      Нептун, Плутон.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№2.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Как называется воздушная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оболочка Земли?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№3.</a:t>
            </a:r>
            <a:b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Как называется наша галактика?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№4.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586758" cy="4525963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Назовите космодром, расположенный на территории бывшего СССР.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№5.</a:t>
            </a:r>
            <a:b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 algn="ctr"/>
            <a:endParaRPr lang="ru-RU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Что является сердцем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космической ракеты?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№6.</a:t>
            </a:r>
            <a:b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 algn="ctr"/>
            <a:endParaRPr lang="ru-RU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Излучает ли Луна свет?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№7.</a:t>
            </a:r>
            <a:b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С какой скоростью распространяется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свет в вакууме?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№8.</a:t>
            </a:r>
            <a:b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Какова средняя  продолжительность цикла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солнечной активности?</a:t>
            </a:r>
          </a:p>
          <a:p>
            <a:pPr algn="ctr">
              <a:buNone/>
            </a:pPr>
            <a:endParaRPr lang="ru-RU" sz="5400" b="1" dirty="0" smtClean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№9.</a:t>
            </a:r>
            <a:b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Каков средний радиус Земли?</a:t>
            </a:r>
          </a:p>
          <a:p>
            <a:pPr algn="ctr">
              <a:buNone/>
            </a:pPr>
            <a:endParaRPr lang="ru-RU" sz="5400" b="1" dirty="0" smtClean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№10.</a:t>
            </a:r>
            <a:b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Каково ускорение свободного падения на Луне?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№11.</a:t>
            </a:r>
            <a:b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Что такое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одна астрономическая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единица?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alibri" pitchFamily="34" charset="0"/>
              </a:rPr>
              <a:t>2. Что такое зодиак?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1357298"/>
            <a:ext cx="885828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u="sng" dirty="0" smtClean="0"/>
              <a:t>Варианты ответа:</a:t>
            </a:r>
          </a:p>
          <a:p>
            <a:pPr>
              <a:buNone/>
            </a:pPr>
            <a:endParaRPr lang="ru-RU" sz="800" u="sng" dirty="0" smtClean="0"/>
          </a:p>
          <a:p>
            <a:pPr>
              <a:buNone/>
            </a:pPr>
            <a:endParaRPr lang="ru-RU" sz="800" u="sng" dirty="0" smtClean="0"/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а)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Большие скопления звёзд.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б)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Самые красивые и яркие созвездия.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Созвездия, которые бывают видны только один </a:t>
            </a:r>
          </a:p>
          <a:p>
            <a:pPr marL="64008" indent="0">
              <a:buNone/>
            </a:pPr>
            <a:r>
              <a:rPr lang="ru-RU" sz="2800" dirty="0" smtClean="0"/>
              <a:t>    </a:t>
            </a:r>
            <a:r>
              <a:rPr lang="ru-RU" sz="2600" b="1" dirty="0" smtClean="0">
                <a:latin typeface="Arial Narrow" pitchFamily="34" charset="0"/>
              </a:rPr>
              <a:t>месяц в году.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г)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Это 12 созвездий, через которые проходит </a:t>
            </a:r>
          </a:p>
          <a:p>
            <a:pPr marL="64008" indent="0">
              <a:buNone/>
            </a:pPr>
            <a:r>
              <a:rPr lang="ru-RU" sz="2600" b="1" dirty="0" smtClean="0">
                <a:latin typeface="Arial Narrow" pitchFamily="34" charset="0"/>
              </a:rPr>
              <a:t>    Солнце, совершая свой видимый годичный путь.</a:t>
            </a:r>
            <a:endParaRPr lang="ru-RU" sz="26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№12.</a:t>
            </a:r>
            <a:b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 каком созвездии находится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Полярная звезда?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  <a:t>Вопрос  №13.</a:t>
            </a:r>
            <a:br>
              <a:rPr lang="ru-RU" b="1" dirty="0" smtClean="0">
                <a:solidFill>
                  <a:srgbClr val="FFFF00"/>
                </a:solidFill>
                <a:latin typeface="Calibri" pitchFamily="34" charset="0"/>
              </a:rPr>
            </a:br>
            <a:endParaRPr lang="ru-RU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ru-RU" sz="800" b="1" u="sng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Как называется явление при котором Луна находится между Солнцем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и Землёй на одной линии?</a:t>
            </a:r>
            <a:endParaRPr lang="ru-RU" sz="5400" b="1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ap06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</p:spPr>
      </p:pic>
      <p:pic>
        <p:nvPicPr>
          <p:cNvPr id="3" name="Picture 5" descr="cap0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4963" y="0"/>
            <a:ext cx="3729037" cy="2814638"/>
          </a:xfrm>
          <a:prstGeom prst="rect">
            <a:avLst/>
          </a:prstGeom>
          <a:noFill/>
        </p:spPr>
      </p:pic>
      <p:pic>
        <p:nvPicPr>
          <p:cNvPr id="4" name="Picture 4" descr="cap0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0"/>
            <a:ext cx="3563938" cy="2852738"/>
          </a:xfrm>
          <a:prstGeom prst="rect">
            <a:avLst/>
          </a:prstGeom>
          <a:noFill/>
        </p:spPr>
      </p:pic>
      <p:pic>
        <p:nvPicPr>
          <p:cNvPr id="5" name="Picture 7" descr="cap07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85784" y="4114800"/>
            <a:ext cx="3657600" cy="2743200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71538" y="2928934"/>
            <a:ext cx="25003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latin typeface="Arial Narrow" pitchFamily="34" charset="0"/>
              </a:rPr>
              <a:t>Фильм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29256" y="2928934"/>
            <a:ext cx="31432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latin typeface="Arial Narrow" pitchFamily="34" charset="0"/>
              </a:rPr>
              <a:t>Фильм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rot="5400000">
            <a:off x="3369209" y="1202767"/>
            <a:ext cx="2421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latin typeface="Arial Narrow" pitchFamily="34" charset="0"/>
              </a:rPr>
              <a:t>Фильм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5400000">
            <a:off x="3151021" y="4921417"/>
            <a:ext cx="25717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latin typeface="Arial Narrow" pitchFamily="34" charset="0"/>
              </a:rPr>
              <a:t>Фильм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.kp.yandex.net/im/kadr/2/8/7/kinopoisk.ru-Vremya-pervikh-28706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8716" y="0"/>
            <a:ext cx="4395284" cy="3143272"/>
          </a:xfrm>
          <a:prstGeom prst="rect">
            <a:avLst/>
          </a:prstGeom>
          <a:noFill/>
        </p:spPr>
      </p:pic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84" y="3206981"/>
            <a:ext cx="3500462" cy="3651019"/>
          </a:xfrm>
          <a:prstGeom prst="rect">
            <a:avLst/>
          </a:prstGeom>
          <a:noFill/>
        </p:spPr>
      </p:pic>
      <p:sp>
        <p:nvSpPr>
          <p:cNvPr id="1034" name="AutoShape 10" descr="https://ruxpert.ru/images/0/08/%D0%92%D1%80%D0%B5%D0%BC%D1%8F_%D0%9F%D0%B5%D1%80%D0%B2%D1%8B%D1%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ruxpert.ru/images/0/08/%D0%92%D1%80%D0%B5%D0%BC%D1%8F_%D0%9F%D0%B5%D1%80%D0%B2%D1%8B%D1%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vremjapervyh_3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9942" y="3577582"/>
            <a:ext cx="5824058" cy="3280418"/>
          </a:xfrm>
          <a:prstGeom prst="rect">
            <a:avLst/>
          </a:prstGeom>
        </p:spPr>
      </p:pic>
      <p:pic>
        <p:nvPicPr>
          <p:cNvPr id="9" name="Рисунок 8" descr="Время_Первых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285784" y="0"/>
            <a:ext cx="5000660" cy="28595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 descr="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24610" y="4623777"/>
            <a:ext cx="4919390" cy="2234223"/>
          </a:xfrm>
          <a:prstGeom prst="rect">
            <a:avLst/>
          </a:prstGeom>
          <a:noFill/>
        </p:spPr>
      </p:pic>
      <p:pic>
        <p:nvPicPr>
          <p:cNvPr id="53254" name="Picture 6" descr="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84" y="0"/>
            <a:ext cx="5227625" cy="3315186"/>
          </a:xfrm>
          <a:prstGeom prst="rect">
            <a:avLst/>
          </a:prstGeom>
          <a:noFill/>
        </p:spPr>
      </p:pic>
      <p:pic>
        <p:nvPicPr>
          <p:cNvPr id="53256" name="Picture 8" descr="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85784" y="3935433"/>
            <a:ext cx="4357718" cy="2922567"/>
          </a:xfrm>
          <a:prstGeom prst="rect">
            <a:avLst/>
          </a:prstGeom>
          <a:noFill/>
        </p:spPr>
      </p:pic>
      <p:pic>
        <p:nvPicPr>
          <p:cNvPr id="53252" name="Picture 4" descr="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2357430"/>
            <a:ext cx="4013178" cy="2755716"/>
          </a:xfrm>
          <a:prstGeom prst="rect">
            <a:avLst/>
          </a:prstGeom>
          <a:noFill/>
        </p:spPr>
      </p:pic>
      <p:pic>
        <p:nvPicPr>
          <p:cNvPr id="53250" name="Picture 2" descr=" 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976" y="0"/>
            <a:ext cx="3429024" cy="28402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2928934"/>
            <a:ext cx="4000528" cy="2511960"/>
          </a:xfrm>
          <a:prstGeom prst="rect">
            <a:avLst/>
          </a:prstGeom>
          <a:noFill/>
        </p:spPr>
      </p:pic>
      <p:pic>
        <p:nvPicPr>
          <p:cNvPr id="54274" name="Picture 2" descr="https://st.kp.yandex.net/im/kadr/1/1/6/kinopoisk.ru-Bolshoe-kosmicheskoe-puteshestvie-11644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32" y="3786166"/>
            <a:ext cx="6143668" cy="3071834"/>
          </a:xfrm>
          <a:prstGeom prst="rect">
            <a:avLst/>
          </a:prstGeom>
          <a:noFill/>
        </p:spPr>
      </p:pic>
      <p:pic>
        <p:nvPicPr>
          <p:cNvPr id="54276" name="Picture 4" descr="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85784" y="-1"/>
            <a:ext cx="5929354" cy="2763681"/>
          </a:xfrm>
          <a:prstGeom prst="rect">
            <a:avLst/>
          </a:prstGeom>
          <a:noFill/>
        </p:spPr>
      </p:pic>
      <p:pic>
        <p:nvPicPr>
          <p:cNvPr id="54280" name="Picture 8" descr="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1968" y="785794"/>
            <a:ext cx="4572032" cy="28254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0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143116"/>
            <a:ext cx="3643338" cy="2732504"/>
          </a:xfrm>
          <a:prstGeom prst="rect">
            <a:avLst/>
          </a:prstGeom>
          <a:noFill/>
        </p:spPr>
      </p:pic>
      <p:pic>
        <p:nvPicPr>
          <p:cNvPr id="4" name="Picture 5" descr="cap0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0"/>
            <a:ext cx="3657600" cy="2743200"/>
          </a:xfrm>
          <a:prstGeom prst="rect">
            <a:avLst/>
          </a:prstGeom>
          <a:noFill/>
        </p:spPr>
      </p:pic>
      <p:pic>
        <p:nvPicPr>
          <p:cNvPr id="3" name="Picture 7" descr="cap0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</p:spPr>
      </p:pic>
      <p:pic>
        <p:nvPicPr>
          <p:cNvPr id="2" name="Picture 4" descr="cap07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85784" y="4114800"/>
            <a:ext cx="3657600" cy="2743200"/>
          </a:xfrm>
          <a:prstGeom prst="rect">
            <a:avLst/>
          </a:prstGeom>
          <a:noFill/>
        </p:spPr>
      </p:pic>
      <p:pic>
        <p:nvPicPr>
          <p:cNvPr id="5" name="Picture 6" descr="cap06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285784" y="0"/>
            <a:ext cx="3657600" cy="2814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ap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4114800"/>
            <a:ext cx="3657600" cy="2743200"/>
          </a:xfrm>
          <a:prstGeom prst="rect">
            <a:avLst/>
          </a:prstGeom>
          <a:noFill/>
        </p:spPr>
      </p:pic>
      <p:pic>
        <p:nvPicPr>
          <p:cNvPr id="3" name="Picture 9" descr="cap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3657600" cy="2743200"/>
          </a:xfrm>
          <a:prstGeom prst="rect">
            <a:avLst/>
          </a:prstGeom>
          <a:noFill/>
        </p:spPr>
      </p:pic>
      <p:pic>
        <p:nvPicPr>
          <p:cNvPr id="5" name="Picture 5" descr="cap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42852"/>
            <a:ext cx="3657600" cy="2743200"/>
          </a:xfrm>
          <a:prstGeom prst="rect">
            <a:avLst/>
          </a:prstGeom>
          <a:noFill/>
        </p:spPr>
      </p:pic>
      <p:pic>
        <p:nvPicPr>
          <p:cNvPr id="2" name="Picture 6" descr="cap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1714488"/>
            <a:ext cx="3657600" cy="2743200"/>
          </a:xfrm>
          <a:prstGeom prst="rect">
            <a:avLst/>
          </a:prstGeom>
          <a:noFill/>
        </p:spPr>
      </p:pic>
      <p:pic>
        <p:nvPicPr>
          <p:cNvPr id="4" name="Picture 7" descr="cap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14892" y="3771928"/>
            <a:ext cx="4629108" cy="3086072"/>
          </a:xfrm>
          <a:prstGeom prst="rect">
            <a:avLst/>
          </a:prstGeom>
          <a:noFill/>
        </p:spPr>
      </p:pic>
      <p:pic>
        <p:nvPicPr>
          <p:cNvPr id="55302" name="Picture 6" descr="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83" y="0"/>
            <a:ext cx="4857783" cy="2786058"/>
          </a:xfrm>
          <a:prstGeom prst="rect">
            <a:avLst/>
          </a:prstGeom>
          <a:noFill/>
        </p:spPr>
      </p:pic>
      <p:pic>
        <p:nvPicPr>
          <p:cNvPr id="55304" name="Picture 8" descr="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4346" y="3087165"/>
            <a:ext cx="4429156" cy="3770835"/>
          </a:xfrm>
          <a:prstGeom prst="rect">
            <a:avLst/>
          </a:prstGeom>
          <a:noFill/>
        </p:spPr>
      </p:pic>
      <p:pic>
        <p:nvPicPr>
          <p:cNvPr id="55306" name="Picture 10" descr=" 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52464" y="0"/>
            <a:ext cx="439153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357166"/>
            <a:ext cx="3143272" cy="3143272"/>
          </a:xfrm>
        </p:spPr>
        <p:txBody>
          <a:bodyPr/>
          <a:lstStyle/>
          <a:p>
            <a:r>
              <a:rPr lang="ru-RU" sz="4800" b="1" dirty="0" smtClean="0"/>
              <a:t>Угадай </a:t>
            </a:r>
            <a:br>
              <a:rPr lang="ru-RU" sz="4800" b="1" dirty="0" smtClean="0"/>
            </a:br>
            <a:r>
              <a:rPr lang="ru-RU" sz="4800" b="1" dirty="0" smtClean="0"/>
              <a:t>небесное </a:t>
            </a:r>
            <a:br>
              <a:rPr lang="ru-RU" sz="4800" b="1" dirty="0" smtClean="0"/>
            </a:br>
            <a:r>
              <a:rPr lang="ru-RU" sz="4800" b="1" dirty="0" smtClean="0"/>
              <a:t>тело?</a:t>
            </a:r>
            <a:endParaRPr lang="ru-RU" sz="4800" b="1" dirty="0"/>
          </a:p>
        </p:txBody>
      </p:sp>
      <p:pic>
        <p:nvPicPr>
          <p:cNvPr id="3" name="Рисунок 2" descr="мар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14346" y="42860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Calibri" pitchFamily="34" charset="0"/>
              </a:rPr>
              <a:t>3. Через какие созвездия проходит Солнце, совершая свой видимый годичный путь?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u="sng" dirty="0" smtClean="0"/>
              <a:t>Варианты ответа:</a:t>
            </a:r>
          </a:p>
          <a:p>
            <a:pPr>
              <a:buNone/>
            </a:pPr>
            <a:endParaRPr lang="ru-RU" sz="800" u="sng" dirty="0" smtClean="0"/>
          </a:p>
          <a:p>
            <a:pPr>
              <a:buNone/>
            </a:pPr>
            <a:endParaRPr lang="ru-RU" sz="800" u="sng" dirty="0" smtClean="0"/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Козерог, Водолей, Рыбы, Овен, Телец, Близнецы, Рак, </a:t>
            </a:r>
          </a:p>
          <a:p>
            <a:pPr marL="64008" indent="0">
              <a:buNone/>
            </a:pPr>
            <a:r>
              <a:rPr lang="ru-RU" sz="2600" b="1" dirty="0" smtClean="0">
                <a:latin typeface="Arial Narrow" pitchFamily="34" charset="0"/>
              </a:rPr>
              <a:t>      Лев, Дева, Весы, Скорпион, Стрелец.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Овен, Телец, Близнецы, Рак, Лев, Дева, Весы, Скорпион, </a:t>
            </a:r>
          </a:p>
          <a:p>
            <a:pPr marL="64008" indent="0">
              <a:buNone/>
            </a:pPr>
            <a:r>
              <a:rPr lang="ru-RU" sz="2600" b="1" dirty="0" smtClean="0">
                <a:latin typeface="Arial Narrow" pitchFamily="34" charset="0"/>
              </a:rPr>
              <a:t>      Стрелец, Козерог, Водолей, Рыбы.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Овен, Телец, Близнецы, Рак, Лев, Дева, Весы, Скорпион, </a:t>
            </a:r>
          </a:p>
          <a:p>
            <a:pPr marL="64008" indent="0">
              <a:buNone/>
            </a:pPr>
            <a:r>
              <a:rPr lang="ru-RU" sz="2600" b="1" dirty="0" smtClean="0">
                <a:latin typeface="Arial Narrow" pitchFamily="34" charset="0"/>
              </a:rPr>
              <a:t>      Стрелец, Козерог, Водолей, Титан.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стероид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14346" y="285728"/>
            <a:ext cx="6096000" cy="4572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857884" y="357166"/>
            <a:ext cx="3143272" cy="3143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Угадай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небесное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тело?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rore" pitchFamily="50" charset="0"/>
              <a:ea typeface="DFKai-SB" panose="03000509000000000000" pitchFamily="65" charset="-120"/>
              <a:cs typeface="+mj-cs"/>
            </a:endParaRPr>
          </a:p>
        </p:txBody>
      </p:sp>
    </p:spTree>
  </p:cSld>
  <p:clrMapOvr>
    <a:masterClrMapping/>
  </p:clrMapOvr>
  <p:transition spd="med">
    <p:comb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57884" y="357166"/>
            <a:ext cx="3143272" cy="3143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Угадай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небесное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тело?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rore" pitchFamily="50" charset="0"/>
              <a:ea typeface="DFKai-SB" panose="03000509000000000000" pitchFamily="65" charset="-120"/>
              <a:cs typeface="+mj-cs"/>
            </a:endParaRPr>
          </a:p>
        </p:txBody>
      </p:sp>
      <p:pic>
        <p:nvPicPr>
          <p:cNvPr id="3" name="Рисунок 2" descr="лун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14346" y="42860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86446" y="357166"/>
            <a:ext cx="3214710" cy="3143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Угадай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небесные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тела?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rore" pitchFamily="50" charset="0"/>
              <a:ea typeface="DFKai-SB" panose="03000509000000000000" pitchFamily="65" charset="-120"/>
              <a:cs typeface="+mj-cs"/>
            </a:endParaRPr>
          </a:p>
        </p:txBody>
      </p:sp>
      <p:pic>
        <p:nvPicPr>
          <p:cNvPr id="3" name="Рисунок 2" descr="звезд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14346" y="57148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57884" y="357166"/>
            <a:ext cx="3143272" cy="3143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Угадай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небесное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тело?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rore" pitchFamily="50" charset="0"/>
              <a:ea typeface="DFKai-SB" panose="03000509000000000000" pitchFamily="65" charset="-120"/>
              <a:cs typeface="+mj-cs"/>
            </a:endParaRPr>
          </a:p>
        </p:txBody>
      </p:sp>
      <p:pic>
        <p:nvPicPr>
          <p:cNvPr id="3" name="Рисунок 2" descr="земл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71480"/>
            <a:ext cx="5429256" cy="5429256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57884" y="357166"/>
            <a:ext cx="3143272" cy="3143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Угадай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небесное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тело?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rore" pitchFamily="50" charset="0"/>
              <a:ea typeface="DFKai-SB" panose="03000509000000000000" pitchFamily="65" charset="-120"/>
              <a:cs typeface="+mj-cs"/>
            </a:endParaRPr>
          </a:p>
        </p:txBody>
      </p:sp>
      <p:pic>
        <p:nvPicPr>
          <p:cNvPr id="3" name="Рисунок 2" descr="сатур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14346" y="500042"/>
            <a:ext cx="6000725" cy="4500594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лн. сис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84" y="500042"/>
            <a:ext cx="6096000" cy="4572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572100" y="1071546"/>
            <a:ext cx="3571900" cy="19288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Угадай планетную</a:t>
            </a:r>
            <a:b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систему?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rore" pitchFamily="50" charset="0"/>
              <a:ea typeface="DFKai-SB" panose="03000509000000000000" pitchFamily="65" charset="-120"/>
              <a:cs typeface="+mj-cs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57884" y="357166"/>
            <a:ext cx="3143272" cy="3143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Угадай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небесное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тело?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rore" pitchFamily="50" charset="0"/>
              <a:ea typeface="DFKai-SB" panose="03000509000000000000" pitchFamily="65" charset="-120"/>
              <a:cs typeface="+mj-cs"/>
            </a:endParaRPr>
          </a:p>
        </p:txBody>
      </p:sp>
      <p:pic>
        <p:nvPicPr>
          <p:cNvPr id="3" name="Рисунок 2" descr="юпите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85784" y="357166"/>
            <a:ext cx="6239414" cy="4500594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тиоритный дожд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14346" y="642918"/>
            <a:ext cx="6096000" cy="4572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286348" y="428604"/>
            <a:ext cx="3857652" cy="3143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Угадай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космическое явление?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rore" pitchFamily="50" charset="0"/>
              <a:ea typeface="DFKai-SB" panose="03000509000000000000" pitchFamily="65" charset="-120"/>
              <a:cs typeface="+mj-cs"/>
            </a:endParaRPr>
          </a:p>
        </p:txBody>
      </p:sp>
    </p:spTree>
  </p:cSld>
  <p:clrMapOvr>
    <a:masterClrMapping/>
  </p:clrMapOvr>
  <p:transition spd="med">
    <p:wedg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57884" y="357166"/>
            <a:ext cx="3143272" cy="31432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Угадай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небесное 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rore" pitchFamily="50" charset="0"/>
                <a:ea typeface="DFKai-SB" panose="03000509000000000000" pitchFamily="65" charset="-120"/>
                <a:cs typeface="+mj-cs"/>
              </a:rPr>
              <a:t>тело?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rore" pitchFamily="50" charset="0"/>
              <a:ea typeface="DFKai-SB" panose="03000509000000000000" pitchFamily="65" charset="-120"/>
              <a:cs typeface="+mj-cs"/>
            </a:endParaRPr>
          </a:p>
        </p:txBody>
      </p:sp>
      <p:pic>
        <p:nvPicPr>
          <p:cNvPr id="57350" name="Picture 6" descr="http://www.1zoom.me/big2/837/244692-Sep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46" y="1142984"/>
            <a:ext cx="6136148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Calibri" pitchFamily="34" charset="0"/>
              </a:rPr>
              <a:t>4. Какая Самая большая планета </a:t>
            </a:r>
            <a:br>
              <a:rPr lang="ru-RU" sz="3200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Calibri" pitchFamily="34" charset="0"/>
              </a:rPr>
              <a:t>Солнечной системы?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/>
          <a:lstStyle/>
          <a:p>
            <a:pPr>
              <a:buNone/>
            </a:pPr>
            <a:r>
              <a:rPr lang="ru-RU" sz="3000" u="sng" dirty="0" smtClean="0"/>
              <a:t>Варианты ответа:</a:t>
            </a:r>
          </a:p>
          <a:p>
            <a:pPr marL="64008" indent="0">
              <a:buNone/>
            </a:pPr>
            <a:r>
              <a:rPr lang="ru-RU" sz="800" dirty="0" smtClean="0">
                <a:solidFill>
                  <a:srgbClr val="FF0000"/>
                </a:solidFill>
              </a:rPr>
              <a:t> </a:t>
            </a:r>
          </a:p>
          <a:p>
            <a:pPr marL="64008" indent="0">
              <a:buNone/>
            </a:pPr>
            <a:endParaRPr lang="ru-RU" sz="800" dirty="0" smtClean="0">
              <a:solidFill>
                <a:srgbClr val="FF0000"/>
              </a:solidFill>
            </a:endParaRP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Уран.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Сатурн.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Плутон.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г)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Юпитер.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Calibri" pitchFamily="34" charset="0"/>
              </a:rPr>
              <a:t>5.Назовите самую удаленную планету Солнечной системы.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000" u="sng" dirty="0" smtClean="0"/>
              <a:t>Варианты ответа:</a:t>
            </a:r>
          </a:p>
          <a:p>
            <a:pPr>
              <a:buNone/>
            </a:pPr>
            <a:endParaRPr lang="ru-RU" sz="800" u="sng" dirty="0" smtClean="0"/>
          </a:p>
          <a:p>
            <a:pPr>
              <a:buNone/>
            </a:pPr>
            <a:endParaRPr lang="ru-RU" sz="800" u="sng" dirty="0" smtClean="0"/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Венера.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Меркурий.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Плутон.</a:t>
            </a:r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г)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Сатурн.</a:t>
            </a:r>
            <a:endParaRPr lang="ru-RU" sz="26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6. Назовите самую близкую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к Солнцу планету.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000" u="sng" dirty="0" smtClean="0"/>
              <a:t>Варианты ответа:</a:t>
            </a:r>
          </a:p>
          <a:p>
            <a:pPr>
              <a:buNone/>
            </a:pPr>
            <a:endParaRPr lang="ru-RU" sz="900" u="sng" dirty="0" smtClean="0"/>
          </a:p>
          <a:p>
            <a:pPr>
              <a:buNone/>
            </a:pPr>
            <a:endParaRPr lang="ru-RU" sz="900" u="sng" dirty="0" smtClean="0"/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а)</a:t>
            </a:r>
            <a:r>
              <a:rPr lang="ru-RU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Венера.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б)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Земля.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Марс.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г)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Меркурий.</a:t>
            </a:r>
          </a:p>
          <a:p>
            <a:pPr marL="64008" indent="0">
              <a:buNone/>
            </a:pPr>
            <a:endParaRPr lang="ru-RU" sz="2800" b="1" dirty="0" smtClean="0">
              <a:latin typeface="Arial Narrow" pitchFamily="34" charset="0"/>
            </a:endParaRPr>
          </a:p>
          <a:p>
            <a:pPr marL="64008" indent="0">
              <a:buNone/>
            </a:pPr>
            <a:endParaRPr lang="ru-RU" sz="2800" b="1" dirty="0" smtClean="0"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7. Назовите  планету с кольцами</a:t>
            </a:r>
            <a:endParaRPr lang="ru-RU" sz="3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000" u="sng" dirty="0" smtClean="0"/>
              <a:t>Варианты ответа:</a:t>
            </a:r>
          </a:p>
          <a:p>
            <a:pPr>
              <a:buNone/>
            </a:pPr>
            <a:endParaRPr lang="ru-RU" sz="900" u="sng" dirty="0" smtClean="0"/>
          </a:p>
          <a:p>
            <a:pPr>
              <a:buNone/>
            </a:pPr>
            <a:endParaRPr lang="ru-RU" sz="900" u="sng" dirty="0" smtClean="0"/>
          </a:p>
          <a:p>
            <a:pPr marL="6400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а) </a:t>
            </a:r>
            <a:r>
              <a:rPr lang="ru-RU" sz="2600" b="1" dirty="0" smtClean="0">
                <a:latin typeface="Arial Narrow" pitchFamily="34" charset="0"/>
              </a:rPr>
              <a:t>Юпитер.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б)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Нептун.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</a:rPr>
              <a:t>Марс.</a:t>
            </a:r>
          </a:p>
          <a:p>
            <a:pPr marL="64008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г)</a:t>
            </a:r>
            <a:r>
              <a:rPr lang="ru-RU" sz="2800" dirty="0" smtClean="0"/>
              <a:t> </a:t>
            </a:r>
            <a:r>
              <a:rPr lang="ru-RU" sz="2600" b="1" dirty="0" smtClean="0">
                <a:latin typeface="Arial Narrow" pitchFamily="34" charset="0"/>
                <a:cs typeface="Arial" pitchFamily="34" charset="0"/>
              </a:rPr>
              <a:t>Сатурн.</a:t>
            </a:r>
          </a:p>
          <a:p>
            <a:pPr marL="64008" indent="0">
              <a:buNone/>
            </a:pPr>
            <a:endParaRPr lang="ru-RU" sz="2800" b="1" dirty="0" smtClean="0">
              <a:latin typeface="Arial Narrow" pitchFamily="34" charset="0"/>
            </a:endParaRPr>
          </a:p>
          <a:p>
            <a:pPr marL="64008" indent="0">
              <a:buNone/>
            </a:pPr>
            <a:endParaRPr lang="ru-RU" sz="2800" b="1" dirty="0" smtClean="0">
              <a:latin typeface="Arial Narrow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704</Words>
  <Application>Microsoft Office PowerPoint</Application>
  <PresentationFormat>Экран (4:3)</PresentationFormat>
  <Paragraphs>181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День космонавтики</vt:lpstr>
      <vt:lpstr>Вопросы  отборочного тура</vt:lpstr>
      <vt:lpstr>1. Назовите планеты Солнечной системы, в последовательности начиная от Солнца.</vt:lpstr>
      <vt:lpstr>2. Что такое зодиак?</vt:lpstr>
      <vt:lpstr>3. Через какие созвездия проходит Солнце, совершая свой видимый годичный путь?</vt:lpstr>
      <vt:lpstr>4. Какая Самая большая планета  Солнечной системы?</vt:lpstr>
      <vt:lpstr>5.Назовите самую удаленную планету Солнечной системы.</vt:lpstr>
      <vt:lpstr>6. Назовите самую близкую  к Солнцу планету.</vt:lpstr>
      <vt:lpstr>7. Назовите  планету с кольцами</vt:lpstr>
      <vt:lpstr>8. Что такое астероид?</vt:lpstr>
      <vt:lpstr>9. Как называется комета,  которая каждые 75 лет появляется около нашей планеты?</vt:lpstr>
      <vt:lpstr>10. Назовите 4 спутника Юпитера, открытые Галилео Галилеем.</vt:lpstr>
      <vt:lpstr>Знакомые лица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Вопросы 1 команде</vt:lpstr>
      <vt:lpstr>Вопросы 2 команде</vt:lpstr>
      <vt:lpstr>Вопросы 3 команде</vt:lpstr>
      <vt:lpstr>Слайд 28</vt:lpstr>
      <vt:lpstr>Вопрос  №1. </vt:lpstr>
      <vt:lpstr>Вопрос  №2. </vt:lpstr>
      <vt:lpstr>Вопрос  №3. </vt:lpstr>
      <vt:lpstr>Вопрос  №4. </vt:lpstr>
      <vt:lpstr>Вопрос  №5. </vt:lpstr>
      <vt:lpstr>Вопрос  №6. </vt:lpstr>
      <vt:lpstr>Вопрос  №7. </vt:lpstr>
      <vt:lpstr>Вопрос  №8. </vt:lpstr>
      <vt:lpstr>Вопрос  №9. </vt:lpstr>
      <vt:lpstr>Вопрос  №10. </vt:lpstr>
      <vt:lpstr>Вопрос  №11. </vt:lpstr>
      <vt:lpstr>Вопрос  №12. </vt:lpstr>
      <vt:lpstr>Вопрос  №13. 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Угадай  небесное  тело?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88</cp:revision>
  <dcterms:created xsi:type="dcterms:W3CDTF">2015-03-10T20:30:17Z</dcterms:created>
  <dcterms:modified xsi:type="dcterms:W3CDTF">2019-04-05T10:19:01Z</dcterms:modified>
</cp:coreProperties>
</file>