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7" r:id="rId3"/>
    <p:sldId id="257" r:id="rId4"/>
    <p:sldId id="294" r:id="rId5"/>
    <p:sldId id="296" r:id="rId6"/>
    <p:sldId id="298" r:id="rId7"/>
    <p:sldId id="258" r:id="rId8"/>
    <p:sldId id="260" r:id="rId9"/>
    <p:sldId id="292" r:id="rId10"/>
    <p:sldId id="261" r:id="rId11"/>
    <p:sldId id="264" r:id="rId12"/>
    <p:sldId id="265" r:id="rId13"/>
    <p:sldId id="293" r:id="rId14"/>
    <p:sldId id="266" r:id="rId15"/>
    <p:sldId id="267" r:id="rId16"/>
    <p:sldId id="289" r:id="rId17"/>
    <p:sldId id="290" r:id="rId18"/>
    <p:sldId id="268" r:id="rId19"/>
    <p:sldId id="291" r:id="rId20"/>
    <p:sldId id="270" r:id="rId21"/>
    <p:sldId id="287" r:id="rId22"/>
    <p:sldId id="288"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95" r:id="rId38"/>
    <p:sldId id="286"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537F"/>
    <a:srgbClr val="0B3461"/>
    <a:srgbClr val="981067"/>
    <a:srgbClr val="000066"/>
    <a:srgbClr val="003300"/>
    <a:srgbClr val="000099"/>
    <a:srgbClr val="008000"/>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9" d="100"/>
          <a:sy n="49" d="100"/>
        </p:scale>
        <p:origin x="-108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C7160B9E-79E9-497C-970A-30EE66A9A5A8}" type="datetimeFigureOut">
              <a:rPr lang="ru-RU" smtClean="0"/>
              <a:pPr/>
              <a:t>19.12.2018</a:t>
            </a:fld>
            <a:endParaRPr lang="ru-RU"/>
          </a:p>
        </p:txBody>
      </p:sp>
      <p:sp>
        <p:nvSpPr>
          <p:cNvPr id="16" name="Номер слайда 15"/>
          <p:cNvSpPr>
            <a:spLocks noGrp="1"/>
          </p:cNvSpPr>
          <p:nvPr>
            <p:ph type="sldNum" sz="quarter" idx="11"/>
          </p:nvPr>
        </p:nvSpPr>
        <p:spPr/>
        <p:txBody>
          <a:bodyPr/>
          <a:lstStyle/>
          <a:p>
            <a:fld id="{2CDD3CA2-366C-4B99-B290-4EE8ADA9911A}"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7160B9E-79E9-497C-970A-30EE66A9A5A8}" type="datetimeFigureOut">
              <a:rPr lang="ru-RU" smtClean="0"/>
              <a:pPr/>
              <a:t>19.12.2018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DD3CA2-366C-4B99-B290-4EE8ADA9911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7160B9E-79E9-497C-970A-30EE66A9A5A8}" type="datetimeFigureOut">
              <a:rPr lang="ru-RU" smtClean="0"/>
              <a:pPr/>
              <a:t>19.12.2018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DD3CA2-366C-4B99-B290-4EE8ADA9911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C7160B9E-79E9-497C-970A-30EE66A9A5A8}" type="datetimeFigureOut">
              <a:rPr lang="ru-RU" smtClean="0"/>
              <a:pPr/>
              <a:t>19.12.2018</a:t>
            </a:fld>
            <a:endParaRPr lang="ru-RU"/>
          </a:p>
        </p:txBody>
      </p:sp>
      <p:sp>
        <p:nvSpPr>
          <p:cNvPr id="15" name="Номер слайда 14"/>
          <p:cNvSpPr>
            <a:spLocks noGrp="1"/>
          </p:cNvSpPr>
          <p:nvPr>
            <p:ph type="sldNum" sz="quarter" idx="15"/>
          </p:nvPr>
        </p:nvSpPr>
        <p:spPr/>
        <p:txBody>
          <a:bodyPr/>
          <a:lstStyle>
            <a:lvl1pPr algn="ctr">
              <a:defRPr/>
            </a:lvl1pPr>
          </a:lstStyle>
          <a:p>
            <a:fld id="{2CDD3CA2-366C-4B99-B290-4EE8ADA9911A}"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C7160B9E-79E9-497C-970A-30EE66A9A5A8}" type="datetimeFigureOut">
              <a:rPr lang="ru-RU" smtClean="0"/>
              <a:pPr/>
              <a:t>19.12.2018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DD3CA2-366C-4B99-B290-4EE8ADA9911A}"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C7160B9E-79E9-497C-970A-30EE66A9A5A8}" type="datetimeFigureOut">
              <a:rPr lang="ru-RU" smtClean="0"/>
              <a:pPr/>
              <a:t>19.12.2018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DD3CA2-366C-4B99-B290-4EE8ADA9911A}"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2CDD3CA2-366C-4B99-B290-4EE8ADA9911A}"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C7160B9E-79E9-497C-970A-30EE66A9A5A8}" type="datetimeFigureOut">
              <a:rPr lang="ru-RU" smtClean="0"/>
              <a:pPr/>
              <a:t>19.12.2018</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C7160B9E-79E9-497C-970A-30EE66A9A5A8}" type="datetimeFigureOut">
              <a:rPr lang="ru-RU" smtClean="0"/>
              <a:pPr/>
              <a:t>19.12.2018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CDD3CA2-366C-4B99-B290-4EE8ADA9911A}"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7160B9E-79E9-497C-970A-30EE66A9A5A8}" type="datetimeFigureOut">
              <a:rPr lang="ru-RU" smtClean="0"/>
              <a:pPr/>
              <a:t>19.12.2018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CDD3CA2-366C-4B99-B290-4EE8ADA9911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C7160B9E-79E9-497C-970A-30EE66A9A5A8}" type="datetimeFigureOut">
              <a:rPr lang="ru-RU" smtClean="0"/>
              <a:pPr/>
              <a:t>19.12.2018</a:t>
            </a:fld>
            <a:endParaRPr lang="ru-RU"/>
          </a:p>
        </p:txBody>
      </p:sp>
      <p:sp>
        <p:nvSpPr>
          <p:cNvPr id="9" name="Номер слайда 8"/>
          <p:cNvSpPr>
            <a:spLocks noGrp="1"/>
          </p:cNvSpPr>
          <p:nvPr>
            <p:ph type="sldNum" sz="quarter" idx="15"/>
          </p:nvPr>
        </p:nvSpPr>
        <p:spPr/>
        <p:txBody>
          <a:bodyPr/>
          <a:lstStyle/>
          <a:p>
            <a:fld id="{2CDD3CA2-366C-4B99-B290-4EE8ADA9911A}"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C7160B9E-79E9-497C-970A-30EE66A9A5A8}" type="datetimeFigureOut">
              <a:rPr lang="ru-RU" smtClean="0"/>
              <a:pPr/>
              <a:t>19.12.2018</a:t>
            </a:fld>
            <a:endParaRPr lang="ru-RU"/>
          </a:p>
        </p:txBody>
      </p:sp>
      <p:sp>
        <p:nvSpPr>
          <p:cNvPr id="9" name="Номер слайда 8"/>
          <p:cNvSpPr>
            <a:spLocks noGrp="1"/>
          </p:cNvSpPr>
          <p:nvPr>
            <p:ph type="sldNum" sz="quarter" idx="11"/>
          </p:nvPr>
        </p:nvSpPr>
        <p:spPr/>
        <p:txBody>
          <a:bodyPr/>
          <a:lstStyle/>
          <a:p>
            <a:fld id="{2CDD3CA2-366C-4B99-B290-4EE8ADA9911A}"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7160B9E-79E9-497C-970A-30EE66A9A5A8}" type="datetimeFigureOut">
              <a:rPr lang="ru-RU" smtClean="0"/>
              <a:pPr/>
              <a:t>19.12.2018</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CDD3CA2-366C-4B99-B290-4EE8ADA9911A}"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p:txBody>
          <a:bodyPr/>
          <a:lstStyle/>
          <a:p>
            <a:endParaRPr lang="ru-RU"/>
          </a:p>
        </p:txBody>
      </p:sp>
      <p:pic>
        <p:nvPicPr>
          <p:cNvPr id="1026" name="Picture 2" descr="C:\Users\Пользователь\Desktop\энергосбереж. и экология\img0 (1).jpg"/>
          <p:cNvPicPr>
            <a:picLocks noChangeAspect="1" noChangeArrowheads="1"/>
          </p:cNvPicPr>
          <p:nvPr/>
        </p:nvPicPr>
        <p:blipFill>
          <a:blip r:embed="rId2"/>
          <a:srcRect/>
          <a:stretch>
            <a:fillRect/>
          </a:stretch>
        </p:blipFill>
        <p:spPr bwMode="auto">
          <a:xfrm>
            <a:off x="357158" y="285728"/>
            <a:ext cx="8501122" cy="6357982"/>
          </a:xfrm>
          <a:prstGeom prst="rect">
            <a:avLst/>
          </a:prstGeom>
          <a:noFill/>
        </p:spPr>
      </p:pic>
      <p:sp>
        <p:nvSpPr>
          <p:cNvPr id="1027" name="Rectangle 3"/>
          <p:cNvSpPr>
            <a:spLocks noChangeArrowheads="1"/>
          </p:cNvSpPr>
          <p:nvPr/>
        </p:nvSpPr>
        <p:spPr bwMode="auto">
          <a:xfrm>
            <a:off x="-285784" y="4929198"/>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ru-RU" sz="2800" b="1" dirty="0" smtClean="0">
                <a:solidFill>
                  <a:srgbClr val="C00000"/>
                </a:solidFill>
                <a:latin typeface="Times New Roman" pitchFamily="18" charset="0"/>
                <a:ea typeface="Times New Roman" pitchFamily="18" charset="0"/>
                <a:cs typeface="Times New Roman" pitchFamily="18" charset="0"/>
              </a:rPr>
              <a:t>Васильева Л.И. учитель </a:t>
            </a:r>
          </a:p>
          <a:p>
            <a:pPr marL="0" marR="0" lvl="0" indent="0" algn="r" defTabSz="914400" rtl="0" eaLnBrk="1" fontAlgn="base" latinLnBrk="0" hangingPunct="1">
              <a:lnSpc>
                <a:spcPct val="100000"/>
              </a:lnSpc>
              <a:spcBef>
                <a:spcPct val="0"/>
              </a:spcBef>
              <a:spcAft>
                <a:spcPct val="0"/>
              </a:spcAft>
              <a:buClrTx/>
              <a:buSzTx/>
              <a:buFontTx/>
              <a:buNone/>
              <a:tabLst/>
            </a:pPr>
            <a:r>
              <a:rPr lang="ru-RU" sz="2800" b="1" dirty="0" smtClean="0">
                <a:solidFill>
                  <a:srgbClr val="C00000"/>
                </a:solidFill>
                <a:latin typeface="Times New Roman" pitchFamily="18" charset="0"/>
                <a:ea typeface="Times New Roman" pitchFamily="18" charset="0"/>
                <a:cs typeface="Times New Roman" pitchFamily="18" charset="0"/>
              </a:rPr>
              <a:t>ГОБОУ «АШИ №9»</a:t>
            </a:r>
            <a:r>
              <a:rPr kumimoji="0" lang="ru-RU" sz="2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hefsfood.ru/hadqided/454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158" y="268941"/>
            <a:ext cx="8786842" cy="6373907"/>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5356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ala.16mb.com/wp-content/uploads/2016/11/3-1024x768.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20" y="177642"/>
            <a:ext cx="8501122" cy="6515408"/>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16570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vileyka.minsk-region.by/nfiles/000117_192822_7.jpg"/>
          <p:cNvSpPr>
            <a:spLocks noChangeAspect="1" noChangeArrowheads="1"/>
          </p:cNvSpPr>
          <p:nvPr/>
        </p:nvSpPr>
        <p:spPr bwMode="auto">
          <a:xfrm>
            <a:off x="47625" y="-136525"/>
            <a:ext cx="2286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196" name="Picture 4" descr="http://vileyka.minsk-region.by/nfiles/000117_192822_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158" y="273804"/>
            <a:ext cx="8429683" cy="6417451"/>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6884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500042"/>
            <a:ext cx="7786742" cy="4431983"/>
          </a:xfrm>
          <a:prstGeom prst="rect">
            <a:avLst/>
          </a:prstGeom>
        </p:spPr>
        <p:txBody>
          <a:bodyPr wrap="square">
            <a:spAutoFit/>
          </a:bodyPr>
          <a:lstStyle/>
          <a:p>
            <a:pPr fontAlgn="auto">
              <a:spcAft>
                <a:spcPts val="0"/>
              </a:spcAft>
              <a:defRPr/>
            </a:pPr>
            <a:r>
              <a:rPr lang="ru-RU" dirty="0" smtClean="0"/>
              <a:t> </a:t>
            </a:r>
            <a:r>
              <a:rPr lang="ru-RU" sz="2400" dirty="0" smtClean="0">
                <a:solidFill>
                  <a:srgbClr val="000099"/>
                </a:solidFill>
                <a:latin typeface="Times New Roman" pitchFamily="18" charset="0"/>
                <a:cs typeface="Times New Roman" pitchFamily="18" charset="0"/>
              </a:rPr>
              <a:t>- Убедитесь</a:t>
            </a:r>
            <a:r>
              <a:rPr lang="ru-RU" sz="2400" dirty="0">
                <a:solidFill>
                  <a:srgbClr val="000099"/>
                </a:solidFill>
                <a:latin typeface="Times New Roman" pitchFamily="18" charset="0"/>
                <a:cs typeface="Times New Roman" pitchFamily="18" charset="0"/>
              </a:rPr>
              <a:t>, что ваш холодильник установлен в прохладном месте, уплотнители на двери холодильника не повреждены, а его задняя стенка чистая. Не ставьте холодильник вплотную к стене, оставляйте зазор для вентиляции</a:t>
            </a:r>
            <a:r>
              <a:rPr lang="ru-RU" sz="2400" dirty="0" smtClean="0">
                <a:solidFill>
                  <a:srgbClr val="000099"/>
                </a:solidFill>
                <a:latin typeface="Times New Roman" pitchFamily="18" charset="0"/>
                <a:cs typeface="Times New Roman" pitchFamily="18" charset="0"/>
              </a:rPr>
              <a:t>.</a:t>
            </a:r>
          </a:p>
          <a:p>
            <a:pPr fontAlgn="auto">
              <a:spcAft>
                <a:spcPts val="0"/>
              </a:spcAft>
              <a:defRPr/>
            </a:pPr>
            <a:endParaRPr lang="ru-RU" sz="2400" dirty="0">
              <a:solidFill>
                <a:srgbClr val="000099"/>
              </a:solidFill>
              <a:latin typeface="Times New Roman" pitchFamily="18" charset="0"/>
              <a:cs typeface="Times New Roman" pitchFamily="18" charset="0"/>
            </a:endParaRPr>
          </a:p>
          <a:p>
            <a:pPr>
              <a:defRPr/>
            </a:pPr>
            <a:endParaRPr lang="ru-RU" dirty="0">
              <a:solidFill>
                <a:srgbClr val="000099"/>
              </a:solidFill>
            </a:endParaRPr>
          </a:p>
          <a:p>
            <a:pPr fontAlgn="auto">
              <a:spcAft>
                <a:spcPts val="0"/>
              </a:spcAft>
              <a:defRPr/>
            </a:pPr>
            <a:r>
              <a:rPr lang="ru-RU" sz="2400" dirty="0" smtClean="0">
                <a:solidFill>
                  <a:srgbClr val="003300"/>
                </a:solidFill>
                <a:latin typeface="Times New Roman" pitchFamily="18" charset="0"/>
                <a:cs typeface="Times New Roman" pitchFamily="18" charset="0"/>
              </a:rPr>
              <a:t> - Регулярно </a:t>
            </a:r>
            <a:r>
              <a:rPr lang="ru-RU" sz="2400" dirty="0">
                <a:solidFill>
                  <a:srgbClr val="003300"/>
                </a:solidFill>
                <a:latin typeface="Times New Roman" pitchFamily="18" charset="0"/>
                <a:cs typeface="Times New Roman" pitchFamily="18" charset="0"/>
              </a:rPr>
              <a:t>размораживайте холодильник. Холодильники и морозильные камеры потребляют больше электроэнергии, если они заполнены льдом. Не ставьте в холодильник горячие или теплые продукты, дайте им сначала остыть до комнатной температуры</a:t>
            </a:r>
            <a:r>
              <a:rPr lang="ru-RU" sz="2400" dirty="0">
                <a:solidFill>
                  <a:srgbClr val="000099"/>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www.edyal.ru/resource/userfiles/picture/1/ac3c576126ff.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158" y="42894"/>
            <a:ext cx="8501122" cy="6815107"/>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655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ch86.minsk.edu.by/sm_full.aspx?guid=942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158" y="157638"/>
            <a:ext cx="8572560" cy="6565891"/>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7386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428604"/>
            <a:ext cx="5643602" cy="707886"/>
          </a:xfrm>
          <a:prstGeom prst="rect">
            <a:avLst/>
          </a:prstGeom>
        </p:spPr>
        <p:txBody>
          <a:bodyPr wrap="square">
            <a:spAutoFit/>
          </a:bodyPr>
          <a:lstStyle/>
          <a:p>
            <a:r>
              <a:rPr lang="ru-RU" sz="4000" dirty="0" smtClean="0">
                <a:solidFill>
                  <a:srgbClr val="C00000"/>
                </a:solidFill>
                <a:latin typeface="Times New Roman" pitchFamily="18" charset="0"/>
                <a:cs typeface="Times New Roman" pitchFamily="18" charset="0"/>
              </a:rPr>
              <a:t>          Экономия воды</a:t>
            </a:r>
            <a:endParaRPr lang="ru-RU" sz="4000" dirty="0">
              <a:solidFill>
                <a:srgbClr val="C00000"/>
              </a:solidFill>
              <a:latin typeface="Times New Roman" pitchFamily="18" charset="0"/>
              <a:cs typeface="Times New Roman" pitchFamily="18" charset="0"/>
            </a:endParaRPr>
          </a:p>
        </p:txBody>
      </p:sp>
      <p:sp>
        <p:nvSpPr>
          <p:cNvPr id="3" name="Прямоугольник 2"/>
          <p:cNvSpPr/>
          <p:nvPr/>
        </p:nvSpPr>
        <p:spPr>
          <a:xfrm>
            <a:off x="785786" y="1428736"/>
            <a:ext cx="8001056" cy="2308324"/>
          </a:xfrm>
          <a:prstGeom prst="rect">
            <a:avLst/>
          </a:prstGeom>
        </p:spPr>
        <p:txBody>
          <a:bodyPr wrap="square">
            <a:spAutoFit/>
          </a:bodyPr>
          <a:lstStyle/>
          <a:p>
            <a:r>
              <a:rPr lang="ru-RU" sz="2400" dirty="0" smtClean="0">
                <a:solidFill>
                  <a:srgbClr val="0000CC"/>
                </a:solidFill>
                <a:latin typeface="Times New Roman" pitchFamily="18" charset="0"/>
                <a:cs typeface="Times New Roman" pitchFamily="18" charset="0"/>
              </a:rPr>
              <a:t>- установка приборов учёта потребления воды;</a:t>
            </a:r>
          </a:p>
          <a:p>
            <a:r>
              <a:rPr lang="ru-RU" sz="2400" dirty="0" smtClean="0">
                <a:solidFill>
                  <a:srgbClr val="0000CC"/>
                </a:solidFill>
                <a:latin typeface="Times New Roman" pitchFamily="18" charset="0"/>
                <a:cs typeface="Times New Roman" pitchFamily="18" charset="0"/>
              </a:rPr>
              <a:t> - использование воды только когда это действительно необходимо;</a:t>
            </a:r>
          </a:p>
          <a:p>
            <a:r>
              <a:rPr lang="ru-RU" sz="2400" dirty="0" smtClean="0">
                <a:solidFill>
                  <a:srgbClr val="0000CC"/>
                </a:solidFill>
                <a:latin typeface="Times New Roman" pitchFamily="18" charset="0"/>
                <a:cs typeface="Times New Roman" pitchFamily="18" charset="0"/>
              </a:rPr>
              <a:t> - установка сливных унитазных бачков, имеющих выбор интенсивности слива воды;</a:t>
            </a:r>
          </a:p>
          <a:p>
            <a:r>
              <a:rPr lang="ru-RU" sz="2400" dirty="0" smtClean="0">
                <a:solidFill>
                  <a:srgbClr val="0000CC"/>
                </a:solidFill>
                <a:latin typeface="Times New Roman" pitchFamily="18" charset="0"/>
                <a:cs typeface="Times New Roman" pitchFamily="18" charset="0"/>
              </a:rPr>
              <a:t>- пользование водой под низким давлением</a:t>
            </a:r>
            <a:endParaRPr lang="ru-RU" sz="2400" dirty="0">
              <a:solidFill>
                <a:srgbClr val="0000CC"/>
              </a:solidFill>
              <a:latin typeface="Times New Roman" pitchFamily="18" charset="0"/>
              <a:cs typeface="Times New Roman" pitchFamily="18" charset="0"/>
            </a:endParaRPr>
          </a:p>
        </p:txBody>
      </p:sp>
      <p:sp>
        <p:nvSpPr>
          <p:cNvPr id="4" name="Прямоугольник 3"/>
          <p:cNvSpPr/>
          <p:nvPr/>
        </p:nvSpPr>
        <p:spPr>
          <a:xfrm>
            <a:off x="642910" y="4000504"/>
            <a:ext cx="8143932" cy="2215991"/>
          </a:xfrm>
          <a:prstGeom prst="rect">
            <a:avLst/>
          </a:prstGeom>
        </p:spPr>
        <p:txBody>
          <a:bodyPr wrap="square">
            <a:spAutoFit/>
          </a:bodyPr>
          <a:lstStyle/>
          <a:p>
            <a:r>
              <a:rPr lang="ru-RU" sz="2400" dirty="0" smtClean="0">
                <a:solidFill>
                  <a:srgbClr val="008000"/>
                </a:solidFill>
                <a:latin typeface="Times New Roman" pitchFamily="18" charset="0"/>
                <a:cs typeface="Times New Roman" pitchFamily="18" charset="0"/>
              </a:rPr>
              <a:t>Отремонтируйте или замените неисправную сантехнику, почините все протекающие краны, всегда плотно закрывайте кран. Так вы сможете серьезно уменьшить потери воды, ведь только из капающего крана утекает более 20 литров воды в сутки. </a:t>
            </a:r>
          </a:p>
          <a:p>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571480"/>
            <a:ext cx="8215370" cy="5262979"/>
          </a:xfrm>
          <a:prstGeom prst="rect">
            <a:avLst/>
          </a:prstGeom>
        </p:spPr>
        <p:txBody>
          <a:bodyPr wrap="square">
            <a:spAutoFit/>
          </a:bodyPr>
          <a:lstStyle/>
          <a:p>
            <a:pPr fontAlgn="auto">
              <a:spcAft>
                <a:spcPts val="0"/>
              </a:spcAft>
              <a:buFontTx/>
              <a:buChar char="-"/>
              <a:defRPr/>
            </a:pPr>
            <a:r>
              <a:rPr lang="ru-RU" sz="2800" dirty="0" smtClean="0">
                <a:solidFill>
                  <a:srgbClr val="003300"/>
                </a:solidFill>
                <a:latin typeface="Times New Roman" pitchFamily="18" charset="0"/>
                <a:cs typeface="Times New Roman" pitchFamily="18" charset="0"/>
              </a:rPr>
              <a:t> При </a:t>
            </a:r>
            <a:r>
              <a:rPr lang="ru-RU" sz="2800" dirty="0">
                <a:solidFill>
                  <a:srgbClr val="003300"/>
                </a:solidFill>
                <a:latin typeface="Times New Roman" pitchFamily="18" charset="0"/>
                <a:cs typeface="Times New Roman" pitchFamily="18" charset="0"/>
              </a:rPr>
              <a:t>мытье посуды не держите кран открытым постоянно. Вполне можно очищать тарелки и посуду моющим средством в раковине при закрытом кране, а под проточной водой – лишь ополаскивать</a:t>
            </a:r>
            <a:r>
              <a:rPr lang="ru-RU" sz="2800" dirty="0" smtClean="0">
                <a:solidFill>
                  <a:srgbClr val="003300"/>
                </a:solidFill>
                <a:latin typeface="Times New Roman" pitchFamily="18" charset="0"/>
                <a:cs typeface="Times New Roman" pitchFamily="18" charset="0"/>
              </a:rPr>
              <a:t>. </a:t>
            </a:r>
            <a:endParaRPr lang="ru-RU" sz="2800" dirty="0">
              <a:latin typeface="Times New Roman" pitchFamily="18" charset="0"/>
              <a:cs typeface="Times New Roman" pitchFamily="18" charset="0"/>
            </a:endParaRPr>
          </a:p>
          <a:p>
            <a:pPr fontAlgn="auto">
              <a:spcAft>
                <a:spcPts val="0"/>
              </a:spcAft>
              <a:buFontTx/>
              <a:buChar char="-"/>
              <a:defRPr/>
            </a:pPr>
            <a:r>
              <a:rPr lang="ru-RU" sz="2800" dirty="0" smtClean="0">
                <a:solidFill>
                  <a:srgbClr val="000099"/>
                </a:solidFill>
                <a:latin typeface="Times New Roman" pitchFamily="18" charset="0"/>
                <a:cs typeface="Times New Roman" pitchFamily="18" charset="0"/>
              </a:rPr>
              <a:t> Не </a:t>
            </a:r>
            <a:r>
              <a:rPr lang="ru-RU" sz="2800" dirty="0">
                <a:solidFill>
                  <a:srgbClr val="000099"/>
                </a:solidFill>
                <a:latin typeface="Times New Roman" pitchFamily="18" charset="0"/>
                <a:cs typeface="Times New Roman" pitchFamily="18" charset="0"/>
              </a:rPr>
              <a:t>переусердствуйте с моющим средством. Чрезмерное его употребление увеличивает время ополаскивания посуды и количество необходимой для этого воды</a:t>
            </a:r>
            <a:r>
              <a:rPr lang="ru-RU" sz="2800" dirty="0" smtClean="0">
                <a:solidFill>
                  <a:srgbClr val="000099"/>
                </a:solidFill>
                <a:latin typeface="Times New Roman" pitchFamily="18" charset="0"/>
                <a:cs typeface="Times New Roman" pitchFamily="18" charset="0"/>
              </a:rPr>
              <a:t>.</a:t>
            </a:r>
          </a:p>
          <a:p>
            <a:pPr fontAlgn="auto">
              <a:spcAft>
                <a:spcPts val="0"/>
              </a:spcAft>
              <a:defRPr/>
            </a:pPr>
            <a:r>
              <a:rPr lang="ru-RU" sz="2800" dirty="0">
                <a:solidFill>
                  <a:srgbClr val="000099"/>
                </a:solidFill>
                <a:latin typeface="Times New Roman" pitchFamily="18" charset="0"/>
                <a:cs typeface="Times New Roman" pitchFamily="18" charset="0"/>
              </a:rPr>
              <a:t> </a:t>
            </a:r>
            <a:r>
              <a:rPr lang="ru-RU" sz="2800" dirty="0" smtClean="0">
                <a:solidFill>
                  <a:srgbClr val="000099"/>
                </a:solidFill>
                <a:latin typeface="Times New Roman" pitchFamily="18" charset="0"/>
                <a:cs typeface="Times New Roman" pitchFamily="18" charset="0"/>
              </a:rPr>
              <a:t>- Утро каждого дня начинается с утреннего туалета, вы умываетесь и чистите зубы. Для экономии воды налейте в стакан воду и обмакните зубную щетку, почистите зубы и прополощите полость рта. </a:t>
            </a:r>
            <a:endParaRPr lang="ru-RU" sz="2800"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arhivurokov.ru/kopilka/up/html/2016/12/05/k_584577ac971a2/366048_2.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20" y="251768"/>
            <a:ext cx="8572560" cy="6439488"/>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4650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714356"/>
            <a:ext cx="8429684" cy="1384995"/>
          </a:xfrm>
          <a:prstGeom prst="rect">
            <a:avLst/>
          </a:prstGeom>
        </p:spPr>
        <p:txBody>
          <a:bodyPr wrap="square">
            <a:spAutoFit/>
          </a:bodyPr>
          <a:lstStyle/>
          <a:p>
            <a:pPr fontAlgn="auto">
              <a:spcAft>
                <a:spcPts val="0"/>
              </a:spcAft>
              <a:defRPr/>
            </a:pPr>
            <a:r>
              <a:rPr lang="ru-RU" sz="2800" dirty="0" smtClean="0">
                <a:solidFill>
                  <a:srgbClr val="000099"/>
                </a:solidFill>
                <a:latin typeface="Times New Roman" pitchFamily="18" charset="0"/>
                <a:cs typeface="Times New Roman" pitchFamily="18" charset="0"/>
              </a:rPr>
              <a:t>- Уходя</a:t>
            </a:r>
            <a:r>
              <a:rPr lang="ru-RU" sz="2800" dirty="0">
                <a:solidFill>
                  <a:srgbClr val="000099"/>
                </a:solidFill>
                <a:latin typeface="Times New Roman" pitchFamily="18" charset="0"/>
                <a:cs typeface="Times New Roman" pitchFamily="18" charset="0"/>
              </a:rPr>
              <a:t>, гасите свет! Выключайте освещение, если вы выходите из комнаты даже на время. Это простое правило должно стать для вас хорошей </a:t>
            </a:r>
            <a:r>
              <a:rPr lang="ru-RU" sz="2800" dirty="0" smtClean="0">
                <a:solidFill>
                  <a:srgbClr val="000099"/>
                </a:solidFill>
                <a:latin typeface="Times New Roman" pitchFamily="18" charset="0"/>
                <a:cs typeface="Times New Roman" pitchFamily="18" charset="0"/>
              </a:rPr>
              <a:t>привычкой.</a:t>
            </a:r>
            <a:endParaRPr lang="ru-RU" sz="2800" dirty="0"/>
          </a:p>
        </p:txBody>
      </p:sp>
      <p:pic>
        <p:nvPicPr>
          <p:cNvPr id="1026" name="Picture 2" descr="C:\Users\Пользователь\Desktop\праздники\энергосбереж. занятие\DSC06934.JPG"/>
          <p:cNvPicPr>
            <a:picLocks noChangeAspect="1" noChangeArrowheads="1"/>
          </p:cNvPicPr>
          <p:nvPr/>
        </p:nvPicPr>
        <p:blipFill>
          <a:blip r:embed="rId2" cstate="print"/>
          <a:srcRect/>
          <a:stretch>
            <a:fillRect/>
          </a:stretch>
        </p:blipFill>
        <p:spPr bwMode="auto">
          <a:xfrm>
            <a:off x="1285852" y="2214554"/>
            <a:ext cx="6572296" cy="40005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Пользователь\Desktop\энергосбереж. и экология\img3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nefakt.info/wp-content/uploads/2014/09/kak-jekonomit-jelektrojenergiju-v-dome-sovety-v_4_1.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158" y="199869"/>
            <a:ext cx="8429684" cy="6459115"/>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65066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28" y="642919"/>
            <a:ext cx="5429272" cy="1323439"/>
          </a:xfrm>
          <a:prstGeom prst="rect">
            <a:avLst/>
          </a:prstGeom>
        </p:spPr>
        <p:txBody>
          <a:bodyPr wrap="square">
            <a:spAutoFit/>
          </a:bodyPr>
          <a:lstStyle/>
          <a:p>
            <a:r>
              <a:rPr lang="ru-RU" sz="4000" dirty="0" smtClean="0">
                <a:solidFill>
                  <a:srgbClr val="C00000"/>
                </a:solidFill>
                <a:latin typeface="Times New Roman" pitchFamily="18" charset="0"/>
                <a:cs typeface="Times New Roman" pitchFamily="18" charset="0"/>
              </a:rPr>
              <a:t>Экономия тепла</a:t>
            </a:r>
            <a:br>
              <a:rPr lang="ru-RU" sz="4000" dirty="0" smtClean="0">
                <a:solidFill>
                  <a:srgbClr val="C00000"/>
                </a:solidFill>
                <a:latin typeface="Times New Roman" pitchFamily="18" charset="0"/>
                <a:cs typeface="Times New Roman" pitchFamily="18" charset="0"/>
              </a:rPr>
            </a:br>
            <a:endParaRPr lang="ru-RU" sz="4000" dirty="0">
              <a:solidFill>
                <a:srgbClr val="C00000"/>
              </a:solidFill>
              <a:latin typeface="Times New Roman" pitchFamily="18" charset="0"/>
              <a:cs typeface="Times New Roman" pitchFamily="18" charset="0"/>
            </a:endParaRPr>
          </a:p>
        </p:txBody>
      </p:sp>
      <p:sp>
        <p:nvSpPr>
          <p:cNvPr id="3" name="Прямоугольник 2"/>
          <p:cNvSpPr/>
          <p:nvPr/>
        </p:nvSpPr>
        <p:spPr>
          <a:xfrm>
            <a:off x="357158" y="1720840"/>
            <a:ext cx="8286808" cy="3785652"/>
          </a:xfrm>
          <a:prstGeom prst="rect">
            <a:avLst/>
          </a:prstGeom>
        </p:spPr>
        <p:txBody>
          <a:bodyPr wrap="square">
            <a:spAutoFit/>
          </a:bodyPr>
          <a:lstStyle/>
          <a:p>
            <a:pPr fontAlgn="auto">
              <a:spcAft>
                <a:spcPts val="0"/>
              </a:spcAft>
              <a:buFontTx/>
              <a:buChar char="-"/>
              <a:defRPr/>
            </a:pPr>
            <a:r>
              <a:rPr lang="ru-RU" sz="2400" dirty="0" smtClean="0">
                <a:solidFill>
                  <a:srgbClr val="008000"/>
                </a:solidFill>
                <a:latin typeface="Times New Roman" pitchFamily="18" charset="0"/>
                <a:cs typeface="Times New Roman" pitchFamily="18" charset="0"/>
              </a:rPr>
              <a:t> Держите </a:t>
            </a:r>
            <a:r>
              <a:rPr lang="ru-RU" sz="2400" dirty="0">
                <a:solidFill>
                  <a:srgbClr val="008000"/>
                </a:solidFill>
                <a:latin typeface="Times New Roman" pitchFamily="18" charset="0"/>
                <a:cs typeface="Times New Roman" pitchFamily="18" charset="0"/>
              </a:rPr>
              <a:t>отопительные приборы чистыми. Не заслоняйте их мебелью или шторами, чтобы теплый воздух свободно поступал в комнаты. Если это технически возможно, установите регулирующую головку на отопительном приборе для регулирования степени нагрева</a:t>
            </a:r>
            <a:r>
              <a:rPr lang="ru-RU" sz="2400" dirty="0" smtClean="0">
                <a:solidFill>
                  <a:srgbClr val="008000"/>
                </a:solidFill>
                <a:latin typeface="Times New Roman" pitchFamily="18" charset="0"/>
                <a:cs typeface="Times New Roman" pitchFamily="18" charset="0"/>
              </a:rPr>
              <a:t>.</a:t>
            </a:r>
          </a:p>
          <a:p>
            <a:pPr fontAlgn="auto">
              <a:spcAft>
                <a:spcPts val="0"/>
              </a:spcAft>
              <a:buFontTx/>
              <a:buChar char="-"/>
              <a:defRPr/>
            </a:pPr>
            <a:endParaRPr lang="ru-RU" sz="2400" dirty="0">
              <a:solidFill>
                <a:srgbClr val="008000"/>
              </a:solidFill>
              <a:latin typeface="Times New Roman" pitchFamily="18" charset="0"/>
              <a:cs typeface="Times New Roman" pitchFamily="18" charset="0"/>
            </a:endParaRPr>
          </a:p>
          <a:p>
            <a:pPr fontAlgn="auto">
              <a:spcAft>
                <a:spcPts val="0"/>
              </a:spcAft>
              <a:defRPr/>
            </a:pPr>
            <a:r>
              <a:rPr lang="ru-RU" sz="2400" dirty="0" smtClean="0">
                <a:solidFill>
                  <a:srgbClr val="0000CC"/>
                </a:solidFill>
                <a:latin typeface="Times New Roman" pitchFamily="18" charset="0"/>
                <a:cs typeface="Times New Roman" pitchFamily="18" charset="0"/>
              </a:rPr>
              <a:t>- Установите </a:t>
            </a:r>
            <a:r>
              <a:rPr lang="ru-RU" sz="2400" dirty="0">
                <a:solidFill>
                  <a:srgbClr val="0000CC"/>
                </a:solidFill>
                <a:latin typeface="Times New Roman" pitchFamily="18" charset="0"/>
                <a:cs typeface="Times New Roman" pitchFamily="18" charset="0"/>
              </a:rPr>
              <a:t>теплоотражающий экран за отопительным прибором, пусть он отдает тепло в помещение, а не нагревает стену. Это повысит температуру в комнате в среднем на два градуса.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785794"/>
            <a:ext cx="7215238" cy="4031873"/>
          </a:xfrm>
          <a:prstGeom prst="rect">
            <a:avLst/>
          </a:prstGeom>
        </p:spPr>
        <p:txBody>
          <a:bodyPr wrap="square">
            <a:spAutoFit/>
          </a:bodyPr>
          <a:lstStyle/>
          <a:p>
            <a:pPr fontAlgn="auto">
              <a:spcAft>
                <a:spcPts val="0"/>
              </a:spcAft>
              <a:defRPr/>
            </a:pPr>
            <a:r>
              <a:rPr lang="ru-RU" sz="3200" dirty="0" smtClean="0">
                <a:solidFill>
                  <a:srgbClr val="0000CC"/>
                </a:solidFill>
                <a:latin typeface="Times New Roman" pitchFamily="18" charset="0"/>
                <a:cs typeface="Times New Roman" pitchFamily="18" charset="0"/>
              </a:rPr>
              <a:t>-  Проверьте</a:t>
            </a:r>
            <a:r>
              <a:rPr lang="ru-RU" sz="3200" dirty="0">
                <a:solidFill>
                  <a:srgbClr val="0000CC"/>
                </a:solidFill>
                <a:latin typeface="Times New Roman" pitchFamily="18" charset="0"/>
                <a:cs typeface="Times New Roman" pitchFamily="18" charset="0"/>
              </a:rPr>
              <a:t>, хорошо ли утеплены ваши окна и двери. Известно, что так может теряться до половины тепла. Утепленные окна – это не обязательно дорогостоящие стеклопакеты. В большинстве случаев для этого достаточно современных изоляционных материалов.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158" y="89063"/>
            <a:ext cx="8501122" cy="664373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xmlns="" val="1766276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57158" y="153610"/>
            <a:ext cx="8501122" cy="6590156"/>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xmlns="" val="1482537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85720" y="152277"/>
            <a:ext cx="8643998" cy="6610618"/>
          </a:xfrm>
          <a:prstGeom prst="rect">
            <a:avLst/>
          </a:prstGeom>
          <a:noFill/>
          <a:ln w="9525">
            <a:noFill/>
            <a:miter lim="800000"/>
            <a:headEnd/>
            <a:tailEnd/>
          </a:ln>
          <a:effectLst>
            <a:softEdge rad="317500"/>
          </a:effectLst>
        </p:spPr>
      </p:pic>
    </p:spTree>
    <p:extLst>
      <p:ext uri="{BB962C8B-B14F-4D97-AF65-F5344CB8AC3E}">
        <p14:creationId xmlns:p14="http://schemas.microsoft.com/office/powerpoint/2010/main" xmlns="" val="17829057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4283" y="235782"/>
            <a:ext cx="8715436" cy="647654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xmlns="" val="3417755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otvet.imgsmail.ru/download/875a8375f91de049494d6073098e8a2f_0701031538d87f1f26b4e95d8b8c90df.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7822155" y="2743237"/>
            <a:ext cx="1321846" cy="221599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714348" y="1857364"/>
            <a:ext cx="7107807" cy="4056495"/>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3200" b="1" dirty="0" smtClean="0">
                <a:solidFill>
                  <a:srgbClr val="0000CC"/>
                </a:solidFill>
                <a:latin typeface="Times New Roman" pitchFamily="18" charset="0"/>
                <a:ea typeface="Calibri" panose="020F0502020204030204" pitchFamily="34" charset="0"/>
                <a:cs typeface="Times New Roman" pitchFamily="18" charset="0"/>
              </a:rPr>
              <a:t>Сколько </a:t>
            </a:r>
            <a:r>
              <a:rPr lang="ru-RU" sz="3200" b="1" dirty="0">
                <a:solidFill>
                  <a:srgbClr val="0000CC"/>
                </a:solidFill>
                <a:latin typeface="Times New Roman" pitchFamily="18" charset="0"/>
                <a:ea typeface="Calibri" panose="020F0502020204030204" pitchFamily="34" charset="0"/>
                <a:cs typeface="Times New Roman" pitchFamily="18" charset="0"/>
              </a:rPr>
              <a:t>процентов электроэнергии используется впустую, если зарядное устройство для сотового телефона оставлять включенным в сеть?</a:t>
            </a:r>
          </a:p>
          <a:p>
            <a:pPr>
              <a:lnSpc>
                <a:spcPct val="115000"/>
              </a:lnSpc>
              <a:spcAft>
                <a:spcPts val="0"/>
              </a:spcAft>
            </a:pPr>
            <a:r>
              <a:rPr lang="ru-RU" sz="3200" dirty="0">
                <a:solidFill>
                  <a:srgbClr val="0000CC"/>
                </a:solidFill>
                <a:latin typeface="Times New Roman" pitchFamily="18" charset="0"/>
                <a:ea typeface="Calibri" panose="020F0502020204030204" pitchFamily="34" charset="0"/>
                <a:cs typeface="Times New Roman" pitchFamily="18" charset="0"/>
              </a:rPr>
              <a:t> </a:t>
            </a:r>
            <a:r>
              <a:rPr lang="ru-RU" sz="3200" dirty="0" smtClean="0">
                <a:solidFill>
                  <a:srgbClr val="003300"/>
                </a:solidFill>
                <a:latin typeface="Times New Roman" pitchFamily="18" charset="0"/>
                <a:ea typeface="Calibri" panose="020F0502020204030204" pitchFamily="34" charset="0"/>
                <a:cs typeface="Times New Roman" pitchFamily="18" charset="0"/>
              </a:rPr>
              <a:t>А. 0</a:t>
            </a:r>
            <a:r>
              <a:rPr lang="ru-RU" sz="3200" dirty="0">
                <a:solidFill>
                  <a:srgbClr val="003300"/>
                </a:solidFill>
                <a:latin typeface="Times New Roman" pitchFamily="18" charset="0"/>
                <a:ea typeface="Calibri" panose="020F0502020204030204" pitchFamily="34" charset="0"/>
                <a:cs typeface="Times New Roman" pitchFamily="18" charset="0"/>
              </a:rPr>
              <a:t>%</a:t>
            </a:r>
          </a:p>
          <a:p>
            <a:pPr>
              <a:lnSpc>
                <a:spcPct val="115000"/>
              </a:lnSpc>
              <a:spcAft>
                <a:spcPts val="0"/>
              </a:spcAft>
            </a:pPr>
            <a:r>
              <a:rPr lang="ru-RU" sz="3200" dirty="0" smtClean="0">
                <a:solidFill>
                  <a:srgbClr val="003300"/>
                </a:solidFill>
                <a:latin typeface="Times New Roman" pitchFamily="18" charset="0"/>
                <a:ea typeface="Calibri" panose="020F0502020204030204" pitchFamily="34" charset="0"/>
                <a:cs typeface="Times New Roman" pitchFamily="18" charset="0"/>
              </a:rPr>
              <a:t> Б. 65%</a:t>
            </a:r>
          </a:p>
          <a:p>
            <a:pPr>
              <a:lnSpc>
                <a:spcPct val="115000"/>
              </a:lnSpc>
              <a:spcAft>
                <a:spcPts val="0"/>
              </a:spcAft>
            </a:pPr>
            <a:r>
              <a:rPr lang="ru-RU" sz="3200" dirty="0" smtClean="0">
                <a:solidFill>
                  <a:srgbClr val="003300"/>
                </a:solidFill>
                <a:latin typeface="Times New Roman" pitchFamily="18" charset="0"/>
                <a:ea typeface="Calibri" panose="020F0502020204030204" pitchFamily="34" charset="0"/>
                <a:cs typeface="Times New Roman" pitchFamily="18" charset="0"/>
              </a:rPr>
              <a:t> В. 95</a:t>
            </a:r>
            <a:r>
              <a:rPr lang="ru-RU" sz="3200" dirty="0">
                <a:solidFill>
                  <a:srgbClr val="003300"/>
                </a:solidFill>
                <a:latin typeface="Times New Roman" pitchFamily="18" charset="0"/>
                <a:ea typeface="Calibri" panose="020F0502020204030204" pitchFamily="34" charset="0"/>
                <a:cs typeface="Times New Roman" pitchFamily="18" charset="0"/>
              </a:rPr>
              <a:t>%.</a:t>
            </a:r>
          </a:p>
        </p:txBody>
      </p:sp>
      <p:sp>
        <p:nvSpPr>
          <p:cNvPr id="10" name="Прямоугольник 9"/>
          <p:cNvSpPr/>
          <p:nvPr/>
        </p:nvSpPr>
        <p:spPr>
          <a:xfrm>
            <a:off x="1257300" y="712703"/>
            <a:ext cx="6564854" cy="707886"/>
          </a:xfrm>
          <a:prstGeom prst="rect">
            <a:avLst/>
          </a:prstGeom>
          <a:solidFill>
            <a:schemeClr val="bg2">
              <a:lumMod val="90000"/>
            </a:schemeClr>
          </a:solidFill>
        </p:spPr>
        <p:txBody>
          <a:bodyPr wrap="square">
            <a:spAutoFit/>
          </a:bodyPr>
          <a:lstStyle/>
          <a:p>
            <a:pPr algn="ctr"/>
            <a:r>
              <a:rPr lang="ru-RU" sz="4000" b="1" dirty="0" smtClean="0">
                <a:solidFill>
                  <a:schemeClr val="tx1">
                    <a:lumMod val="95000"/>
                  </a:schemeClr>
                </a:solidFill>
                <a:latin typeface="Times New Roman" pitchFamily="18" charset="0"/>
                <a:cs typeface="Times New Roman" pitchFamily="18" charset="0"/>
              </a:rPr>
              <a:t>Вопрос 1</a:t>
            </a:r>
            <a:endParaRPr lang="ru-RU" sz="4000" b="1" dirty="0">
              <a:solidFill>
                <a:schemeClr val="tx1">
                  <a:lumMod val="9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4878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7225" y="571480"/>
            <a:ext cx="7500990" cy="5189113"/>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2400" dirty="0">
                <a:solidFill>
                  <a:srgbClr val="008000"/>
                </a:solidFill>
                <a:latin typeface="Times New Roman" pitchFamily="18" charset="0"/>
                <a:ea typeface="Calibri" panose="020F0502020204030204" pitchFamily="34" charset="0"/>
                <a:cs typeface="Times New Roman" pitchFamily="18" charset="0"/>
              </a:rPr>
              <a:t>Привычка оставлять оборудование в режиме «</a:t>
            </a:r>
            <a:r>
              <a:rPr lang="ru-RU" sz="2400" dirty="0" err="1">
                <a:solidFill>
                  <a:srgbClr val="008000"/>
                </a:solidFill>
                <a:latin typeface="Times New Roman" pitchFamily="18" charset="0"/>
                <a:ea typeface="Calibri" panose="020F0502020204030204" pitchFamily="34" charset="0"/>
                <a:cs typeface="Times New Roman" pitchFamily="18" charset="0"/>
              </a:rPr>
              <a:t>standby</a:t>
            </a:r>
            <a:r>
              <a:rPr lang="ru-RU" sz="2400" dirty="0">
                <a:solidFill>
                  <a:srgbClr val="008000"/>
                </a:solidFill>
                <a:latin typeface="Times New Roman" pitchFamily="18" charset="0"/>
                <a:ea typeface="Calibri" panose="020F0502020204030204" pitchFamily="34" charset="0"/>
                <a:cs typeface="Times New Roman" pitchFamily="18" charset="0"/>
              </a:rPr>
              <a:t>» (режим ожидания) сокращает ваш семейный бюджет. Выключение из сети телевизора, видеомагнитофона, музыкального центра позволит снизить потребление электроэнергии в среднем до 300 </a:t>
            </a:r>
            <a:r>
              <a:rPr lang="ru-RU" sz="2400" dirty="0" err="1" smtClean="0">
                <a:solidFill>
                  <a:srgbClr val="008000"/>
                </a:solidFill>
                <a:latin typeface="Times New Roman" pitchFamily="18" charset="0"/>
                <a:ea typeface="Calibri" panose="020F0502020204030204" pitchFamily="34" charset="0"/>
                <a:cs typeface="Times New Roman" pitchFamily="18" charset="0"/>
              </a:rPr>
              <a:t>кВт.ч</a:t>
            </a:r>
            <a:r>
              <a:rPr lang="ru-RU" sz="2400" dirty="0" smtClean="0">
                <a:solidFill>
                  <a:srgbClr val="008000"/>
                </a:solidFill>
                <a:latin typeface="Times New Roman" pitchFamily="18" charset="0"/>
                <a:ea typeface="Calibri" panose="020F0502020204030204" pitchFamily="34" charset="0"/>
                <a:cs typeface="Times New Roman" pitchFamily="18" charset="0"/>
              </a:rPr>
              <a:t> </a:t>
            </a:r>
            <a:r>
              <a:rPr lang="ru-RU" sz="2400" dirty="0">
                <a:solidFill>
                  <a:srgbClr val="008000"/>
                </a:solidFill>
                <a:latin typeface="Times New Roman" pitchFamily="18" charset="0"/>
                <a:ea typeface="Calibri" panose="020F0502020204030204" pitchFamily="34" charset="0"/>
                <a:cs typeface="Times New Roman" pitchFamily="18" charset="0"/>
              </a:rPr>
              <a:t>в год.</a:t>
            </a:r>
          </a:p>
          <a:p>
            <a:pPr>
              <a:lnSpc>
                <a:spcPct val="115000"/>
              </a:lnSpc>
              <a:spcAft>
                <a:spcPts val="0"/>
              </a:spcAft>
            </a:pPr>
            <a:r>
              <a:rPr lang="ru-RU" sz="2400" dirty="0" smtClean="0">
                <a:solidFill>
                  <a:srgbClr val="008000"/>
                </a:solidFill>
                <a:latin typeface="Times New Roman" pitchFamily="18" charset="0"/>
                <a:ea typeface="Calibri" panose="020F0502020204030204" pitchFamily="34" charset="0"/>
                <a:cs typeface="Times New Roman" pitchFamily="18" charset="0"/>
              </a:rPr>
              <a:t>Зарядное </a:t>
            </a:r>
            <a:r>
              <a:rPr lang="ru-RU" sz="2400" dirty="0">
                <a:solidFill>
                  <a:srgbClr val="008000"/>
                </a:solidFill>
                <a:latin typeface="Times New Roman" pitchFamily="18" charset="0"/>
                <a:ea typeface="Calibri" panose="020F0502020204030204" pitchFamily="34" charset="0"/>
                <a:cs typeface="Times New Roman" pitchFamily="18" charset="0"/>
              </a:rPr>
              <a:t>устройство для мобильного телефона, оставленное включенным в розетку, нагревается, даже если телефон к нему не подключен. Это происходит потому, что устройство все равно потребляет электричество. </a:t>
            </a:r>
            <a:r>
              <a:rPr lang="ru-RU" sz="2400" dirty="0">
                <a:solidFill>
                  <a:srgbClr val="FF0000"/>
                </a:solidFill>
                <a:latin typeface="Times New Roman" pitchFamily="18" charset="0"/>
                <a:ea typeface="Calibri" panose="020F0502020204030204" pitchFamily="34" charset="0"/>
                <a:cs typeface="Times New Roman" pitchFamily="18" charset="0"/>
              </a:rPr>
              <a:t>95% </a:t>
            </a:r>
            <a:r>
              <a:rPr lang="ru-RU" sz="2400" dirty="0">
                <a:solidFill>
                  <a:srgbClr val="008000"/>
                </a:solidFill>
                <a:latin typeface="Times New Roman" pitchFamily="18" charset="0"/>
                <a:ea typeface="Calibri" panose="020F0502020204030204" pitchFamily="34" charset="0"/>
                <a:cs typeface="Times New Roman" pitchFamily="18" charset="0"/>
              </a:rPr>
              <a:t>энергии используется впустую, когда зарядное устройство подключено к розетке постоянно.</a:t>
            </a:r>
          </a:p>
        </p:txBody>
      </p:sp>
    </p:spTree>
    <p:extLst>
      <p:ext uri="{BB962C8B-B14F-4D97-AF65-F5344CB8AC3E}">
        <p14:creationId xmlns:p14="http://schemas.microsoft.com/office/powerpoint/2010/main" xmlns="" val="352221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otvet.imgsmail.ru/download/875a8375f91de049494d6073098e8a2f_0701031538d87f1f26b4e95d8b8c90df.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7822155" y="2743237"/>
            <a:ext cx="1321846" cy="221599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1000100" y="1857364"/>
            <a:ext cx="6822055" cy="3914918"/>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3600" b="1" dirty="0" smtClean="0">
                <a:solidFill>
                  <a:srgbClr val="0000CC"/>
                </a:solidFill>
                <a:latin typeface="Times New Roman" pitchFamily="18" charset="0"/>
                <a:ea typeface="Calibri" panose="020F0502020204030204" pitchFamily="34" charset="0"/>
                <a:cs typeface="Times New Roman" pitchFamily="18" charset="0"/>
              </a:rPr>
              <a:t>Сколько </a:t>
            </a:r>
            <a:r>
              <a:rPr lang="ru-RU" sz="3600" b="1" dirty="0">
                <a:solidFill>
                  <a:srgbClr val="0000CC"/>
                </a:solidFill>
                <a:latin typeface="Times New Roman" pitchFamily="18" charset="0"/>
                <a:ea typeface="Calibri" panose="020F0502020204030204" pitchFamily="34" charset="0"/>
                <a:cs typeface="Times New Roman" pitchFamily="18" charset="0"/>
              </a:rPr>
              <a:t>процентов солнечного света поглощают грязные окна: </a:t>
            </a:r>
          </a:p>
          <a:p>
            <a:pPr>
              <a:lnSpc>
                <a:spcPct val="115000"/>
              </a:lnSpc>
              <a:spcAft>
                <a:spcPts val="0"/>
              </a:spcAft>
            </a:pPr>
            <a:r>
              <a:rPr lang="ru-RU" sz="3600" dirty="0">
                <a:latin typeface="Times New Roman" pitchFamily="18" charset="0"/>
                <a:ea typeface="Calibri" panose="020F0502020204030204" pitchFamily="34" charset="0"/>
                <a:cs typeface="Times New Roman" pitchFamily="18" charset="0"/>
              </a:rPr>
              <a:t> </a:t>
            </a:r>
            <a:r>
              <a:rPr lang="ru-RU" sz="3600" dirty="0" smtClean="0">
                <a:solidFill>
                  <a:srgbClr val="003300"/>
                </a:solidFill>
                <a:latin typeface="Times New Roman" pitchFamily="18" charset="0"/>
                <a:ea typeface="Calibri" panose="020F0502020204030204" pitchFamily="34" charset="0"/>
                <a:cs typeface="Times New Roman" pitchFamily="18" charset="0"/>
              </a:rPr>
              <a:t>А. 30</a:t>
            </a:r>
            <a:r>
              <a:rPr lang="ru-RU" sz="3600" dirty="0">
                <a:solidFill>
                  <a:srgbClr val="003300"/>
                </a:solidFill>
                <a:latin typeface="Times New Roman" pitchFamily="18" charset="0"/>
                <a:ea typeface="Calibri" panose="020F0502020204030204" pitchFamily="34" charset="0"/>
                <a:cs typeface="Times New Roman" pitchFamily="18" charset="0"/>
              </a:rPr>
              <a:t>%</a:t>
            </a:r>
          </a:p>
          <a:p>
            <a:pPr>
              <a:lnSpc>
                <a:spcPct val="115000"/>
              </a:lnSpc>
              <a:spcAft>
                <a:spcPts val="0"/>
              </a:spcAft>
            </a:pPr>
            <a:r>
              <a:rPr lang="ru-RU" sz="3600" dirty="0">
                <a:solidFill>
                  <a:srgbClr val="003300"/>
                </a:solidFill>
                <a:latin typeface="Times New Roman" pitchFamily="18" charset="0"/>
                <a:ea typeface="Calibri" panose="020F0502020204030204" pitchFamily="34" charset="0"/>
                <a:cs typeface="Times New Roman" pitchFamily="18" charset="0"/>
              </a:rPr>
              <a:t> </a:t>
            </a:r>
            <a:r>
              <a:rPr lang="ru-RU" sz="3600" dirty="0" smtClean="0">
                <a:solidFill>
                  <a:srgbClr val="003300"/>
                </a:solidFill>
                <a:latin typeface="Times New Roman" pitchFamily="18" charset="0"/>
                <a:ea typeface="Calibri" panose="020F0502020204030204" pitchFamily="34" charset="0"/>
                <a:cs typeface="Times New Roman" pitchFamily="18" charset="0"/>
              </a:rPr>
              <a:t>Б. 40</a:t>
            </a:r>
            <a:r>
              <a:rPr lang="ru-RU" sz="3600" dirty="0">
                <a:solidFill>
                  <a:srgbClr val="003300"/>
                </a:solidFill>
                <a:latin typeface="Times New Roman" pitchFamily="18" charset="0"/>
                <a:ea typeface="Calibri" panose="020F0502020204030204" pitchFamily="34" charset="0"/>
                <a:cs typeface="Times New Roman" pitchFamily="18" charset="0"/>
              </a:rPr>
              <a:t>%</a:t>
            </a:r>
          </a:p>
          <a:p>
            <a:pPr>
              <a:lnSpc>
                <a:spcPct val="115000"/>
              </a:lnSpc>
              <a:spcAft>
                <a:spcPts val="0"/>
              </a:spcAft>
            </a:pPr>
            <a:r>
              <a:rPr lang="ru-RU" sz="3600" dirty="0">
                <a:solidFill>
                  <a:srgbClr val="003300"/>
                </a:solidFill>
                <a:latin typeface="Times New Roman" pitchFamily="18" charset="0"/>
                <a:ea typeface="Calibri" panose="020F0502020204030204" pitchFamily="34" charset="0"/>
                <a:cs typeface="Times New Roman" pitchFamily="18" charset="0"/>
              </a:rPr>
              <a:t> </a:t>
            </a:r>
            <a:r>
              <a:rPr lang="ru-RU" sz="3600" dirty="0" smtClean="0">
                <a:solidFill>
                  <a:srgbClr val="003300"/>
                </a:solidFill>
                <a:latin typeface="Times New Roman" pitchFamily="18" charset="0"/>
                <a:ea typeface="Calibri" panose="020F0502020204030204" pitchFamily="34" charset="0"/>
                <a:cs typeface="Times New Roman" pitchFamily="18" charset="0"/>
              </a:rPr>
              <a:t>В. 50</a:t>
            </a:r>
            <a:r>
              <a:rPr lang="ru-RU" sz="3600" dirty="0">
                <a:solidFill>
                  <a:srgbClr val="003300"/>
                </a:solidFill>
                <a:latin typeface="Times New Roman" pitchFamily="18" charset="0"/>
                <a:ea typeface="Calibri" panose="020F0502020204030204" pitchFamily="34" charset="0"/>
                <a:cs typeface="Times New Roman" pitchFamily="18" charset="0"/>
              </a:rPr>
              <a:t>%.</a:t>
            </a:r>
          </a:p>
        </p:txBody>
      </p:sp>
      <p:sp>
        <p:nvSpPr>
          <p:cNvPr id="10" name="Прямоугольник 9"/>
          <p:cNvSpPr/>
          <p:nvPr/>
        </p:nvSpPr>
        <p:spPr>
          <a:xfrm>
            <a:off x="1257301" y="648156"/>
            <a:ext cx="6564854" cy="707886"/>
          </a:xfrm>
          <a:prstGeom prst="rect">
            <a:avLst/>
          </a:prstGeom>
          <a:solidFill>
            <a:schemeClr val="bg2">
              <a:lumMod val="90000"/>
            </a:schemeClr>
          </a:solidFill>
        </p:spPr>
        <p:txBody>
          <a:bodyPr wrap="square">
            <a:spAutoFit/>
          </a:bodyPr>
          <a:lstStyle/>
          <a:p>
            <a:pPr algn="ctr"/>
            <a:r>
              <a:rPr lang="ru-RU" sz="4000" b="1" dirty="0" smtClean="0">
                <a:solidFill>
                  <a:schemeClr val="tx1">
                    <a:lumMod val="95000"/>
                  </a:schemeClr>
                </a:solidFill>
                <a:latin typeface="Times New Roman" pitchFamily="18" charset="0"/>
                <a:cs typeface="Times New Roman" pitchFamily="18" charset="0"/>
              </a:rPr>
              <a:t>Вопрос 2</a:t>
            </a:r>
            <a:endParaRPr lang="ru-RU" sz="4000" b="1" dirty="0">
              <a:solidFill>
                <a:schemeClr val="tx1">
                  <a:lumMod val="9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80625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pim.org.ru/wp-content/uploads/2016/04/b82f207d6164d54e1af8aec5a60e1d07-1024x768.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158" y="179156"/>
            <a:ext cx="8786841" cy="6598163"/>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5016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28662" y="1285860"/>
            <a:ext cx="7358115" cy="3490186"/>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4800" dirty="0">
                <a:solidFill>
                  <a:srgbClr val="008000"/>
                </a:solidFill>
                <a:latin typeface="Times New Roman" pitchFamily="18" charset="0"/>
                <a:ea typeface="Calibri" panose="020F0502020204030204" pitchFamily="34" charset="0"/>
                <a:cs typeface="Times New Roman" pitchFamily="18" charset="0"/>
              </a:rPr>
              <a:t>Запыленные стёкла могут поглощать </a:t>
            </a:r>
            <a:r>
              <a:rPr lang="ru-RU" sz="4800" dirty="0">
                <a:solidFill>
                  <a:srgbClr val="C00000"/>
                </a:solidFill>
                <a:latin typeface="Times New Roman" pitchFamily="18" charset="0"/>
                <a:ea typeface="Calibri" panose="020F0502020204030204" pitchFamily="34" charset="0"/>
                <a:cs typeface="Times New Roman" pitchFamily="18" charset="0"/>
              </a:rPr>
              <a:t>до 30% </a:t>
            </a:r>
            <a:r>
              <a:rPr lang="ru-RU" sz="4800" dirty="0">
                <a:solidFill>
                  <a:srgbClr val="008000"/>
                </a:solidFill>
                <a:latin typeface="Times New Roman" pitchFamily="18" charset="0"/>
                <a:ea typeface="Calibri" panose="020F0502020204030204" pitchFamily="34" charset="0"/>
                <a:cs typeface="Times New Roman" pitchFamily="18" charset="0"/>
              </a:rPr>
              <a:t>света. Содержите их в надлежащей чистоте!</a:t>
            </a:r>
          </a:p>
        </p:txBody>
      </p:sp>
    </p:spTree>
    <p:extLst>
      <p:ext uri="{BB962C8B-B14F-4D97-AF65-F5344CB8AC3E}">
        <p14:creationId xmlns:p14="http://schemas.microsoft.com/office/powerpoint/2010/main" xmlns="" val="246956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otvet.imgsmail.ru/download/875a8375f91de049494d6073098e8a2f_0701031538d87f1f26b4e95d8b8c90df.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7822155" y="2358058"/>
            <a:ext cx="1321846" cy="221599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1000100" y="1928802"/>
            <a:ext cx="6822055" cy="3490186"/>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3200" b="1" dirty="0" smtClean="0">
                <a:solidFill>
                  <a:srgbClr val="0000CC"/>
                </a:solidFill>
                <a:latin typeface="Times New Roman" pitchFamily="18" charset="0"/>
                <a:ea typeface="Calibri" panose="020F0502020204030204" pitchFamily="34" charset="0"/>
                <a:cs typeface="Times New Roman" pitchFamily="18" charset="0"/>
              </a:rPr>
              <a:t>Заполненный </a:t>
            </a:r>
            <a:r>
              <a:rPr lang="ru-RU" sz="3200" b="1" dirty="0">
                <a:solidFill>
                  <a:srgbClr val="0000CC"/>
                </a:solidFill>
                <a:latin typeface="Times New Roman" pitchFamily="18" charset="0"/>
                <a:ea typeface="Calibri" panose="020F0502020204030204" pitchFamily="34" charset="0"/>
                <a:cs typeface="Times New Roman" pitchFamily="18" charset="0"/>
              </a:rPr>
              <a:t>мешок для сбора пыли в пылесосе дает увеличение расхода электроэнергии: </a:t>
            </a:r>
          </a:p>
          <a:p>
            <a:pPr>
              <a:lnSpc>
                <a:spcPct val="115000"/>
              </a:lnSpc>
              <a:spcAft>
                <a:spcPts val="0"/>
              </a:spcAft>
            </a:pPr>
            <a:r>
              <a:rPr lang="ru-RU" sz="3200" dirty="0">
                <a:latin typeface="Times New Roman" pitchFamily="18" charset="0"/>
                <a:ea typeface="Calibri" panose="020F0502020204030204" pitchFamily="34" charset="0"/>
                <a:cs typeface="Times New Roman" pitchFamily="18" charset="0"/>
              </a:rPr>
              <a:t> </a:t>
            </a:r>
            <a:r>
              <a:rPr lang="ru-RU" sz="3200" dirty="0" smtClean="0">
                <a:solidFill>
                  <a:srgbClr val="003300"/>
                </a:solidFill>
                <a:latin typeface="Times New Roman" pitchFamily="18" charset="0"/>
                <a:ea typeface="Calibri" panose="020F0502020204030204" pitchFamily="34" charset="0"/>
                <a:cs typeface="Times New Roman" pitchFamily="18" charset="0"/>
              </a:rPr>
              <a:t>А. на </a:t>
            </a:r>
            <a:r>
              <a:rPr lang="ru-RU" sz="3200" dirty="0">
                <a:solidFill>
                  <a:srgbClr val="003300"/>
                </a:solidFill>
                <a:latin typeface="Times New Roman" pitchFamily="18" charset="0"/>
                <a:ea typeface="Calibri" panose="020F0502020204030204" pitchFamily="34" charset="0"/>
                <a:cs typeface="Times New Roman" pitchFamily="18" charset="0"/>
              </a:rPr>
              <a:t>20 %</a:t>
            </a:r>
          </a:p>
          <a:p>
            <a:pPr>
              <a:lnSpc>
                <a:spcPct val="115000"/>
              </a:lnSpc>
              <a:spcAft>
                <a:spcPts val="0"/>
              </a:spcAft>
            </a:pPr>
            <a:r>
              <a:rPr lang="ru-RU" sz="3200" dirty="0">
                <a:solidFill>
                  <a:srgbClr val="003300"/>
                </a:solidFill>
                <a:latin typeface="Times New Roman" pitchFamily="18" charset="0"/>
                <a:ea typeface="Calibri" panose="020F0502020204030204" pitchFamily="34" charset="0"/>
                <a:cs typeface="Times New Roman" pitchFamily="18" charset="0"/>
              </a:rPr>
              <a:t> </a:t>
            </a:r>
            <a:r>
              <a:rPr lang="ru-RU" sz="3200" dirty="0" smtClean="0">
                <a:solidFill>
                  <a:srgbClr val="003300"/>
                </a:solidFill>
                <a:latin typeface="Times New Roman" pitchFamily="18" charset="0"/>
                <a:ea typeface="Calibri" panose="020F0502020204030204" pitchFamily="34" charset="0"/>
                <a:cs typeface="Times New Roman" pitchFamily="18" charset="0"/>
              </a:rPr>
              <a:t>Б. на </a:t>
            </a:r>
            <a:r>
              <a:rPr lang="ru-RU" sz="3200" dirty="0">
                <a:solidFill>
                  <a:srgbClr val="003300"/>
                </a:solidFill>
                <a:latin typeface="Times New Roman" pitchFamily="18" charset="0"/>
                <a:ea typeface="Calibri" panose="020F0502020204030204" pitchFamily="34" charset="0"/>
                <a:cs typeface="Times New Roman" pitchFamily="18" charset="0"/>
              </a:rPr>
              <a:t>30 %</a:t>
            </a:r>
          </a:p>
          <a:p>
            <a:pPr>
              <a:lnSpc>
                <a:spcPct val="115000"/>
              </a:lnSpc>
              <a:spcAft>
                <a:spcPts val="0"/>
              </a:spcAft>
            </a:pPr>
            <a:r>
              <a:rPr lang="ru-RU" sz="3200" dirty="0">
                <a:solidFill>
                  <a:srgbClr val="003300"/>
                </a:solidFill>
                <a:latin typeface="Times New Roman" pitchFamily="18" charset="0"/>
                <a:ea typeface="Calibri" panose="020F0502020204030204" pitchFamily="34" charset="0"/>
                <a:cs typeface="Times New Roman" pitchFamily="18" charset="0"/>
              </a:rPr>
              <a:t> </a:t>
            </a:r>
            <a:r>
              <a:rPr lang="ru-RU" sz="3200" dirty="0" smtClean="0">
                <a:solidFill>
                  <a:srgbClr val="003300"/>
                </a:solidFill>
                <a:latin typeface="Times New Roman" pitchFamily="18" charset="0"/>
                <a:ea typeface="Calibri" panose="020F0502020204030204" pitchFamily="34" charset="0"/>
                <a:cs typeface="Times New Roman" pitchFamily="18" charset="0"/>
              </a:rPr>
              <a:t>В. на </a:t>
            </a:r>
            <a:r>
              <a:rPr lang="ru-RU" sz="3200" dirty="0">
                <a:solidFill>
                  <a:srgbClr val="003300"/>
                </a:solidFill>
                <a:latin typeface="Times New Roman" pitchFamily="18" charset="0"/>
                <a:ea typeface="Calibri" panose="020F0502020204030204" pitchFamily="34" charset="0"/>
                <a:cs typeface="Times New Roman" pitchFamily="18" charset="0"/>
              </a:rPr>
              <a:t>40 %.</a:t>
            </a:r>
          </a:p>
        </p:txBody>
      </p:sp>
      <p:sp>
        <p:nvSpPr>
          <p:cNvPr id="10" name="Прямоугольник 9"/>
          <p:cNvSpPr/>
          <p:nvPr/>
        </p:nvSpPr>
        <p:spPr>
          <a:xfrm>
            <a:off x="1257300" y="701945"/>
            <a:ext cx="6564854" cy="707886"/>
          </a:xfrm>
          <a:prstGeom prst="rect">
            <a:avLst/>
          </a:prstGeom>
          <a:solidFill>
            <a:schemeClr val="bg2">
              <a:lumMod val="90000"/>
            </a:schemeClr>
          </a:solidFill>
        </p:spPr>
        <p:txBody>
          <a:bodyPr wrap="square">
            <a:spAutoFit/>
          </a:bodyPr>
          <a:lstStyle/>
          <a:p>
            <a:pPr algn="ctr"/>
            <a:r>
              <a:rPr lang="ru-RU" sz="4000" b="1" dirty="0" smtClean="0">
                <a:solidFill>
                  <a:schemeClr val="tx1">
                    <a:lumMod val="95000"/>
                  </a:schemeClr>
                </a:solidFill>
                <a:latin typeface="Times New Roman" pitchFamily="18" charset="0"/>
                <a:cs typeface="Times New Roman" pitchFamily="18" charset="0"/>
              </a:rPr>
              <a:t>Вопрос 3</a:t>
            </a:r>
            <a:endParaRPr lang="ru-RU" sz="4000" b="1" dirty="0">
              <a:solidFill>
                <a:schemeClr val="tx1">
                  <a:lumMod val="9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2328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3" y="928670"/>
            <a:ext cx="8001056" cy="4990790"/>
          </a:xfrm>
          <a:prstGeom prst="rect">
            <a:avLst/>
          </a:prstGeom>
          <a:solidFill>
            <a:schemeClr val="accent2">
              <a:lumMod val="40000"/>
              <a:lumOff val="60000"/>
            </a:schemeClr>
          </a:solidFill>
        </p:spPr>
        <p:txBody>
          <a:bodyPr wrap="square">
            <a:spAutoFit/>
          </a:bodyPr>
          <a:lstStyle/>
          <a:p>
            <a:pPr>
              <a:lnSpc>
                <a:spcPct val="115000"/>
              </a:lnSpc>
              <a:spcAft>
                <a:spcPts val="0"/>
              </a:spcAft>
            </a:pPr>
            <a:endParaRPr lang="ru-RU" sz="4000" dirty="0" smtClean="0">
              <a:solidFill>
                <a:srgbClr val="008000"/>
              </a:solidFill>
              <a:latin typeface="Times New Roman" pitchFamily="18" charset="0"/>
              <a:ea typeface="Calibri" panose="020F0502020204030204" pitchFamily="34" charset="0"/>
              <a:cs typeface="Times New Roman" pitchFamily="18" charset="0"/>
            </a:endParaRPr>
          </a:p>
          <a:p>
            <a:pPr>
              <a:lnSpc>
                <a:spcPct val="115000"/>
              </a:lnSpc>
              <a:spcAft>
                <a:spcPts val="0"/>
              </a:spcAft>
            </a:pPr>
            <a:r>
              <a:rPr lang="ru-RU" sz="4000" dirty="0" smtClean="0">
                <a:solidFill>
                  <a:srgbClr val="008000"/>
                </a:solidFill>
                <a:latin typeface="Times New Roman" pitchFamily="18" charset="0"/>
                <a:ea typeface="Calibri" panose="020F0502020204030204" pitchFamily="34" charset="0"/>
                <a:cs typeface="Times New Roman" pitchFamily="18" charset="0"/>
              </a:rPr>
              <a:t>При </a:t>
            </a:r>
            <a:r>
              <a:rPr lang="ru-RU" sz="4000" dirty="0">
                <a:solidFill>
                  <a:srgbClr val="008000"/>
                </a:solidFill>
                <a:latin typeface="Times New Roman" pitchFamily="18" charset="0"/>
                <a:ea typeface="Calibri" panose="020F0502020204030204" pitchFamily="34" charset="0"/>
                <a:cs typeface="Times New Roman" pitchFamily="18" charset="0"/>
              </a:rPr>
              <a:t>использовании пылесоса на треть заполненный мешок для сбора пыли ухудшает всасывание на </a:t>
            </a:r>
            <a:r>
              <a:rPr lang="ru-RU" sz="4000" dirty="0">
                <a:solidFill>
                  <a:srgbClr val="C00000"/>
                </a:solidFill>
                <a:latin typeface="Times New Roman" pitchFamily="18" charset="0"/>
                <a:ea typeface="Calibri" panose="020F0502020204030204" pitchFamily="34" charset="0"/>
                <a:cs typeface="Times New Roman" pitchFamily="18" charset="0"/>
              </a:rPr>
              <a:t>40%</a:t>
            </a:r>
            <a:r>
              <a:rPr lang="ru-RU" sz="4000" dirty="0">
                <a:solidFill>
                  <a:srgbClr val="008000"/>
                </a:solidFill>
                <a:latin typeface="Times New Roman" pitchFamily="18" charset="0"/>
                <a:ea typeface="Calibri" panose="020F0502020204030204" pitchFamily="34" charset="0"/>
                <a:cs typeface="Times New Roman" pitchFamily="18" charset="0"/>
              </a:rPr>
              <a:t>, соответственно, на эту же величину возрастает расход потребления электроэнергии.</a:t>
            </a:r>
          </a:p>
        </p:txBody>
      </p:sp>
    </p:spTree>
    <p:extLst>
      <p:ext uri="{BB962C8B-B14F-4D97-AF65-F5344CB8AC3E}">
        <p14:creationId xmlns:p14="http://schemas.microsoft.com/office/powerpoint/2010/main" xmlns="" val="308857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otvet.imgsmail.ru/download/875a8375f91de049494d6073098e8a2f_0701031538d87f1f26b4e95d8b8c90df.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7822155" y="2358058"/>
            <a:ext cx="1321846" cy="221599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785786" y="2000240"/>
            <a:ext cx="7036369" cy="4339650"/>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4000" b="1" dirty="0">
                <a:solidFill>
                  <a:srgbClr val="0000CC"/>
                </a:solidFill>
                <a:latin typeface="Times New Roman" pitchFamily="18" charset="0"/>
                <a:ea typeface="Calibri" panose="020F0502020204030204" pitchFamily="34" charset="0"/>
                <a:cs typeface="Times New Roman" pitchFamily="18" charset="0"/>
              </a:rPr>
              <a:t>Накипь в электрочайнике увеличивает расход электроэнергии: </a:t>
            </a:r>
          </a:p>
          <a:p>
            <a:pPr>
              <a:lnSpc>
                <a:spcPct val="115000"/>
              </a:lnSpc>
              <a:spcAft>
                <a:spcPts val="0"/>
              </a:spcAft>
            </a:pPr>
            <a:r>
              <a:rPr lang="ru-RU" sz="4000" dirty="0">
                <a:latin typeface="Times New Roman" pitchFamily="18" charset="0"/>
                <a:ea typeface="Calibri" panose="020F0502020204030204" pitchFamily="34" charset="0"/>
                <a:cs typeface="Times New Roman" pitchFamily="18" charset="0"/>
              </a:rPr>
              <a:t> </a:t>
            </a:r>
            <a:r>
              <a:rPr lang="ru-RU" sz="4000" dirty="0" smtClean="0">
                <a:solidFill>
                  <a:srgbClr val="003300"/>
                </a:solidFill>
                <a:latin typeface="Times New Roman" pitchFamily="18" charset="0"/>
                <a:ea typeface="Calibri" panose="020F0502020204030204" pitchFamily="34" charset="0"/>
                <a:cs typeface="Times New Roman" pitchFamily="18" charset="0"/>
              </a:rPr>
              <a:t>А. на </a:t>
            </a:r>
            <a:r>
              <a:rPr lang="ru-RU" sz="4000" dirty="0">
                <a:solidFill>
                  <a:srgbClr val="003300"/>
                </a:solidFill>
                <a:latin typeface="Times New Roman" pitchFamily="18" charset="0"/>
                <a:ea typeface="Calibri" panose="020F0502020204030204" pitchFamily="34" charset="0"/>
                <a:cs typeface="Times New Roman" pitchFamily="18" charset="0"/>
              </a:rPr>
              <a:t>10%</a:t>
            </a:r>
          </a:p>
          <a:p>
            <a:pPr>
              <a:lnSpc>
                <a:spcPct val="115000"/>
              </a:lnSpc>
              <a:spcAft>
                <a:spcPts val="0"/>
              </a:spcAft>
            </a:pPr>
            <a:r>
              <a:rPr lang="ru-RU" sz="4000" dirty="0">
                <a:solidFill>
                  <a:srgbClr val="003300"/>
                </a:solidFill>
                <a:latin typeface="Times New Roman" pitchFamily="18" charset="0"/>
                <a:ea typeface="Calibri" panose="020F0502020204030204" pitchFamily="34" charset="0"/>
                <a:cs typeface="Times New Roman" pitchFamily="18" charset="0"/>
              </a:rPr>
              <a:t> </a:t>
            </a:r>
            <a:r>
              <a:rPr lang="ru-RU" sz="4000" dirty="0" smtClean="0">
                <a:solidFill>
                  <a:srgbClr val="003300"/>
                </a:solidFill>
                <a:latin typeface="Times New Roman" pitchFamily="18" charset="0"/>
                <a:ea typeface="Calibri" panose="020F0502020204030204" pitchFamily="34" charset="0"/>
                <a:cs typeface="Times New Roman" pitchFamily="18" charset="0"/>
              </a:rPr>
              <a:t>Б. на </a:t>
            </a:r>
            <a:r>
              <a:rPr lang="ru-RU" sz="4000" dirty="0">
                <a:solidFill>
                  <a:srgbClr val="003300"/>
                </a:solidFill>
                <a:latin typeface="Times New Roman" pitchFamily="18" charset="0"/>
                <a:ea typeface="Calibri" panose="020F0502020204030204" pitchFamily="34" charset="0"/>
                <a:cs typeface="Times New Roman" pitchFamily="18" charset="0"/>
              </a:rPr>
              <a:t>20%</a:t>
            </a:r>
          </a:p>
          <a:p>
            <a:pPr>
              <a:lnSpc>
                <a:spcPct val="115000"/>
              </a:lnSpc>
              <a:spcAft>
                <a:spcPts val="0"/>
              </a:spcAft>
            </a:pPr>
            <a:r>
              <a:rPr lang="ru-RU" sz="4000" dirty="0">
                <a:solidFill>
                  <a:srgbClr val="003300"/>
                </a:solidFill>
                <a:latin typeface="Times New Roman" pitchFamily="18" charset="0"/>
                <a:ea typeface="Calibri" panose="020F0502020204030204" pitchFamily="34" charset="0"/>
                <a:cs typeface="Times New Roman" pitchFamily="18" charset="0"/>
              </a:rPr>
              <a:t> </a:t>
            </a:r>
            <a:r>
              <a:rPr lang="ru-RU" sz="4000" dirty="0" smtClean="0">
                <a:solidFill>
                  <a:srgbClr val="003300"/>
                </a:solidFill>
                <a:latin typeface="Times New Roman" pitchFamily="18" charset="0"/>
                <a:ea typeface="Calibri" panose="020F0502020204030204" pitchFamily="34" charset="0"/>
                <a:cs typeface="Times New Roman" pitchFamily="18" charset="0"/>
              </a:rPr>
              <a:t>В. на </a:t>
            </a:r>
            <a:r>
              <a:rPr lang="ru-RU" sz="4000" dirty="0">
                <a:solidFill>
                  <a:srgbClr val="003300"/>
                </a:solidFill>
                <a:latin typeface="Times New Roman" pitchFamily="18" charset="0"/>
                <a:ea typeface="Calibri" panose="020F0502020204030204" pitchFamily="34" charset="0"/>
                <a:cs typeface="Times New Roman" pitchFamily="18" charset="0"/>
              </a:rPr>
              <a:t>30%.</a:t>
            </a:r>
          </a:p>
        </p:txBody>
      </p:sp>
      <p:sp>
        <p:nvSpPr>
          <p:cNvPr id="10" name="Прямоугольник 9"/>
          <p:cNvSpPr/>
          <p:nvPr/>
        </p:nvSpPr>
        <p:spPr>
          <a:xfrm>
            <a:off x="1257300" y="723461"/>
            <a:ext cx="6564854" cy="707886"/>
          </a:xfrm>
          <a:prstGeom prst="rect">
            <a:avLst/>
          </a:prstGeom>
          <a:solidFill>
            <a:schemeClr val="bg2">
              <a:lumMod val="90000"/>
            </a:schemeClr>
          </a:solidFill>
        </p:spPr>
        <p:txBody>
          <a:bodyPr wrap="square">
            <a:spAutoFit/>
          </a:bodyPr>
          <a:lstStyle/>
          <a:p>
            <a:pPr algn="ctr"/>
            <a:r>
              <a:rPr lang="ru-RU" sz="4000" b="1" dirty="0" smtClean="0">
                <a:solidFill>
                  <a:schemeClr val="tx1">
                    <a:lumMod val="95000"/>
                  </a:schemeClr>
                </a:solidFill>
                <a:latin typeface="Times New Roman" pitchFamily="18" charset="0"/>
                <a:cs typeface="Times New Roman" pitchFamily="18" charset="0"/>
              </a:rPr>
              <a:t>Вопрос 4</a:t>
            </a:r>
            <a:endParaRPr lang="ru-RU" sz="4000" b="1" dirty="0">
              <a:solidFill>
                <a:schemeClr val="tx1">
                  <a:lumMod val="9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11101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571480"/>
            <a:ext cx="7858181" cy="5138010"/>
          </a:xfrm>
          <a:prstGeom prst="rect">
            <a:avLst/>
          </a:prstGeom>
          <a:solidFill>
            <a:schemeClr val="accent2">
              <a:lumMod val="40000"/>
              <a:lumOff val="60000"/>
            </a:schemeClr>
          </a:solidFill>
        </p:spPr>
        <p:txBody>
          <a:bodyPr wrap="square">
            <a:spAutoFit/>
          </a:bodyPr>
          <a:lstStyle/>
          <a:p>
            <a:pPr>
              <a:lnSpc>
                <a:spcPct val="115000"/>
              </a:lnSpc>
              <a:spcAft>
                <a:spcPts val="0"/>
              </a:spcAft>
            </a:pPr>
            <a:endParaRPr lang="ru-RU" sz="3600" dirty="0" smtClean="0">
              <a:solidFill>
                <a:srgbClr val="008000"/>
              </a:solidFill>
              <a:latin typeface="Times New Roman" pitchFamily="18" charset="0"/>
              <a:ea typeface="Calibri" panose="020F0502020204030204" pitchFamily="34" charset="0"/>
              <a:cs typeface="Times New Roman" pitchFamily="18" charset="0"/>
            </a:endParaRPr>
          </a:p>
          <a:p>
            <a:pPr>
              <a:lnSpc>
                <a:spcPct val="115000"/>
              </a:lnSpc>
              <a:spcAft>
                <a:spcPts val="0"/>
              </a:spcAft>
            </a:pPr>
            <a:r>
              <a:rPr lang="ru-RU" sz="3600" dirty="0" smtClean="0">
                <a:solidFill>
                  <a:srgbClr val="008000"/>
                </a:solidFill>
                <a:latin typeface="Times New Roman" pitchFamily="18" charset="0"/>
                <a:ea typeface="Calibri" panose="020F0502020204030204" pitchFamily="34" charset="0"/>
                <a:cs typeface="Times New Roman" pitchFamily="18" charset="0"/>
              </a:rPr>
              <a:t>Накипь </a:t>
            </a:r>
            <a:r>
              <a:rPr lang="ru-RU" sz="3600" dirty="0">
                <a:solidFill>
                  <a:srgbClr val="008000"/>
                </a:solidFill>
                <a:latin typeface="Times New Roman" pitchFamily="18" charset="0"/>
                <a:ea typeface="Calibri" panose="020F0502020204030204" pitchFamily="34" charset="0"/>
                <a:cs typeface="Times New Roman" pitchFamily="18" charset="0"/>
              </a:rPr>
              <a:t>образуется в результате многократного нагревания и кипячения воды и обладает малой теплопроводностью, поэтому вода в посуде с накипью нагревается медленно. В результате - потери энергии составляют </a:t>
            </a:r>
            <a:r>
              <a:rPr lang="ru-RU" sz="3600" dirty="0">
                <a:solidFill>
                  <a:srgbClr val="FF0000"/>
                </a:solidFill>
                <a:latin typeface="Times New Roman" pitchFamily="18" charset="0"/>
                <a:ea typeface="Calibri" panose="020F0502020204030204" pitchFamily="34" charset="0"/>
                <a:cs typeface="Times New Roman" pitchFamily="18" charset="0"/>
              </a:rPr>
              <a:t>20%.</a:t>
            </a:r>
          </a:p>
        </p:txBody>
      </p:sp>
    </p:spTree>
    <p:extLst>
      <p:ext uri="{BB962C8B-B14F-4D97-AF65-F5344CB8AC3E}">
        <p14:creationId xmlns:p14="http://schemas.microsoft.com/office/powerpoint/2010/main" xmlns="" val="263982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otvet.imgsmail.ru/download/875a8375f91de049494d6073098e8a2f_0701031538d87f1f26b4e95d8b8c90df.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7822155" y="2358058"/>
            <a:ext cx="1321846" cy="221599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571472" y="1857364"/>
            <a:ext cx="7250682" cy="4339650"/>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4000" b="1" dirty="0">
                <a:solidFill>
                  <a:srgbClr val="0000CC"/>
                </a:solidFill>
                <a:latin typeface="Times New Roman" pitchFamily="18" charset="0"/>
                <a:ea typeface="Calibri" panose="020F0502020204030204" pitchFamily="34" charset="0"/>
                <a:cs typeface="Times New Roman" pitchFamily="18" charset="0"/>
              </a:rPr>
              <a:t>Посуда с искривлённым дном может привести к перерасходу: </a:t>
            </a:r>
          </a:p>
          <a:p>
            <a:pPr>
              <a:lnSpc>
                <a:spcPct val="115000"/>
              </a:lnSpc>
              <a:spcAft>
                <a:spcPts val="0"/>
              </a:spcAft>
            </a:pPr>
            <a:r>
              <a:rPr lang="ru-RU" sz="4000" dirty="0">
                <a:latin typeface="Times New Roman" pitchFamily="18" charset="0"/>
                <a:ea typeface="Calibri" panose="020F0502020204030204" pitchFamily="34" charset="0"/>
                <a:cs typeface="Times New Roman" pitchFamily="18" charset="0"/>
              </a:rPr>
              <a:t> </a:t>
            </a:r>
            <a:r>
              <a:rPr lang="ru-RU" sz="4000" dirty="0" smtClean="0">
                <a:solidFill>
                  <a:srgbClr val="003300"/>
                </a:solidFill>
                <a:latin typeface="Times New Roman" pitchFamily="18" charset="0"/>
                <a:ea typeface="Calibri" panose="020F0502020204030204" pitchFamily="34" charset="0"/>
                <a:cs typeface="Times New Roman" pitchFamily="18" charset="0"/>
              </a:rPr>
              <a:t>А. 10-30</a:t>
            </a:r>
            <a:r>
              <a:rPr lang="ru-RU" sz="4000" dirty="0">
                <a:solidFill>
                  <a:srgbClr val="003300"/>
                </a:solidFill>
                <a:latin typeface="Times New Roman" pitchFamily="18" charset="0"/>
                <a:ea typeface="Calibri" panose="020F0502020204030204" pitchFamily="34" charset="0"/>
                <a:cs typeface="Times New Roman" pitchFamily="18" charset="0"/>
              </a:rPr>
              <a:t>% электроэнергии</a:t>
            </a:r>
          </a:p>
          <a:p>
            <a:pPr>
              <a:lnSpc>
                <a:spcPct val="115000"/>
              </a:lnSpc>
              <a:spcAft>
                <a:spcPts val="0"/>
              </a:spcAft>
            </a:pPr>
            <a:r>
              <a:rPr lang="ru-RU" sz="4000" dirty="0">
                <a:solidFill>
                  <a:srgbClr val="003300"/>
                </a:solidFill>
                <a:latin typeface="Times New Roman" pitchFamily="18" charset="0"/>
                <a:ea typeface="Calibri" panose="020F0502020204030204" pitchFamily="34" charset="0"/>
                <a:cs typeface="Times New Roman" pitchFamily="18" charset="0"/>
              </a:rPr>
              <a:t> </a:t>
            </a:r>
            <a:r>
              <a:rPr lang="ru-RU" sz="4000" dirty="0" smtClean="0">
                <a:solidFill>
                  <a:srgbClr val="003300"/>
                </a:solidFill>
                <a:latin typeface="Times New Roman" pitchFamily="18" charset="0"/>
                <a:ea typeface="Calibri" panose="020F0502020204030204" pitchFamily="34" charset="0"/>
                <a:cs typeface="Times New Roman" pitchFamily="18" charset="0"/>
              </a:rPr>
              <a:t>Б. 40-60</a:t>
            </a:r>
            <a:r>
              <a:rPr lang="ru-RU" sz="4000" dirty="0">
                <a:solidFill>
                  <a:srgbClr val="003300"/>
                </a:solidFill>
                <a:latin typeface="Times New Roman" pitchFamily="18" charset="0"/>
                <a:ea typeface="Calibri" panose="020F0502020204030204" pitchFamily="34" charset="0"/>
                <a:cs typeface="Times New Roman" pitchFamily="18" charset="0"/>
              </a:rPr>
              <a:t>%. электроэнергии</a:t>
            </a:r>
          </a:p>
          <a:p>
            <a:pPr>
              <a:lnSpc>
                <a:spcPct val="115000"/>
              </a:lnSpc>
              <a:spcAft>
                <a:spcPts val="0"/>
              </a:spcAft>
            </a:pPr>
            <a:r>
              <a:rPr lang="ru-RU" sz="4000" dirty="0">
                <a:solidFill>
                  <a:srgbClr val="003300"/>
                </a:solidFill>
                <a:latin typeface="Times New Roman" pitchFamily="18" charset="0"/>
                <a:ea typeface="Calibri" panose="020F0502020204030204" pitchFamily="34" charset="0"/>
                <a:cs typeface="Times New Roman" pitchFamily="18" charset="0"/>
              </a:rPr>
              <a:t> </a:t>
            </a:r>
            <a:r>
              <a:rPr lang="ru-RU" sz="4000" dirty="0" smtClean="0">
                <a:solidFill>
                  <a:srgbClr val="003300"/>
                </a:solidFill>
                <a:latin typeface="Times New Roman" pitchFamily="18" charset="0"/>
                <a:ea typeface="Calibri" panose="020F0502020204030204" pitchFamily="34" charset="0"/>
                <a:cs typeface="Times New Roman" pitchFamily="18" charset="0"/>
              </a:rPr>
              <a:t>В. 50-70</a:t>
            </a:r>
            <a:r>
              <a:rPr lang="ru-RU" sz="4000" dirty="0">
                <a:solidFill>
                  <a:srgbClr val="003300"/>
                </a:solidFill>
                <a:latin typeface="Times New Roman" pitchFamily="18" charset="0"/>
                <a:ea typeface="Calibri" panose="020F0502020204030204" pitchFamily="34" charset="0"/>
                <a:cs typeface="Times New Roman" pitchFamily="18" charset="0"/>
              </a:rPr>
              <a:t>% электроэнергии</a:t>
            </a:r>
          </a:p>
        </p:txBody>
      </p:sp>
      <p:sp>
        <p:nvSpPr>
          <p:cNvPr id="10" name="Прямоугольник 9"/>
          <p:cNvSpPr/>
          <p:nvPr/>
        </p:nvSpPr>
        <p:spPr>
          <a:xfrm>
            <a:off x="1257300" y="701946"/>
            <a:ext cx="6564854" cy="707886"/>
          </a:xfrm>
          <a:prstGeom prst="rect">
            <a:avLst/>
          </a:prstGeom>
          <a:solidFill>
            <a:schemeClr val="bg2">
              <a:lumMod val="90000"/>
            </a:schemeClr>
          </a:solidFill>
        </p:spPr>
        <p:txBody>
          <a:bodyPr wrap="square">
            <a:spAutoFit/>
          </a:bodyPr>
          <a:lstStyle/>
          <a:p>
            <a:pPr algn="ctr"/>
            <a:r>
              <a:rPr lang="ru-RU" sz="4000" b="1" dirty="0" smtClean="0">
                <a:solidFill>
                  <a:schemeClr val="tx1">
                    <a:lumMod val="95000"/>
                  </a:schemeClr>
                </a:solidFill>
                <a:latin typeface="Times New Roman" pitchFamily="18" charset="0"/>
                <a:cs typeface="Times New Roman" pitchFamily="18" charset="0"/>
              </a:rPr>
              <a:t>Вопрос 5</a:t>
            </a:r>
            <a:endParaRPr lang="ru-RU" sz="4000" b="1" dirty="0">
              <a:solidFill>
                <a:schemeClr val="tx1">
                  <a:lumMod val="9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83471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500042"/>
            <a:ext cx="8342753" cy="5613845"/>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2600" dirty="0">
                <a:solidFill>
                  <a:srgbClr val="008000"/>
                </a:solidFill>
                <a:latin typeface="Times New Roman" pitchFamily="18" charset="0"/>
                <a:ea typeface="Calibri" panose="020F0502020204030204" pitchFamily="34" charset="0"/>
                <a:cs typeface="Times New Roman" pitchFamily="18" charset="0"/>
              </a:rPr>
              <a:t>Если посуда не соответствует размерам конфорки электроплиты, теряется </a:t>
            </a:r>
            <a:r>
              <a:rPr lang="ru-RU" sz="2600" dirty="0">
                <a:solidFill>
                  <a:srgbClr val="FF0000"/>
                </a:solidFill>
                <a:latin typeface="Times New Roman" pitchFamily="18" charset="0"/>
                <a:ea typeface="Calibri" panose="020F0502020204030204" pitchFamily="34" charset="0"/>
                <a:cs typeface="Times New Roman" pitchFamily="18" charset="0"/>
              </a:rPr>
              <a:t>5-10% </a:t>
            </a:r>
            <a:r>
              <a:rPr lang="ru-RU" sz="2600" dirty="0">
                <a:solidFill>
                  <a:srgbClr val="008000"/>
                </a:solidFill>
                <a:latin typeface="Times New Roman" pitchFamily="18" charset="0"/>
                <a:ea typeface="Calibri" panose="020F0502020204030204" pitchFamily="34" charset="0"/>
                <a:cs typeface="Times New Roman" pitchFamily="18" charset="0"/>
              </a:rPr>
              <a:t>энергии. Для экономии электроэнергии на электроплитах надо применять посуду с дном, которое равно или чуть превосходит диаметр конфорки. Посуда с искривлённым дном может привести к перерасходу электроэнергии до </a:t>
            </a:r>
            <a:r>
              <a:rPr lang="ru-RU" sz="2600" dirty="0">
                <a:solidFill>
                  <a:srgbClr val="FF0000"/>
                </a:solidFill>
                <a:latin typeface="Times New Roman" pitchFamily="18" charset="0"/>
                <a:ea typeface="Calibri" panose="020F0502020204030204" pitchFamily="34" charset="0"/>
                <a:cs typeface="Times New Roman" pitchFamily="18" charset="0"/>
              </a:rPr>
              <a:t>40-60%</a:t>
            </a:r>
            <a:r>
              <a:rPr lang="ru-RU" sz="2600" dirty="0">
                <a:solidFill>
                  <a:srgbClr val="008000"/>
                </a:solidFill>
                <a:latin typeface="Times New Roman" pitchFamily="18" charset="0"/>
                <a:ea typeface="Calibri" panose="020F0502020204030204" pitchFamily="34" charset="0"/>
                <a:cs typeface="Times New Roman" pitchFamily="18" charset="0"/>
              </a:rPr>
              <a:t>. Использовать конфорку на полную мощность следует только на время, необходимое для закипания. После закипания пищи желательно перейти на низкотемпературный режим готовки. При приготовлении пищи желательно закрывать кастрюлю крышкой, поскольку быстрое испарение воды удлиняет время готовки на </a:t>
            </a:r>
            <a:r>
              <a:rPr lang="ru-RU" sz="2600" dirty="0">
                <a:solidFill>
                  <a:srgbClr val="FF0000"/>
                </a:solidFill>
                <a:latin typeface="Times New Roman" pitchFamily="18" charset="0"/>
                <a:ea typeface="Calibri" panose="020F0502020204030204" pitchFamily="34" charset="0"/>
                <a:cs typeface="Times New Roman" pitchFamily="18" charset="0"/>
              </a:rPr>
              <a:t>20-30%</a:t>
            </a:r>
            <a:r>
              <a:rPr lang="ru-RU" sz="2600" dirty="0">
                <a:solidFill>
                  <a:srgbClr val="008000"/>
                </a:solidFill>
                <a:latin typeface="Times New Roman" pitchFamily="18" charset="0"/>
                <a:ea typeface="Calibri" panose="020F0502020204030204" pitchFamily="34" charset="0"/>
                <a:cs typeface="Times New Roman" pitchFamily="18" charset="0"/>
              </a:rPr>
              <a:t>.  </a:t>
            </a:r>
          </a:p>
        </p:txBody>
      </p:sp>
    </p:spTree>
    <p:extLst>
      <p:ext uri="{BB962C8B-B14F-4D97-AF65-F5344CB8AC3E}">
        <p14:creationId xmlns:p14="http://schemas.microsoft.com/office/powerpoint/2010/main" xmlns="" val="229271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Пользователь\Desktop\энергосбереж. и экология\img19.jpg"/>
          <p:cNvPicPr>
            <a:picLocks noChangeAspect="1" noChangeArrowheads="1"/>
          </p:cNvPicPr>
          <p:nvPr/>
        </p:nvPicPr>
        <p:blipFill>
          <a:blip r:embed="rId2"/>
          <a:srcRect/>
          <a:stretch>
            <a:fillRect/>
          </a:stretch>
        </p:blipFill>
        <p:spPr bwMode="auto">
          <a:xfrm>
            <a:off x="214282" y="285728"/>
            <a:ext cx="8715436" cy="63579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Effect transition="in" filter="fade">
                                      <p:cBhvr>
                                        <p:cTn id="9"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www.edyal.ru/resource/userfiles/picture/1/85e859f1dc1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20" y="225911"/>
            <a:ext cx="8572560" cy="6613032"/>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831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Пользователь\Desktop\энергосбереж. и экология\img16.jpg"/>
          <p:cNvPicPr>
            <a:picLocks noChangeAspect="1" noChangeArrowheads="1"/>
          </p:cNvPicPr>
          <p:nvPr/>
        </p:nvPicPr>
        <p:blipFill>
          <a:blip r:embed="rId2"/>
          <a:srcRect/>
          <a:stretch>
            <a:fillRect/>
          </a:stretch>
        </p:blipFill>
        <p:spPr bwMode="auto">
          <a:xfrm>
            <a:off x="357158" y="357166"/>
            <a:ext cx="8429684" cy="607223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Пользователь\Desktop\энергосбереж. и экология\img7 (1).jpg"/>
          <p:cNvPicPr>
            <a:picLocks noChangeAspect="1" noChangeArrowheads="1"/>
          </p:cNvPicPr>
          <p:nvPr/>
        </p:nvPicPr>
        <p:blipFill>
          <a:blip r:embed="rId2"/>
          <a:srcRect/>
          <a:stretch>
            <a:fillRect/>
          </a:stretch>
        </p:blipFill>
        <p:spPr bwMode="auto">
          <a:xfrm>
            <a:off x="214282" y="285728"/>
            <a:ext cx="8643998" cy="628654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Пользователь\Desktop\энергосбереж. и экология\img24.jpg"/>
          <p:cNvPicPr>
            <a:picLocks noChangeAspect="1" noChangeArrowheads="1"/>
          </p:cNvPicPr>
          <p:nvPr/>
        </p:nvPicPr>
        <p:blipFill>
          <a:blip r:embed="rId2"/>
          <a:srcRect/>
          <a:stretch>
            <a:fillRect/>
          </a:stretch>
        </p:blipFill>
        <p:spPr bwMode="auto">
          <a:xfrm>
            <a:off x="214282" y="285728"/>
            <a:ext cx="8643998" cy="635798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3.404content.com/1/44/8F/470263745521648804/fullsiz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20" y="298347"/>
            <a:ext cx="8572560" cy="6296092"/>
          </a:xfrm>
          <a:prstGeom prst="rect">
            <a:avLst/>
          </a:prstGeom>
          <a:noFill/>
          <a:ln w="76200">
            <a:solidFill>
              <a:srgbClr val="96944A"/>
            </a:solidFill>
          </a:ln>
          <a:effectLst>
            <a:softEdge rad="317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5127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edyal.ru/resource/userfiles/picture/1/f8db7006820b.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20" y="290456"/>
            <a:ext cx="8643998" cy="6368528"/>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7337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642918"/>
            <a:ext cx="8143932" cy="5878532"/>
          </a:xfrm>
          <a:prstGeom prst="rect">
            <a:avLst/>
          </a:prstGeom>
        </p:spPr>
        <p:txBody>
          <a:bodyPr wrap="square">
            <a:spAutoFit/>
          </a:bodyPr>
          <a:lstStyle/>
          <a:p>
            <a:r>
              <a:rPr lang="ru-RU" sz="2800" dirty="0" smtClean="0">
                <a:solidFill>
                  <a:srgbClr val="FF0000"/>
                </a:solidFill>
                <a:latin typeface="Times New Roman" pitchFamily="18" charset="0"/>
                <a:cs typeface="Times New Roman" pitchFamily="18" charset="0"/>
              </a:rPr>
              <a:t>Попробуйте максимально использовать естественное освещение.</a:t>
            </a:r>
          </a:p>
          <a:p>
            <a:endParaRPr lang="ru-RU" sz="3600" dirty="0">
              <a:solidFill>
                <a:srgbClr val="FF0000"/>
              </a:solidFill>
              <a:latin typeface="Times New Roman" pitchFamily="18" charset="0"/>
              <a:cs typeface="Times New Roman" pitchFamily="18" charset="0"/>
            </a:endParaRPr>
          </a:p>
          <a:p>
            <a:endParaRPr lang="ru-RU" sz="3600" dirty="0" smtClean="0">
              <a:solidFill>
                <a:srgbClr val="FF0000"/>
              </a:solidFill>
              <a:latin typeface="Times New Roman" pitchFamily="18" charset="0"/>
              <a:cs typeface="Times New Roman" pitchFamily="18" charset="0"/>
            </a:endParaRPr>
          </a:p>
          <a:p>
            <a:endParaRPr lang="ru-RU" sz="3600" dirty="0" smtClean="0">
              <a:solidFill>
                <a:srgbClr val="003300"/>
              </a:solidFill>
              <a:latin typeface="Times New Roman" pitchFamily="18" charset="0"/>
              <a:cs typeface="Times New Roman" pitchFamily="18" charset="0"/>
            </a:endParaRPr>
          </a:p>
          <a:p>
            <a:endParaRPr lang="ru-RU" sz="3600" dirty="0" smtClean="0">
              <a:solidFill>
                <a:srgbClr val="003300"/>
              </a:solidFill>
              <a:latin typeface="Times New Roman" pitchFamily="18" charset="0"/>
              <a:cs typeface="Times New Roman" pitchFamily="18" charset="0"/>
            </a:endParaRPr>
          </a:p>
          <a:p>
            <a:endParaRPr lang="ru-RU" sz="3600" dirty="0" smtClean="0">
              <a:solidFill>
                <a:srgbClr val="003300"/>
              </a:solidFill>
              <a:latin typeface="Times New Roman" pitchFamily="18" charset="0"/>
              <a:cs typeface="Times New Roman" pitchFamily="18" charset="0"/>
            </a:endParaRPr>
          </a:p>
          <a:p>
            <a:endParaRPr lang="ru-RU" sz="2800" dirty="0" smtClean="0">
              <a:solidFill>
                <a:srgbClr val="003300"/>
              </a:solidFill>
              <a:latin typeface="Times New Roman" pitchFamily="18" charset="0"/>
              <a:cs typeface="Times New Roman" pitchFamily="18" charset="0"/>
            </a:endParaRPr>
          </a:p>
          <a:p>
            <a:endParaRPr lang="ru-RU" sz="2800" dirty="0" smtClean="0">
              <a:solidFill>
                <a:srgbClr val="003300"/>
              </a:solidFill>
              <a:latin typeface="Times New Roman" pitchFamily="18" charset="0"/>
              <a:cs typeface="Times New Roman" pitchFamily="18" charset="0"/>
            </a:endParaRPr>
          </a:p>
          <a:p>
            <a:endParaRPr lang="ru-RU" sz="2800" dirty="0" smtClean="0">
              <a:solidFill>
                <a:srgbClr val="003300"/>
              </a:solidFill>
              <a:latin typeface="Times New Roman" pitchFamily="18" charset="0"/>
              <a:cs typeface="Times New Roman" pitchFamily="18" charset="0"/>
            </a:endParaRPr>
          </a:p>
          <a:p>
            <a:r>
              <a:rPr lang="ru-RU" sz="2800" dirty="0" smtClean="0">
                <a:solidFill>
                  <a:srgbClr val="003300"/>
                </a:solidFill>
                <a:latin typeface="Times New Roman" pitchFamily="18" charset="0"/>
                <a:cs typeface="Times New Roman" pitchFamily="18" charset="0"/>
              </a:rPr>
              <a:t>Проверьте чистоту ваших оконных стекол, а днем просто раздвиньте занавески на окнах. </a:t>
            </a:r>
            <a:endParaRPr lang="ru-RU" sz="2800" dirty="0">
              <a:solidFill>
                <a:srgbClr val="003300"/>
              </a:solidFill>
              <a:latin typeface="Times New Roman" pitchFamily="18" charset="0"/>
              <a:cs typeface="Times New Roman" pitchFamily="18" charset="0"/>
            </a:endParaRPr>
          </a:p>
        </p:txBody>
      </p:sp>
      <p:pic>
        <p:nvPicPr>
          <p:cNvPr id="2050" name="Picture 2" descr="C:\Users\Пользователь\Desktop\праздники\энергосбереж. занятие\DSC06933.JPG"/>
          <p:cNvPicPr>
            <a:picLocks noChangeAspect="1" noChangeArrowheads="1"/>
          </p:cNvPicPr>
          <p:nvPr/>
        </p:nvPicPr>
        <p:blipFill>
          <a:blip r:embed="rId2" cstate="print"/>
          <a:srcRect/>
          <a:stretch>
            <a:fillRect/>
          </a:stretch>
        </p:blipFill>
        <p:spPr bwMode="auto">
          <a:xfrm>
            <a:off x="1285852" y="1571612"/>
            <a:ext cx="6215106" cy="37862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
                                            <p:txEl>
                                              <p:pRg st="9" end="9"/>
                                            </p:txEl>
                                          </p:spTgt>
                                        </p:tgtEl>
                                        <p:attrNameLst>
                                          <p:attrName>style.visibility</p:attrName>
                                        </p:attrNameLst>
                                      </p:cBhvr>
                                      <p:to>
                                        <p:strVal val="visible"/>
                                      </p:to>
                                    </p:set>
                                    <p:anim calcmode="lin" valueType="num">
                                      <p:cBhvr>
                                        <p:cTn id="14"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16"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151</TotalTime>
  <Words>794</Words>
  <Application>Microsoft Office PowerPoint</Application>
  <PresentationFormat>Экран (4:3)</PresentationFormat>
  <Paragraphs>64</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Бумажная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18</cp:revision>
  <dcterms:created xsi:type="dcterms:W3CDTF">2018-10-14T22:12:07Z</dcterms:created>
  <dcterms:modified xsi:type="dcterms:W3CDTF">2018-12-19T16:43:14Z</dcterms:modified>
</cp:coreProperties>
</file>