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legacyDiagramTex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331" r:id="rId2"/>
    <p:sldId id="276" r:id="rId3"/>
    <p:sldId id="278" r:id="rId4"/>
    <p:sldId id="27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304" r:id="rId15"/>
    <p:sldId id="312" r:id="rId16"/>
    <p:sldId id="302" r:id="rId17"/>
    <p:sldId id="303" r:id="rId18"/>
    <p:sldId id="307" r:id="rId19"/>
    <p:sldId id="308" r:id="rId20"/>
    <p:sldId id="334" r:id="rId21"/>
    <p:sldId id="309" r:id="rId22"/>
    <p:sldId id="310" r:id="rId23"/>
    <p:sldId id="311" r:id="rId24"/>
    <p:sldId id="306" r:id="rId25"/>
    <p:sldId id="280" r:id="rId26"/>
    <p:sldId id="305" r:id="rId27"/>
    <p:sldId id="281" r:id="rId28"/>
    <p:sldId id="299" r:id="rId29"/>
    <p:sldId id="282" r:id="rId30"/>
    <p:sldId id="271" r:id="rId31"/>
    <p:sldId id="333" r:id="rId32"/>
    <p:sldId id="313" r:id="rId33"/>
    <p:sldId id="315" r:id="rId34"/>
    <p:sldId id="284" r:id="rId35"/>
    <p:sldId id="300" r:id="rId36"/>
    <p:sldId id="301" r:id="rId37"/>
    <p:sldId id="283" r:id="rId38"/>
    <p:sldId id="287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32" r:id="rId50"/>
    <p:sldId id="327" r:id="rId51"/>
    <p:sldId id="328" r:id="rId52"/>
    <p:sldId id="329" r:id="rId53"/>
    <p:sldId id="292" r:id="rId54"/>
    <p:sldId id="293" r:id="rId55"/>
    <p:sldId id="294" r:id="rId56"/>
    <p:sldId id="295" r:id="rId57"/>
    <p:sldId id="296" r:id="rId58"/>
    <p:sldId id="288" r:id="rId59"/>
    <p:sldId id="289" r:id="rId60"/>
    <p:sldId id="291" r:id="rId61"/>
    <p:sldId id="290" r:id="rId62"/>
    <p:sldId id="269" r:id="rId63"/>
    <p:sldId id="330" r:id="rId64"/>
    <p:sldId id="286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8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openxmlformats.org/officeDocument/2006/relationships/image" Target="../media/image13.png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2611D-7400-49EF-9D96-D592CB3A1F5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42658-7972-4ACC-9B81-8AC0F4476E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DBAC20-1E60-4129-8660-271D2E0C9756}" type="slidenum">
              <a:rPr lang="ru-RU" smtClean="0">
                <a:latin typeface="Arial" pitchFamily="34" charset="0"/>
              </a:rPr>
              <a:pPr/>
              <a:t>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B4901-6B54-4CEC-81C9-EF7886E3E71F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DEC497-922C-4F58-8B27-83E4A8535359}" type="slidenum">
              <a:rPr lang="ru-RU" smtClean="0">
                <a:latin typeface="Arial" pitchFamily="34" charset="0"/>
              </a:rPr>
              <a:pPr/>
              <a:t>64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B4C74A5-C953-409A-959A-A2EFF48DCDC1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0A4C8D9-B21B-4DBF-BB77-5F09F1EAC9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6.jpe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gif"/><Relationship Id="rId4" Type="http://schemas.openxmlformats.org/officeDocument/2006/relationships/image" Target="../media/image112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Какой язык преподавать в качестве родного? </a:t>
            </a:r>
            <a:r>
              <a:rPr lang="ru-RU" sz="3600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3276600"/>
            <a:ext cx="5991200" cy="267268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Акашина</a:t>
            </a:r>
            <a:endParaRPr lang="ru-RU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Ниля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Мухамедовна,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заместитель директора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по учебной работе по вопросам национального образования,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победитель ПНПО РТ, 2012, 2013г.г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           ПНПО  РФ2016г.,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Лауреат республиканской премии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им.К. </a:t>
            </a:r>
            <a:r>
              <a:rPr lang="ru-RU" sz="2000" b="1" dirty="0" err="1" smtClean="0">
                <a:solidFill>
                  <a:srgbClr val="FF0000"/>
                </a:solidFill>
              </a:rPr>
              <a:t>Насыйри</a:t>
            </a:r>
            <a:r>
              <a:rPr lang="ru-RU" sz="2000" b="1" dirty="0" smtClean="0">
                <a:solidFill>
                  <a:srgbClr val="FF0000"/>
                </a:solidFill>
              </a:rPr>
              <a:t>. 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3076" name="Picture 4" descr="IMG_07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1828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93096"/>
            <a:ext cx="8183880" cy="1296144"/>
          </a:xfrm>
        </p:spPr>
        <p:txBody>
          <a:bodyPr>
            <a:normAutofit/>
          </a:bodyPr>
          <a:lstStyle/>
          <a:p>
            <a:r>
              <a:rPr lang="ru-RU" dirty="0" smtClean="0"/>
              <a:t>МОСКВА, 25 июля. /ТАСС/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Госдума </a:t>
            </a:r>
            <a:r>
              <a:rPr lang="ru-RU" dirty="0"/>
              <a:t>на заседании в среду приняла в третьем, окончательном чтении законопроект о родных языках. В школах, программа которых включает предмет </a:t>
            </a:r>
            <a:r>
              <a:rPr lang="ru-RU" b="1" dirty="0"/>
              <a:t>"Родной язык", </a:t>
            </a:r>
            <a:r>
              <a:rPr lang="ru-RU" dirty="0"/>
              <a:t>его изучение остается обязательным, при этом можно будет выбрать конкретный язык, в том числе русский как родной.</a:t>
            </a:r>
          </a:p>
          <a:p>
            <a:endParaRPr lang="ru-RU" dirty="0"/>
          </a:p>
        </p:txBody>
      </p:sp>
      <p:pic>
        <p:nvPicPr>
          <p:cNvPr id="4" name="Рисунок 3" descr="C:\Users\1F26~1\AppData\Local\Temp\Rar$DI59.912\Рисунок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941168"/>
            <a:ext cx="3246438" cy="16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Так, в документе прописано, что федеральные образовательные стандарты обеспечивают "</a:t>
            </a:r>
            <a:r>
              <a:rPr lang="ru-RU" b="1" i="1" dirty="0"/>
              <a:t>возможность получения образования на родных языках из числа языков народов РФ, изучения государственных языков республик РФ, родных языков из числа языков народов РФ, в том числе русского языка как родного языка". </a:t>
            </a:r>
          </a:p>
        </p:txBody>
      </p:sp>
      <p:pic>
        <p:nvPicPr>
          <p:cNvPr id="4" name="Рисунок 3" descr="C:\Users\1F26~1\AppData\Local\Temp\Rar$DI08.912\Рисунок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149080"/>
            <a:ext cx="1543644" cy="168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Русский язык продолжает быть обязательной дисциплиной во всех школах РФ.</a:t>
            </a:r>
          </a:p>
          <a:p>
            <a:r>
              <a:rPr lang="ru-RU" b="1" dirty="0"/>
              <a:t>Документ прошел </a:t>
            </a:r>
            <a:r>
              <a:rPr lang="ru-RU" b="1" dirty="0" smtClean="0"/>
              <a:t>серьезную </a:t>
            </a:r>
            <a:r>
              <a:rPr lang="ru-RU" b="1" dirty="0"/>
              <a:t>доработку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3" descr="C:\Users\1F26~1\AppData\Local\Temp\Rar$DI40.912\Рисунок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437112"/>
            <a:ext cx="289401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rganization Chart 3"/>
          <p:cNvGraphicFramePr>
            <a:graphicFrameLocks noChangeAspect="1"/>
          </p:cNvGraphicFramePr>
          <p:nvPr/>
        </p:nvGraphicFramePr>
        <p:xfrm>
          <a:off x="0" y="260648"/>
          <a:ext cx="8964612" cy="6408738"/>
        </p:xfrm>
        <a:graphic>
          <a:graphicData uri="http://schemas.openxmlformats.org/drawingml/2006/compatibility">
            <com:legacyDrawing xmlns:com="http://schemas.openxmlformats.org/drawingml/2006/compatibility" spid="_x0000_s17410"/>
          </a:graphicData>
        </a:graphic>
      </p:graphicFrame>
      <p:pic>
        <p:nvPicPr>
          <p:cNvPr id="8" name="Рисунок 10" descr="89beaf6b615c.gif"/>
          <p:cNvPicPr>
            <a:picLocks noGrp="1" noChangeAspect="1"/>
          </p:cNvPicPr>
          <p:nvPr>
            <p:ph type="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92150"/>
            <a:ext cx="1143000" cy="781050"/>
          </a:xfr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900363" y="2147888"/>
            <a:ext cx="2519362" cy="20288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400" b="1" dirty="0">
                <a:solidFill>
                  <a:srgbClr val="000000"/>
                </a:solidFill>
              </a:rPr>
              <a:t>Гамәлгә кертү </a:t>
            </a:r>
          </a:p>
          <a:p>
            <a:pPr algn="ctr">
              <a:defRPr/>
            </a:pPr>
            <a:r>
              <a:rPr lang="tt-RU" altLang="ru-RU" sz="2400" b="1" dirty="0">
                <a:solidFill>
                  <a:srgbClr val="000000"/>
                </a:solidFill>
              </a:rPr>
              <a:t>чаралары</a:t>
            </a:r>
            <a:endParaRPr lang="ru-RU" altLang="ru-RU" sz="2400" b="1" dirty="0">
              <a:solidFill>
                <a:srgbClr val="00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9088" y="836613"/>
            <a:ext cx="2617787" cy="136842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000" b="1" dirty="0">
                <a:solidFill>
                  <a:schemeClr val="tx1"/>
                </a:solidFill>
              </a:rPr>
              <a:t>Группада</a:t>
            </a:r>
            <a:r>
              <a:rPr lang="tt-RU" altLang="ru-RU" sz="2000" b="1" dirty="0">
                <a:solidFill>
                  <a:srgbClr val="000000"/>
                </a:solidFill>
              </a:rPr>
              <a:t> </a:t>
            </a:r>
            <a:r>
              <a:rPr lang="tt-RU" altLang="ru-RU" sz="2000" b="1" dirty="0">
                <a:solidFill>
                  <a:schemeClr val="tx1"/>
                </a:solidFill>
              </a:rPr>
              <a:t>эшләү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03550" y="279400"/>
            <a:ext cx="2571750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000" b="1" dirty="0">
                <a:solidFill>
                  <a:srgbClr val="000000"/>
                </a:solidFill>
              </a:rPr>
              <a:t>Парлы эш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57875" y="887413"/>
            <a:ext cx="2379663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000" b="1" dirty="0">
                <a:solidFill>
                  <a:srgbClr val="000000"/>
                </a:solidFill>
              </a:rPr>
              <a:t>Билге һәм </a:t>
            </a:r>
          </a:p>
          <a:p>
            <a:pPr algn="ctr">
              <a:defRPr/>
            </a:pPr>
            <a:r>
              <a:rPr lang="tt-RU" altLang="ru-RU" sz="2000" b="1" dirty="0">
                <a:solidFill>
                  <a:srgbClr val="000000"/>
                </a:solidFill>
              </a:rPr>
              <a:t>символлар</a:t>
            </a:r>
            <a:r>
              <a:rPr lang="tt-RU" altLang="ru-RU" sz="2000" dirty="0"/>
              <a:t> </a:t>
            </a:r>
            <a:endParaRPr lang="ru-RU" altLang="ru-RU" sz="2000" dirty="0"/>
          </a:p>
        </p:txBody>
      </p:sp>
      <p:sp>
        <p:nvSpPr>
          <p:cNvPr id="8" name="Овал 7"/>
          <p:cNvSpPr/>
          <p:nvPr/>
        </p:nvSpPr>
        <p:spPr>
          <a:xfrm>
            <a:off x="5724525" y="2557463"/>
            <a:ext cx="2566988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000" b="1" dirty="0">
                <a:solidFill>
                  <a:srgbClr val="FF0000"/>
                </a:solidFill>
              </a:rPr>
              <a:t>Проектлар язу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92725" y="4292600"/>
            <a:ext cx="2803525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2000" b="1" dirty="0" err="1">
                <a:solidFill>
                  <a:srgbClr val="FF0000"/>
                </a:solidFill>
              </a:rPr>
              <a:t>Globallab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876550" y="5051425"/>
            <a:ext cx="2847975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On-line </a:t>
            </a:r>
            <a:r>
              <a:rPr lang="ru-RU" sz="2000" b="1" dirty="0">
                <a:solidFill>
                  <a:srgbClr val="FF0000"/>
                </a:solidFill>
              </a:rPr>
              <a:t>конференция</a:t>
            </a:r>
            <a:r>
              <a:rPr lang="tt-RU" sz="2000" b="1" dirty="0">
                <a:solidFill>
                  <a:srgbClr val="FF0000"/>
                </a:solidFill>
              </a:rPr>
              <a:t>ләр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8113" y="4329113"/>
            <a:ext cx="2738437" cy="1362075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sz="2000" b="1" dirty="0">
                <a:solidFill>
                  <a:srgbClr val="FF0000"/>
                </a:solidFill>
              </a:rPr>
              <a:t>Түгәрәктә эшләү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-12700" y="2557463"/>
            <a:ext cx="2387600" cy="13462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t-RU" altLang="ru-RU" sz="2000" b="1" dirty="0">
                <a:solidFill>
                  <a:srgbClr val="000000"/>
                </a:solidFill>
              </a:rPr>
              <a:t>Үзара тикшерү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5281613" y="2060575"/>
            <a:ext cx="585787" cy="496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427538" y="1773238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8" idx="2"/>
          </p:cNvCxnSpPr>
          <p:nvPr/>
        </p:nvCxnSpPr>
        <p:spPr>
          <a:xfrm flipV="1">
            <a:off x="5260975" y="3230563"/>
            <a:ext cx="463550" cy="7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281613" y="4149725"/>
            <a:ext cx="442912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248150" y="4508500"/>
            <a:ext cx="0" cy="520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771775" y="4149725"/>
            <a:ext cx="442913" cy="358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2" idx="6"/>
          </p:cNvCxnSpPr>
          <p:nvPr/>
        </p:nvCxnSpPr>
        <p:spPr>
          <a:xfrm flipH="1">
            <a:off x="2374900" y="3230563"/>
            <a:ext cx="5508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2771775" y="2060575"/>
            <a:ext cx="576263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9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algn="ctr"/>
            <a:r>
              <a:rPr lang="ru-RU" sz="2800" b="1" smtClean="0"/>
              <a:t>Праздники:</a:t>
            </a:r>
          </a:p>
          <a:p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«С</a:t>
            </a:r>
            <a:r>
              <a:rPr lang="tt-RU" sz="2800" b="1" smtClean="0">
                <a:solidFill>
                  <a:schemeClr val="hlink"/>
                </a:solidFill>
                <a:latin typeface="Times New Roman" pitchFamily="18" charset="0"/>
              </a:rPr>
              <a:t>өмбеле</a:t>
            </a: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»;</a:t>
            </a:r>
          </a:p>
          <a:p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«Нәүрүз»;</a:t>
            </a:r>
          </a:p>
          <a:p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«</a:t>
            </a:r>
            <a:r>
              <a:rPr lang="tt-RU" sz="2800" b="1" smtClean="0">
                <a:solidFill>
                  <a:schemeClr val="hlink"/>
                </a:solidFill>
                <a:latin typeface="Times New Roman" pitchFamily="18" charset="0"/>
              </a:rPr>
              <a:t>Белем көне</a:t>
            </a:r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»;</a:t>
            </a:r>
            <a:r>
              <a:rPr lang="tt-RU" sz="2800" b="1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  <a:p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«Яңа ел бәйрәме»;</a:t>
            </a:r>
          </a:p>
          <a:p>
            <a:r>
              <a:rPr lang="ru-RU" sz="2800" b="1" smtClean="0">
                <a:solidFill>
                  <a:schemeClr val="hlink"/>
                </a:solidFill>
                <a:latin typeface="Times New Roman" pitchFamily="18" charset="0"/>
              </a:rPr>
              <a:t>« Җиңү көне».</a:t>
            </a:r>
          </a:p>
        </p:txBody>
      </p:sp>
      <p:pic>
        <p:nvPicPr>
          <p:cNvPr id="15363" name="Picture 6" descr="IMG_02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989138"/>
            <a:ext cx="22145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" descr="G:\пнпо нИЛЯ\IMG_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4410075"/>
            <a:ext cx="23225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 descr="G:\пнпо нИЛЯ\IMG_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4221163"/>
            <a:ext cx="28082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5259" y="188640"/>
            <a:ext cx="9058741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Работа воспитательного центра «Надежда»- « </a:t>
            </a:r>
            <a:r>
              <a:rPr lang="tt-RU" sz="4000" b="1" dirty="0">
                <a:ln w="1143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Өмет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»</a:t>
            </a:r>
            <a:endParaRPr lang="ru-RU" sz="4000" b="1" dirty="0">
              <a:ln w="11430"/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5367" name="Picture 9" descr="КОНКУРС и ДИНАРА 0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1341438"/>
            <a:ext cx="20891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tt-RU" sz="4000" b="1" smtClean="0">
                <a:solidFill>
                  <a:srgbClr val="C00000"/>
                </a:solidFill>
                <a:latin typeface="Monotype Corsiva" pitchFamily="66" charset="0"/>
              </a:rPr>
              <a:t>“Ашлар солтаны” </a:t>
            </a:r>
            <a:br>
              <a:rPr lang="tt-RU" sz="4000" b="1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tt-RU" sz="4000" b="1" smtClean="0">
                <a:solidFill>
                  <a:srgbClr val="C00000"/>
                </a:solidFill>
                <a:latin typeface="Monotype Corsiva" pitchFamily="66" charset="0"/>
              </a:rPr>
              <a:t>Р.Вәлиева 2нче сыйныф укучылары башкаруында</a:t>
            </a:r>
            <a:endParaRPr lang="ru-RU" sz="4000" b="1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502920" y="530352"/>
            <a:ext cx="8183880" cy="4626840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7652" name="Picture 5" descr="IMG_06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92696"/>
            <a:ext cx="2504257" cy="333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IMG_06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1124744"/>
            <a:ext cx="2232247" cy="297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8" name="Picture 4" descr="im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IMG_02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773238"/>
            <a:ext cx="388937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IMG_02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789363"/>
            <a:ext cx="31670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79388" y="1052513"/>
            <a:ext cx="4562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t-RU" sz="3600" b="1">
                <a:solidFill>
                  <a:srgbClr val="6633F5"/>
                </a:solidFill>
                <a:latin typeface="Monotype Corsiva" pitchFamily="66" charset="0"/>
              </a:rPr>
              <a:t>3а сыйныф укучылары “Шалкан” әкиятен куя</a:t>
            </a:r>
            <a:endParaRPr lang="ru-RU" sz="3600" b="1">
              <a:solidFill>
                <a:srgbClr val="6633F5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Ученик\Рабочий стол\Диляра\праздник\IMG_5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t-RU" b="1" dirty="0" smtClean="0">
                <a:solidFill>
                  <a:srgbClr val="FFFF00"/>
                </a:solidFill>
                <a:latin typeface="+mn-lt"/>
              </a:rPr>
              <a:t>“СӨМБЕЛӘ” бәйрәме </a:t>
            </a:r>
            <a:endParaRPr lang="ru-RU" dirty="0">
              <a:latin typeface="+mn-lt"/>
            </a:endParaRPr>
          </a:p>
        </p:txBody>
      </p:sp>
      <p:sp>
        <p:nvSpPr>
          <p:cNvPr id="307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613"/>
            <a:ext cx="7989888" cy="10080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t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t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t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Юнеско”ның ассо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иа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цияле</a:t>
            </a: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мәктәпләр программасында катнашу</a:t>
            </a:r>
            <a:b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Телемост с учениками</a:t>
            </a:r>
            <a:b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Нарын ( Киргизия) СШГ №2 им. Чкалова  </a:t>
            </a:r>
            <a:b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.12.2017г.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pic>
        <p:nvPicPr>
          <p:cNvPr id="39939" name="Picture 2" descr="D:\МоиФайлы\Desktop\Фото с телефона\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573463"/>
            <a:ext cx="42481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D:\МоиФайлы\Desktop\Фото с телефона\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349500"/>
            <a:ext cx="36734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611560" y="2303753"/>
            <a:ext cx="831812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07975" algn="ctr"/>
            <a:r>
              <a:rPr lang="ru-RU" sz="2000" b="1" dirty="0">
                <a:solidFill>
                  <a:srgbClr val="000080"/>
                </a:solidFill>
                <a:cs typeface="Times New Roman" pitchFamily="18" charset="0"/>
              </a:rPr>
              <a:t>КОНСТИТУЦИЯ РОССИЙСКОЙ ФЕДЕРАЦИИ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b="1" dirty="0">
              <a:solidFill>
                <a:srgbClr val="000080"/>
              </a:solidFill>
              <a:cs typeface="Times New Roman" pitchFamily="18" charset="0"/>
            </a:endParaRPr>
          </a:p>
          <a:p>
            <a:pPr indent="307975"/>
            <a:r>
              <a:rPr lang="ru-RU" sz="1600" b="1" dirty="0">
                <a:solidFill>
                  <a:srgbClr val="000080"/>
                </a:solidFill>
                <a:cs typeface="Times New Roman" pitchFamily="18" charset="0"/>
              </a:rPr>
              <a:t>Статья 26</a:t>
            </a:r>
            <a:endParaRPr lang="ru-RU" sz="1100" dirty="0"/>
          </a:p>
          <a:p>
            <a:pPr indent="307975" eaLnBrk="0" hangingPunct="0"/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1.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Каждый вправе определять и указывать свою национальную принадлежность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. Никто не может быть принужден к определению и указанию своей национальной принадлежности.</a:t>
            </a:r>
            <a:endParaRPr lang="ru-RU" sz="1100" dirty="0"/>
          </a:p>
          <a:p>
            <a:pPr indent="307975" algn="just" eaLnBrk="0" hangingPunct="0"/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2. Каждый имеет право на пользование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родным языком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, на свободный выбор языка общения, воспитания, обучения и творчества.</a:t>
            </a:r>
            <a:endParaRPr lang="ru-RU" sz="1100" dirty="0"/>
          </a:p>
          <a:p>
            <a:pPr indent="307975" eaLnBrk="0" hangingPunct="0"/>
            <a:endParaRPr lang="en-US" sz="1600" b="1" dirty="0">
              <a:solidFill>
                <a:srgbClr val="000080"/>
              </a:solidFill>
              <a:cs typeface="Times New Roman" pitchFamily="18" charset="0"/>
            </a:endParaRPr>
          </a:p>
          <a:p>
            <a:pPr indent="307975" eaLnBrk="0" hangingPunct="0"/>
            <a:r>
              <a:rPr lang="ru-RU" sz="1600" b="1" dirty="0">
                <a:solidFill>
                  <a:srgbClr val="000080"/>
                </a:solidFill>
                <a:cs typeface="Times New Roman" pitchFamily="18" charset="0"/>
              </a:rPr>
              <a:t>Статья 68</a:t>
            </a:r>
            <a:endParaRPr lang="ru-RU" sz="1100" dirty="0"/>
          </a:p>
          <a:p>
            <a:pPr indent="307975" eaLnBrk="0" hangingPunct="0"/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1.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Государственным языком Российской Федерации 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на всей ее территории является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русский язык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ru-RU" sz="1100" dirty="0"/>
          </a:p>
          <a:p>
            <a:pPr indent="307975" algn="just" eaLnBrk="0" hangingPunct="0"/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2.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Республики вправе устанавливать свои государственные языки</a:t>
            </a: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. В органах государственной власти, органах местного самоуправления, государственных учреждениях республик они употребляются наряду с государственным языком Российской Федерации.</a:t>
            </a:r>
            <a:endParaRPr lang="ru-RU" sz="1100" dirty="0"/>
          </a:p>
          <a:p>
            <a:pPr indent="307975" algn="just" eaLnBrk="0" hangingPunct="0"/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З. Российская Федерация гарантирует всем ее народам право на сохранение родного языка, создание условий для его изучения и развития.</a:t>
            </a:r>
            <a:endParaRPr lang="ru-RU" sz="2800" dirty="0"/>
          </a:p>
        </p:txBody>
      </p:sp>
      <p:pic>
        <p:nvPicPr>
          <p:cNvPr id="4099" name="Picture 3" descr="\\Gvn\data (d)\Мои рисунки\фото Герб Флаг\russia-n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785813"/>
            <a:ext cx="1428750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\\Gvn\data (d)\Мои рисунки\фото Герб Флаг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D9FB"/>
              </a:clrFrom>
              <a:clrTo>
                <a:srgbClr val="CCD9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75" y="571500"/>
            <a:ext cx="1112838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vervil\Рабочий стол\язык для презентации\PR20091212125947.jpg"/>
          <p:cNvPicPr>
            <a:picLocks noChangeAspect="1" noChangeArrowheads="1"/>
          </p:cNvPicPr>
          <p:nvPr/>
        </p:nvPicPr>
        <p:blipFill>
          <a:blip r:embed="rId4" cstate="print"/>
          <a:srcRect l="21195" t="6522" r="31521" b="4347"/>
          <a:stretch>
            <a:fillRect/>
          </a:stretch>
        </p:blipFill>
        <p:spPr bwMode="auto">
          <a:xfrm>
            <a:off x="3929063" y="357188"/>
            <a:ext cx="1306512" cy="171450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73025" y="6669360"/>
            <a:ext cx="8999538" cy="83865"/>
            <a:chOff x="73025" y="6534150"/>
            <a:chExt cx="8999569" cy="323850"/>
          </a:xfrm>
        </p:grpSpPr>
        <p:pic>
          <p:nvPicPr>
            <p:cNvPr id="4103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25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3619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BIBLIOTEKA\Biblioteka\для Шайдуллиной\ТЕЛЕМОСТЫ\киргизия\киргизия\P191214_10.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3092640" cy="23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\\BIBLIOTEKA\Biblioteka\для Шайдуллиной\ТЕЛЕМОСТЫ\киргизия\киргизия\P191214_10.07_[01]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556792"/>
            <a:ext cx="2639291" cy="197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\\BIBLIOTEKA\Biblioteka\для Шайдуллиной\ТЕЛЕМОСТЫ\киргизия\киргизия\P191214_10.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573016"/>
            <a:ext cx="3101842" cy="23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WordArt 2"/>
          <p:cNvSpPr>
            <a:spLocks noChangeArrowheads="1" noChangeShapeType="1" noTextEdit="1"/>
          </p:cNvSpPr>
          <p:nvPr/>
        </p:nvSpPr>
        <p:spPr bwMode="auto">
          <a:xfrm>
            <a:off x="1092201" y="836713"/>
            <a:ext cx="484795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Телемост с Киргизией “Диалог культур” </a:t>
            </a:r>
          </a:p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19.12.2017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Телемост с  Арменией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перевод на татарский язык эпоса 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«Давид </a:t>
            </a:r>
            <a:r>
              <a:rPr lang="ru-RU" sz="32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Сусанский</a:t>
            </a:r>
            <a:r>
              <a:rPr lang="ru-RU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», 20. 02.2015г. </a:t>
            </a:r>
            <a:endParaRPr lang="ru-RU" sz="3200" dirty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044033"/>
            <a:ext cx="3932238" cy="3361821"/>
          </a:xfrm>
          <a:noFill/>
        </p:spPr>
      </p:pic>
      <p:pic>
        <p:nvPicPr>
          <p:cNvPr id="4096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973944"/>
            <a:ext cx="3930650" cy="3501999"/>
          </a:xfr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688800" cy="184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кашина\Desktop\документы акашина\казахстан\image-06-05-16-04-29-6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340768"/>
            <a:ext cx="66247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On-line </a:t>
            </a:r>
            <a:r>
              <a:rPr lang="ru-RU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конференция</a:t>
            </a:r>
            <a:r>
              <a:rPr lang="tt-RU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ләр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mtClean="0"/>
          </a:p>
        </p:txBody>
      </p:sp>
      <p:pic>
        <p:nvPicPr>
          <p:cNvPr id="41987" name="Picture 2" descr="D:\МоиФайлы\Desktop\Фото с телефона\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08720"/>
            <a:ext cx="544036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Всероссийский фестиваль школьных традиций,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г. Ульяновск</a:t>
            </a:r>
          </a:p>
        </p:txBody>
      </p:sp>
      <p:pic>
        <p:nvPicPr>
          <p:cNvPr id="43011" name="Picture 2" descr="\\218-akashina\документы акашина\сохраняя традиции11уф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1428" y="681037"/>
            <a:ext cx="5507182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7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7030A0"/>
                </a:solidFill>
                <a:latin typeface="Times New Roman" pitchFamily="18" charset="0"/>
              </a:rPr>
              <a:t>Конкурс « Татар егете -2009»</a:t>
            </a:r>
          </a:p>
        </p:txBody>
      </p:sp>
      <p:sp>
        <p:nvSpPr>
          <p:cNvPr id="16387" name="Содержимое 8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 lnSpcReduction="10000"/>
          </a:bodyPr>
          <a:lstStyle/>
          <a:p>
            <a:pPr algn="ctr"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    </a:t>
            </a:r>
            <a:r>
              <a:rPr lang="ru-RU" sz="2400" b="1" dirty="0" err="1" smtClean="0">
                <a:latin typeface="Times New Roman" pitchFamily="18" charset="0"/>
              </a:rPr>
              <a:t>Шайхутдинов</a:t>
            </a:r>
            <a:r>
              <a:rPr lang="ru-RU" sz="2400" b="1" dirty="0" smtClean="0">
                <a:latin typeface="Times New Roman" pitchFamily="18" charset="0"/>
              </a:rPr>
              <a:t> Искандер, 11а класс</a:t>
            </a:r>
          </a:p>
          <a:p>
            <a:pPr algn="ctr">
              <a:buFont typeface="Arial" pitchFamily="34" charset="0"/>
              <a:buNone/>
            </a:pPr>
            <a:r>
              <a:rPr lang="ru-RU" sz="2200" b="1" dirty="0" smtClean="0">
                <a:latin typeface="Times New Roman" pitchFamily="18" charset="0"/>
              </a:rPr>
              <a:t>учитель родного( татарского) языка и литературы </a:t>
            </a:r>
            <a:r>
              <a:rPr lang="ru-RU" sz="2200" i="1" dirty="0" err="1" smtClean="0">
                <a:solidFill>
                  <a:srgbClr val="FF0000"/>
                </a:solidFill>
                <a:latin typeface="Times New Roman" pitchFamily="18" charset="0"/>
              </a:rPr>
              <a:t>Акашина</a:t>
            </a:r>
            <a:r>
              <a:rPr lang="ru-RU" sz="22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200" i="1" dirty="0" err="1" smtClean="0">
                <a:solidFill>
                  <a:srgbClr val="FF0000"/>
                </a:solidFill>
                <a:latin typeface="Times New Roman" pitchFamily="18" charset="0"/>
              </a:rPr>
              <a:t>Ниля</a:t>
            </a:r>
            <a:r>
              <a:rPr lang="ru-RU" sz="2200" i="1" dirty="0" smtClean="0">
                <a:solidFill>
                  <a:srgbClr val="FF0000"/>
                </a:solidFill>
                <a:latin typeface="Times New Roman" pitchFamily="18" charset="0"/>
              </a:rPr>
              <a:t> Мухамедовна 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 -  1 место в районом конкурсе « Татар </a:t>
            </a:r>
            <a:r>
              <a:rPr lang="ru-RU" sz="2400" b="1" dirty="0" err="1" smtClean="0">
                <a:latin typeface="Times New Roman" pitchFamily="18" charset="0"/>
              </a:rPr>
              <a:t>егете</a:t>
            </a:r>
            <a:r>
              <a:rPr lang="ru-RU" sz="2400" b="1" dirty="0" smtClean="0">
                <a:latin typeface="Times New Roman" pitchFamily="18" charset="0"/>
              </a:rPr>
              <a:t> - 2009», 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</a:rPr>
              <a:t>  - в городском конкурсе победитель в номинации«</a:t>
            </a:r>
            <a:r>
              <a:rPr lang="ru-RU" sz="2400" b="1" dirty="0" err="1" smtClean="0">
                <a:latin typeface="Times New Roman" pitchFamily="18" charset="0"/>
              </a:rPr>
              <a:t>Зир</a:t>
            </a:r>
            <a:r>
              <a:rPr lang="tt-RU" sz="2400" b="1" dirty="0" smtClean="0">
                <a:latin typeface="Times New Roman" pitchFamily="18" charset="0"/>
              </a:rPr>
              <a:t>әк егете</a:t>
            </a:r>
            <a:r>
              <a:rPr lang="ru-RU" sz="2400" b="1" dirty="0" smtClean="0">
                <a:latin typeface="Times New Roman" pitchFamily="18" charset="0"/>
              </a:rPr>
              <a:t>»,     2 место</a:t>
            </a:r>
          </a:p>
        </p:txBody>
      </p:sp>
      <p:pic>
        <p:nvPicPr>
          <p:cNvPr id="16388" name="Picture 2" descr="G:\пнпо нИЛЯ\img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484784"/>
            <a:ext cx="284321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 descr="IMGA7020"/>
          <p:cNvPicPr>
            <a:picLocks noChangeAspect="1" noChangeArrowheads="1"/>
          </p:cNvPicPr>
          <p:nvPr/>
        </p:nvPicPr>
        <p:blipFill>
          <a:blip r:embed="rId3" cstate="print"/>
          <a:srcRect l="17163" t="6656"/>
          <a:stretch>
            <a:fillRect/>
          </a:stretch>
        </p:blipFill>
        <p:spPr bwMode="auto">
          <a:xfrm>
            <a:off x="3635896" y="4365104"/>
            <a:ext cx="2376264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IMGA6970"/>
          <p:cNvPicPr>
            <a:picLocks noChangeAspect="1" noChangeArrowheads="1"/>
          </p:cNvPicPr>
          <p:nvPr/>
        </p:nvPicPr>
        <p:blipFill>
          <a:blip r:embed="rId4" cstate="print"/>
          <a:srcRect l="7692" b="7745"/>
          <a:stretch>
            <a:fillRect/>
          </a:stretch>
        </p:blipFill>
        <p:spPr bwMode="auto">
          <a:xfrm>
            <a:off x="5867400" y="4005263"/>
            <a:ext cx="27432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IMGA6992"/>
          <p:cNvPicPr>
            <a:picLocks noChangeAspect="1" noChangeArrowheads="1"/>
          </p:cNvPicPr>
          <p:nvPr/>
        </p:nvPicPr>
        <p:blipFill>
          <a:blip r:embed="rId5" cstate="print"/>
          <a:srcRect l="17888" r="15672"/>
          <a:stretch>
            <a:fillRect/>
          </a:stretch>
        </p:blipFill>
        <p:spPr bwMode="auto">
          <a:xfrm>
            <a:off x="3995738" y="2060575"/>
            <a:ext cx="19399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Городской конкурс «Татар </a:t>
            </a:r>
            <a:r>
              <a:rPr lang="ru-RU" sz="2000" b="1" dirty="0" err="1" smtClean="0">
                <a:solidFill>
                  <a:srgbClr val="FF0000"/>
                </a:solidFill>
              </a:rPr>
              <a:t>кызы</a:t>
            </a:r>
            <a:r>
              <a:rPr lang="ru-RU" sz="2000" b="1" dirty="0" smtClean="0">
                <a:solidFill>
                  <a:srgbClr val="FF0000"/>
                </a:solidFill>
              </a:rPr>
              <a:t>- 2011»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2 место, учитель родного ( татарского) языка и литературы </a:t>
            </a:r>
            <a:r>
              <a:rPr lang="ru-RU" sz="2000" b="1" dirty="0">
                <a:solidFill>
                  <a:srgbClr val="FF0000"/>
                </a:solidFill>
              </a:rPr>
              <a:t>А</a:t>
            </a:r>
            <a:r>
              <a:rPr lang="ru-RU" sz="2000" b="1" dirty="0" smtClean="0">
                <a:solidFill>
                  <a:srgbClr val="FF0000"/>
                </a:solidFill>
              </a:rPr>
              <a:t>хмадуллина Лилия </a:t>
            </a:r>
            <a:r>
              <a:rPr lang="ru-RU" sz="2000" b="1" dirty="0" err="1" smtClean="0">
                <a:solidFill>
                  <a:srgbClr val="FF0000"/>
                </a:solidFill>
              </a:rPr>
              <a:t>Ирековна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9541" y="530225"/>
            <a:ext cx="6750956" cy="376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«Татар </a:t>
            </a:r>
            <a:r>
              <a:rPr lang="ru-RU" sz="28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кызы</a:t>
            </a:r>
            <a:r>
              <a:rPr lang="ru-RU" sz="28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2011»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Сулейманова </a:t>
            </a:r>
            <a:r>
              <a:rPr lang="ru-RU" sz="2800" b="1" dirty="0" err="1" smtClean="0">
                <a:solidFill>
                  <a:srgbClr val="FF0000"/>
                </a:solidFill>
              </a:rPr>
              <a:t>Алсу</a:t>
            </a:r>
            <a:r>
              <a:rPr lang="ru-RU" sz="2800" b="1" dirty="0" smtClean="0">
                <a:solidFill>
                  <a:srgbClr val="FF0000"/>
                </a:solidFill>
              </a:rPr>
              <a:t> заняла 1 место в районе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18436" name="Picture 4" descr="IMG_3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48680"/>
            <a:ext cx="310197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Муниципальный тур «Татар кызы-2015г »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победитель в номинации «</a:t>
            </a:r>
            <a:r>
              <a:rPr lang="ru-RU" sz="1800" b="1" dirty="0" err="1" smtClean="0">
                <a:solidFill>
                  <a:srgbClr val="FF0000"/>
                </a:solidFill>
              </a:rPr>
              <a:t>Зирәк кыз</a:t>
            </a:r>
            <a:r>
              <a:rPr lang="ru-RU" sz="1800" b="1" dirty="0" smtClean="0">
                <a:solidFill>
                  <a:srgbClr val="FF0000"/>
                </a:solidFill>
              </a:rPr>
              <a:t>»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учитель родного( татарского) языка и литературы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 Каримова </a:t>
            </a:r>
            <a:r>
              <a:rPr lang="ru-RU" sz="1800" b="1" dirty="0" err="1" smtClean="0">
                <a:solidFill>
                  <a:srgbClr val="FF0000"/>
                </a:solidFill>
              </a:rPr>
              <a:t>Фания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>
                <a:solidFill>
                  <a:srgbClr val="FF0000"/>
                </a:solidFill>
              </a:rPr>
              <a:t>И</a:t>
            </a:r>
            <a:r>
              <a:rPr lang="ru-RU" sz="1800" b="1" dirty="0" err="1" smtClean="0">
                <a:solidFill>
                  <a:srgbClr val="FF0000"/>
                </a:solidFill>
              </a:rPr>
              <a:t>льдусовна</a:t>
            </a:r>
            <a:r>
              <a:rPr lang="ru-RU" sz="1800" b="1" dirty="0" smtClean="0">
                <a:solidFill>
                  <a:srgbClr val="FF0000"/>
                </a:solidFill>
              </a:rPr>
              <a:t> , ученица 11А класса    Губайдуллина </a:t>
            </a:r>
            <a:r>
              <a:rPr lang="ru-RU" sz="1800" b="1" dirty="0" err="1" smtClean="0">
                <a:solidFill>
                  <a:srgbClr val="FF0000"/>
                </a:solidFill>
              </a:rPr>
              <a:t>Аделина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530225"/>
            <a:ext cx="7128792" cy="3906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>
                <a:solidFill>
                  <a:srgbClr val="FF0000"/>
                </a:solidFill>
              </a:rPr>
              <a:t>Награ</a:t>
            </a:r>
            <a:r>
              <a:rPr lang="ru-RU" dirty="0" smtClean="0">
                <a:solidFill>
                  <a:srgbClr val="FF0000"/>
                </a:solidFill>
              </a:rPr>
              <a:t>ж</a:t>
            </a:r>
            <a:r>
              <a:rPr lang="tt-RU" dirty="0" smtClean="0">
                <a:solidFill>
                  <a:srgbClr val="FF0000"/>
                </a:solidFill>
              </a:rPr>
              <a:t>дение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7106" y="530225"/>
            <a:ext cx="7215825" cy="4187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Городской конкурс «Татар </a:t>
            </a:r>
            <a:r>
              <a:rPr lang="ru-RU" sz="1800" b="1" dirty="0" err="1" smtClean="0">
                <a:solidFill>
                  <a:srgbClr val="FF0000"/>
                </a:solidFill>
              </a:rPr>
              <a:t>кызы</a:t>
            </a:r>
            <a:r>
              <a:rPr lang="ru-RU" sz="1800" b="1" dirty="0" smtClean="0">
                <a:solidFill>
                  <a:srgbClr val="FF0000"/>
                </a:solidFill>
              </a:rPr>
              <a:t> -2016 г.»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ru-RU" sz="1800" b="1" dirty="0" smtClean="0">
                <a:solidFill>
                  <a:srgbClr val="FF0000"/>
                </a:solidFill>
              </a:rPr>
              <a:t> место заняла </a:t>
            </a:r>
            <a:r>
              <a:rPr lang="ru-RU" sz="1800" b="1" dirty="0" err="1" smtClean="0">
                <a:solidFill>
                  <a:srgbClr val="FF0000"/>
                </a:solidFill>
              </a:rPr>
              <a:t>Шайхутдинова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Камиля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 учитель родного( татарского) языка и литературы </a:t>
            </a:r>
            <a:r>
              <a:rPr lang="ru-RU" sz="1800" b="1" dirty="0" err="1" smtClean="0">
                <a:solidFill>
                  <a:srgbClr val="FF0000"/>
                </a:solidFill>
              </a:rPr>
              <a:t>Зайнуллина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Гульфия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err="1" smtClean="0">
                <a:solidFill>
                  <a:srgbClr val="FF0000"/>
                </a:solidFill>
              </a:rPr>
              <a:t>Хакимулловна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Акашина\Desktop\документы Акашиной 13.05.15 - копия\конкурс зам . дир27.09\6 мет сопровождение с одаренными , слабыми детьми\Внеклассная работа\Татар кызы 2016 Камиля\IMG_20161128_18303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кашина\Desktop\документы Акашиной 13.05.15 - копия\конкурс зам . дир27.09\6 мет сопровождение с одаренными , слабыми детьми\Внеклассная работа\Татар кызы 2016 Камиля\DSCF43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980728"/>
            <a:ext cx="4392488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</a:rPr>
              <a:t>Языковое многообразие в России </a:t>
            </a:r>
            <a:b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</a:rPr>
            </a:b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</a:rPr>
              <a:t>и в Республике Татарстан 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rgbClr val="FFFFFF"/>
                </a:glow>
              </a:effectLst>
            </a:endParaRP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4787900" y="2852738"/>
            <a:ext cx="3744913" cy="352901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1800" b="1" smtClean="0"/>
              <a:t>Татарский язык должен прийти не только в школы, но и в вузы. Изучать его должны как дети, так и взрослые. Двуязычная языковая среда должна стать реальным фактором нашей повседневной жизни.</a:t>
            </a:r>
            <a:endParaRPr lang="ru-RU" sz="1800" smtClean="0">
              <a:solidFill>
                <a:srgbClr val="002060"/>
              </a:solidFill>
            </a:endParaRPr>
          </a:p>
        </p:txBody>
      </p:sp>
      <p:pic>
        <p:nvPicPr>
          <p:cNvPr id="5124" name="Picture 4" descr="\\Gvn\data (d)\Мои рисунки\фото Герб Флаг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D9FB"/>
              </a:clrFrom>
              <a:clrTo>
                <a:srgbClr val="CCD9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2675" y="1268413"/>
            <a:ext cx="11128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 descr="\\Gvn\data (d)\Мои рисунки\фото Герб Флаг\russia-n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088" y="1463675"/>
            <a:ext cx="14287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Прямоугольник 5"/>
          <p:cNvSpPr>
            <a:spLocks noChangeArrowheads="1"/>
          </p:cNvSpPr>
          <p:nvPr/>
        </p:nvSpPr>
        <p:spPr bwMode="auto">
          <a:xfrm>
            <a:off x="601663" y="2781300"/>
            <a:ext cx="36718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002060"/>
                </a:solidFill>
              </a:rPr>
              <a:t>В Российской Федерации  используются </a:t>
            </a:r>
            <a:r>
              <a:rPr lang="ru-RU" sz="2000" b="1">
                <a:solidFill>
                  <a:srgbClr val="002060"/>
                </a:solidFill>
              </a:rPr>
              <a:t>277 языков и диалектов</a:t>
            </a:r>
            <a:r>
              <a:rPr lang="ru-RU" sz="2000">
                <a:solidFill>
                  <a:srgbClr val="002060"/>
                </a:solidFill>
              </a:rPr>
              <a:t>, в государственной системе образования – </a:t>
            </a:r>
            <a:r>
              <a:rPr lang="ru-RU" sz="2000" b="1">
                <a:solidFill>
                  <a:srgbClr val="002060"/>
                </a:solidFill>
              </a:rPr>
              <a:t>89 языков</a:t>
            </a:r>
            <a:r>
              <a:rPr lang="ru-RU" sz="2000">
                <a:solidFill>
                  <a:srgbClr val="002060"/>
                </a:solidFill>
              </a:rPr>
              <a:t>, из них </a:t>
            </a:r>
            <a:r>
              <a:rPr lang="ru-RU" sz="2000" b="1">
                <a:solidFill>
                  <a:srgbClr val="002060"/>
                </a:solidFill>
              </a:rPr>
              <a:t>30</a:t>
            </a:r>
            <a:r>
              <a:rPr lang="ru-RU" sz="2000">
                <a:solidFill>
                  <a:srgbClr val="002060"/>
                </a:solidFill>
              </a:rPr>
              <a:t> – в качестве </a:t>
            </a:r>
            <a:r>
              <a:rPr lang="ru-RU" sz="2000" b="1">
                <a:solidFill>
                  <a:srgbClr val="002060"/>
                </a:solidFill>
              </a:rPr>
              <a:t>языка обучения</a:t>
            </a:r>
            <a:r>
              <a:rPr lang="ru-RU" sz="2000">
                <a:solidFill>
                  <a:srgbClr val="002060"/>
                </a:solidFill>
              </a:rPr>
              <a:t>, </a:t>
            </a:r>
            <a:r>
              <a:rPr lang="ru-RU" sz="2000" b="1">
                <a:solidFill>
                  <a:srgbClr val="002060"/>
                </a:solidFill>
              </a:rPr>
              <a:t>59</a:t>
            </a:r>
            <a:r>
              <a:rPr lang="ru-RU" sz="2000">
                <a:solidFill>
                  <a:srgbClr val="002060"/>
                </a:solidFill>
              </a:rPr>
              <a:t> – в качестве </a:t>
            </a:r>
            <a:r>
              <a:rPr lang="ru-RU" sz="2000" b="1">
                <a:solidFill>
                  <a:srgbClr val="002060"/>
                </a:solidFill>
              </a:rPr>
              <a:t>предмета изучения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457200" y="928688"/>
            <a:ext cx="3960813" cy="5472112"/>
          </a:xfrm>
          <a:prstGeom prst="frame">
            <a:avLst>
              <a:gd name="adj1" fmla="val 50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4705350" y="928688"/>
            <a:ext cx="3960813" cy="5472112"/>
          </a:xfrm>
          <a:prstGeom prst="frame">
            <a:avLst>
              <a:gd name="adj1" fmla="val 50"/>
            </a:avLst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73025" y="6429375"/>
            <a:ext cx="8999538" cy="323850"/>
            <a:chOff x="73025" y="6534150"/>
            <a:chExt cx="8999569" cy="323850"/>
          </a:xfrm>
        </p:grpSpPr>
        <p:pic>
          <p:nvPicPr>
            <p:cNvPr id="5132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25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3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3619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0" name="Рисунок 11" descr="http://tatarstan.ru/file/gerbrt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219200"/>
            <a:ext cx="143827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2" descr="http://tatarstan.ru/file/fla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371600"/>
            <a:ext cx="20193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t-RU" sz="4000" b="1" dirty="0" smtClean="0">
                <a:solidFill>
                  <a:srgbClr val="FFC000"/>
                </a:solidFill>
                <a:latin typeface="Times New Roman" pitchFamily="18" charset="0"/>
              </a:rPr>
              <a:t>“Сабыйга” </a:t>
            </a:r>
            <a:r>
              <a:rPr lang="ru-RU" sz="4000" b="1" dirty="0" smtClean="0">
                <a:solidFill>
                  <a:srgbClr val="FFC000"/>
                </a:solidFill>
                <a:latin typeface="Times New Roman" pitchFamily="18" charset="0"/>
              </a:rPr>
              <a:t>ж</a:t>
            </a:r>
            <a:r>
              <a:rPr lang="tt-RU" sz="4000" b="1" dirty="0" smtClean="0">
                <a:solidFill>
                  <a:srgbClr val="FFC000"/>
                </a:solidFill>
                <a:latin typeface="Times New Roman" pitchFamily="18" charset="0"/>
              </a:rPr>
              <a:t>урналы һәм “Сабантуй”газетасы кунакта</a:t>
            </a:r>
            <a:r>
              <a:rPr lang="tt-RU" sz="4000" dirty="0" smtClean="0">
                <a:solidFill>
                  <a:srgbClr val="FFC000"/>
                </a:solidFill>
              </a:rPr>
              <a:t> </a:t>
            </a:r>
            <a:endParaRPr lang="ru-RU" sz="4000" dirty="0" smtClean="0">
              <a:solidFill>
                <a:srgbClr val="FFC000"/>
              </a:solidFill>
            </a:endParaRPr>
          </a:p>
        </p:txBody>
      </p:sp>
      <p:sp>
        <p:nvSpPr>
          <p:cNvPr id="91138" name="Rectangle 2"/>
          <p:cNvSpPr>
            <a:spLocks noGrp="1"/>
          </p:cNvSpPr>
          <p:nvPr>
            <p:ph type="body" sz="half" idx="4294967295"/>
          </p:nvPr>
        </p:nvSpPr>
        <p:spPr>
          <a:xfrm>
            <a:off x="0" y="1916113"/>
            <a:ext cx="4038600" cy="4525962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tt-RU" sz="2800" b="1" dirty="0" smtClean="0">
                <a:solidFill>
                  <a:srgbClr val="D31B17"/>
                </a:solidFill>
                <a:latin typeface="Monotype Corsiva" pitchFamily="66" charset="0"/>
              </a:rPr>
              <a:t/>
            </a:r>
            <a:br>
              <a:rPr lang="tt-RU" sz="2800" b="1" dirty="0" smtClean="0">
                <a:solidFill>
                  <a:srgbClr val="D31B17"/>
                </a:solidFill>
                <a:latin typeface="Monotype Corsiva" pitchFamily="66" charset="0"/>
              </a:rPr>
            </a:br>
            <a:endParaRPr lang="tt-RU" sz="2800" b="1" dirty="0" smtClean="0">
              <a:solidFill>
                <a:srgbClr val="D31B17"/>
              </a:solidFill>
              <a:latin typeface="Monotype Corsiva" pitchFamily="66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Сабыйга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журналы һәм 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Сабантуй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tt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 газетасының төп мөхәррирләре белән очрашу, 2016 ел.</a:t>
            </a:r>
            <a:endParaRPr lang="ru-RU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268" name="Picture 6" descr="IMG_06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3141663"/>
            <a:ext cx="410368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8" descr="1422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143986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Литературная гостиная </a:t>
            </a:r>
            <a:br>
              <a:rPr lang="ru-RU" sz="3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tt-RU" sz="3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Әдәби кунакханә</a:t>
            </a:r>
            <a:endParaRPr lang="ru-RU" sz="3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29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827585" y="1600200"/>
            <a:ext cx="5328592" cy="4525963"/>
          </a:xfrm>
        </p:spPr>
        <p:txBody>
          <a:bodyPr/>
          <a:lstStyle/>
          <a:p>
            <a:r>
              <a:rPr lang="tt-RU" b="1" dirty="0" smtClean="0">
                <a:latin typeface="Times New Roman" pitchFamily="18" charset="0"/>
              </a:rPr>
              <a:t>У нас в гостях поэтесса,</a:t>
            </a:r>
          </a:p>
          <a:p>
            <a:pPr>
              <a:buFont typeface="Arial" pitchFamily="34" charset="0"/>
              <a:buNone/>
            </a:pPr>
            <a:r>
              <a:rPr lang="tt-RU" b="1" dirty="0" smtClean="0">
                <a:latin typeface="Times New Roman" pitchFamily="18" charset="0"/>
              </a:rPr>
              <a:t> автор многих песен </a:t>
            </a:r>
          </a:p>
          <a:p>
            <a:pPr algn="ctr">
              <a:buFont typeface="Arial" pitchFamily="34" charset="0"/>
              <a:buNone/>
            </a:pPr>
            <a:r>
              <a:rPr lang="tt-RU" b="1" dirty="0" smtClean="0">
                <a:latin typeface="Times New Roman" pitchFamily="18" charset="0"/>
              </a:rPr>
              <a:t>Резеда Валиева.  </a:t>
            </a:r>
          </a:p>
          <a:p>
            <a:pPr algn="r">
              <a:buFont typeface="Arial" pitchFamily="34" charset="0"/>
              <a:buNone/>
            </a:pPr>
            <a:r>
              <a:rPr lang="tt-RU" b="1" dirty="0" smtClean="0">
                <a:latin typeface="Times New Roman" pitchFamily="18" charset="0"/>
              </a:rPr>
              <a:t>                                                 </a:t>
            </a:r>
          </a:p>
          <a:p>
            <a:pPr algn="r">
              <a:buFont typeface="Arial" pitchFamily="34" charset="0"/>
              <a:buNone/>
            </a:pPr>
            <a:endParaRPr lang="tt-RU" b="1" dirty="0" smtClean="0">
              <a:latin typeface="Times New Roman" pitchFamily="18" charset="0"/>
            </a:endParaRPr>
          </a:p>
          <a:p>
            <a:pPr algn="r">
              <a:buFont typeface="Arial" pitchFamily="34" charset="0"/>
              <a:buNone/>
            </a:pPr>
            <a:endParaRPr lang="tt-RU" b="1" dirty="0" smtClean="0">
              <a:latin typeface="Times New Roman" pitchFamily="18" charset="0"/>
            </a:endParaRPr>
          </a:p>
          <a:p>
            <a:pPr algn="ctr">
              <a:buFont typeface="Arial" pitchFamily="34" charset="0"/>
              <a:buNone/>
            </a:pPr>
            <a:r>
              <a:rPr lang="tt-RU" b="1" dirty="0" smtClean="0">
                <a:latin typeface="Times New Roman" pitchFamily="18" charset="0"/>
              </a:rPr>
              <a:t>					                    </a:t>
            </a:r>
            <a:r>
              <a:rPr lang="tt-RU" sz="2800" b="1" dirty="0" smtClean="0">
                <a:latin typeface="Times New Roman" pitchFamily="18" charset="0"/>
              </a:rPr>
              <a:t>март, 2015г.</a:t>
            </a:r>
            <a:r>
              <a:rPr lang="tt-RU" b="1" dirty="0" smtClean="0">
                <a:latin typeface="Times New Roman" pitchFamily="18" charset="0"/>
              </a:rPr>
              <a:t> </a:t>
            </a:r>
            <a:r>
              <a:rPr lang="tt-RU" sz="2800" dirty="0" smtClean="0"/>
              <a:t> </a:t>
            </a:r>
            <a:endParaRPr lang="ru-RU" sz="2800" dirty="0" smtClean="0"/>
          </a:p>
        </p:txBody>
      </p:sp>
      <p:pic>
        <p:nvPicPr>
          <p:cNvPr id="12292" name="Picture 6" descr="G:\пнпо нИЛЯ\ФОТО ФОТО\IMG_2122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228185" y="1773238"/>
            <a:ext cx="2088232" cy="3225800"/>
          </a:xfrm>
          <a:noFill/>
        </p:spPr>
      </p:pic>
      <p:pic>
        <p:nvPicPr>
          <p:cNvPr id="12293" name="Picture 7" descr="C:\Users\Лейсан\Desktop\личное\ФОТО!\фото школа\IMG_2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645024"/>
            <a:ext cx="3582988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9" descr="7398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07473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6068" name="Picture 4" descr="IMG_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773238"/>
            <a:ext cx="3187700" cy="2390775"/>
          </a:xfrm>
          <a:prstGeom prst="rect">
            <a:avLst/>
          </a:prstGeom>
          <a:noFill/>
        </p:spPr>
      </p:pic>
      <p:pic>
        <p:nvPicPr>
          <p:cNvPr id="216069" name="Picture 5" descr="IMG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3429000"/>
            <a:ext cx="2971800" cy="2228850"/>
          </a:xfrm>
          <a:prstGeom prst="rect">
            <a:avLst/>
          </a:prstGeom>
          <a:noFill/>
        </p:spPr>
      </p:pic>
      <p:pic>
        <p:nvPicPr>
          <p:cNvPr id="216070" name="Picture 6" descr="IMG_0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61048"/>
            <a:ext cx="3095625" cy="2320925"/>
          </a:xfrm>
          <a:prstGeom prst="rect">
            <a:avLst/>
          </a:prstGeom>
          <a:noFill/>
        </p:spPr>
      </p:pic>
      <p:sp>
        <p:nvSpPr>
          <p:cNvPr id="216071" name="WordArt 7"/>
          <p:cNvSpPr>
            <a:spLocks noChangeArrowheads="1" noChangeShapeType="1" noTextEdit="1"/>
          </p:cNvSpPr>
          <p:nvPr/>
        </p:nvSpPr>
        <p:spPr bwMode="auto">
          <a:xfrm>
            <a:off x="2339975" y="404813"/>
            <a:ext cx="4824413" cy="1149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Музей Г.Тукая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5"/>
          <p:cNvSpPr>
            <a:spLocks noGrp="1"/>
          </p:cNvSpPr>
          <p:nvPr>
            <p:ph sz="half" idx="4294967295"/>
          </p:nvPr>
        </p:nvSpPr>
        <p:spPr>
          <a:xfrm>
            <a:off x="683568" y="1600200"/>
            <a:ext cx="4104456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2800" dirty="0" smtClean="0"/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2800" dirty="0" smtClean="0"/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tt-RU" sz="2800" b="1" dirty="0" smtClean="0">
                <a:latin typeface="Times New Roman" pitchFamily="18" charset="0"/>
              </a:rPr>
              <a:t>С 2006 г. 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tt-RU" sz="2800" b="1" dirty="0" smtClean="0">
                <a:latin typeface="Times New Roman" pitchFamily="18" charset="0"/>
              </a:rPr>
              <a:t>сотрудничаем с </a:t>
            </a:r>
            <a:endParaRPr lang="ru-RU" sz="2800" b="1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2800" b="1" dirty="0" err="1" smtClean="0">
                <a:latin typeface="Times New Roman" pitchFamily="18" charset="0"/>
              </a:rPr>
              <a:t>Наурузовской</a:t>
            </a:r>
            <a:r>
              <a:rPr lang="ru-RU" sz="2800" b="1" dirty="0" smtClean="0">
                <a:latin typeface="Times New Roman" pitchFamily="18" charset="0"/>
              </a:rPr>
              <a:t> средней 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ru-RU" sz="2800" b="1" dirty="0" smtClean="0">
                <a:latin typeface="Times New Roman" pitchFamily="18" charset="0"/>
              </a:rPr>
              <a:t>школой Оренбургской области </a:t>
            </a:r>
          </a:p>
          <a:p>
            <a:pPr algn="r" eaLnBrk="1" hangingPunct="1">
              <a:lnSpc>
                <a:spcPct val="90000"/>
              </a:lnSpc>
              <a:buFont typeface="Arial" pitchFamily="34" charset="0"/>
              <a:buNone/>
            </a:pPr>
            <a:endParaRPr lang="ru-RU" sz="2800" b="1" dirty="0" smtClean="0">
              <a:latin typeface="Times New Roman" pitchFamily="18" charset="0"/>
            </a:endParaRPr>
          </a:p>
        </p:txBody>
      </p:sp>
      <p:pic>
        <p:nvPicPr>
          <p:cNvPr id="16388" name="Picture 2" descr="I:\10395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43063"/>
            <a:ext cx="407193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71600" y="620688"/>
            <a:ext cx="59013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Работа с регионами</a:t>
            </a:r>
            <a:b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</a:br>
            <a:r>
              <a:rPr lang="ru-RU" sz="4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Регионнар</a:t>
            </a: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4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бе</a:t>
            </a:r>
            <a:r>
              <a:rPr lang="tt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лән эш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6390" name="Picture 22" descr="MCj043984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46984">
            <a:off x="389745" y="4842134"/>
            <a:ext cx="1835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238DED"/>
                </a:solidFill>
              </a:rPr>
              <a:t>«Традиции составляют основу стиля школы»</a:t>
            </a:r>
            <a:r>
              <a:rPr lang="ru-RU" sz="3600" i="1" dirty="0" smtClean="0">
                <a:solidFill>
                  <a:srgbClr val="FF0000"/>
                </a:solidFill>
              </a:rPr>
              <a:t>   </a:t>
            </a:r>
            <a:r>
              <a:rPr lang="ru-RU" sz="3600" dirty="0" smtClean="0">
                <a:solidFill>
                  <a:srgbClr val="FF0000"/>
                </a:solidFill>
              </a:rPr>
              <a:t>А.С. Макаренко </a:t>
            </a:r>
          </a:p>
        </p:txBody>
      </p:sp>
      <p:pic>
        <p:nvPicPr>
          <p:cNvPr id="47107" name="Picture 7" descr="IMG_02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812639">
            <a:off x="960261" y="1257277"/>
            <a:ext cx="4038600" cy="2901950"/>
          </a:xfrm>
          <a:noFill/>
        </p:spPr>
      </p:pic>
      <p:pic>
        <p:nvPicPr>
          <p:cNvPr id="47108" name="Рисунок 3" descr="G:\лилия\IMG_0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1200685">
            <a:off x="4671524" y="1483961"/>
            <a:ext cx="3448050" cy="2873375"/>
          </a:xfr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tt-RU" sz="4000" b="1" smtClean="0">
                <a:solidFill>
                  <a:srgbClr val="7030A0"/>
                </a:solidFill>
                <a:latin typeface="Times New Roman" pitchFamily="18" charset="0"/>
              </a:rPr>
              <a:t>Преемственность</a:t>
            </a:r>
            <a:endParaRPr lang="ru-RU" sz="4000" b="1" smtClean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24579" name="Содержимое 9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ru-RU" b="1" smtClean="0">
                <a:solidFill>
                  <a:srgbClr val="FF0066"/>
                </a:solidFill>
                <a:latin typeface="Times New Roman" pitchFamily="18" charset="0"/>
              </a:rPr>
              <a:t>Сотрудничество учеников  и </a:t>
            </a:r>
            <a:br>
              <a:rPr lang="ru-RU" b="1" smtClean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ru-RU" b="1" smtClean="0">
                <a:solidFill>
                  <a:srgbClr val="FF0066"/>
                </a:solidFill>
                <a:latin typeface="Times New Roman" pitchFamily="18" charset="0"/>
              </a:rPr>
              <a:t>воспитанников МАДОУ  №145, 338</a:t>
            </a:r>
            <a:br>
              <a:rPr lang="ru-RU" b="1" smtClean="0">
                <a:solidFill>
                  <a:srgbClr val="FF0066"/>
                </a:solidFill>
                <a:latin typeface="Times New Roman" pitchFamily="18" charset="0"/>
              </a:rPr>
            </a:br>
            <a:endParaRPr lang="ru-RU" b="1" smtClean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4580" name="Рисунок 16" descr="predmety_raznie021.gif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589588"/>
            <a:ext cx="762000" cy="952500"/>
          </a:xfrm>
          <a:noFill/>
        </p:spPr>
      </p:pic>
      <p:pic>
        <p:nvPicPr>
          <p:cNvPr id="24581" name="Picture 2" descr="G:\пнпо нИЛЯ\IMG_0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628775"/>
            <a:ext cx="2921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Изображение 1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77072"/>
            <a:ext cx="295116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Изображение 1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4941888"/>
            <a:ext cx="2033587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" descr="IMG_06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356992"/>
            <a:ext cx="235743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9" descr="per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333375"/>
            <a:ext cx="1214438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060575"/>
            <a:ext cx="280828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\\BIBLIOTEKA\Biblioteka\Для Акашиной\фото семинар воспитателей\P210115_09.39_[0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149725"/>
            <a:ext cx="2897187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7" descr="\\BIBLIOTEKA\Biblioteka\Для Акашиной\фото семинар воспитателей\P210115_09.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989138"/>
            <a:ext cx="21653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12" descr="\\BIBLIOTEKA\Biblioteka\Для Акашиной\фото семинар воспитателей\P210115_10.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4581525"/>
            <a:ext cx="2117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3" descr="\\BIBLIOTEKA\Biblioteka\Для Акашиной\фото семинар воспитателей\P210115_10.27_[02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3141663"/>
            <a:ext cx="23431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5650" y="836613"/>
            <a:ext cx="79200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Arial" charset="0"/>
              </a:rPr>
              <a:t>Семинар для воспитателей МАДОУ №145 и 338</a:t>
            </a:r>
          </a:p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«Современные подходы к организации образовательного процесса в условиях  внедрения ФГОС второго поколения для воспитателей » 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charset="0"/>
              </a:rPr>
              <a:t>21.01.2015г. </a:t>
            </a:r>
            <a:endParaRPr lang="ru-RU" dirty="0">
              <a:solidFill>
                <a:schemeClr val="bg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Международный проект </a:t>
            </a:r>
            <a:r>
              <a:rPr lang="en-US" sz="3200" dirty="0" smtClean="0">
                <a:solidFill>
                  <a:srgbClr val="FF0000"/>
                </a:solidFill>
              </a:rPr>
              <a:t>ON- LINE </a:t>
            </a:r>
            <a:r>
              <a:rPr lang="ru-RU" sz="3200" dirty="0" smtClean="0">
                <a:solidFill>
                  <a:srgbClr val="FF0000"/>
                </a:solidFill>
              </a:rPr>
              <a:t>чтения </a:t>
            </a:r>
            <a:r>
              <a:rPr lang="ru-RU" sz="3200" dirty="0" smtClean="0">
                <a:solidFill>
                  <a:srgbClr val="00B0F0"/>
                </a:solidFill>
              </a:rPr>
              <a:t>«Урал Батыр» </a:t>
            </a:r>
            <a:r>
              <a:rPr lang="ru-RU" sz="3200" dirty="0" smtClean="0">
                <a:solidFill>
                  <a:srgbClr val="FF0000"/>
                </a:solidFill>
              </a:rPr>
              <a:t>(ЮНЕСКО)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chemeClr val="accent6"/>
                </a:solidFill>
              </a:rPr>
              <a:t>совместно с  </a:t>
            </a:r>
            <a:r>
              <a:rPr lang="ru-RU" sz="3200" dirty="0" err="1" smtClean="0">
                <a:solidFill>
                  <a:schemeClr val="accent6"/>
                </a:solidFill>
              </a:rPr>
              <a:t>гим</a:t>
            </a:r>
            <a:r>
              <a:rPr lang="ru-RU" sz="3200" dirty="0" smtClean="0">
                <a:solidFill>
                  <a:schemeClr val="accent6"/>
                </a:solidFill>
              </a:rPr>
              <a:t>. №39 г. Уфа</a:t>
            </a:r>
            <a:endParaRPr lang="ru-RU" sz="3200" dirty="0">
              <a:solidFill>
                <a:schemeClr val="accent6"/>
              </a:solidFill>
            </a:endParaRPr>
          </a:p>
        </p:txBody>
      </p:sp>
      <p:pic>
        <p:nvPicPr>
          <p:cNvPr id="41987" name="Picture 2" descr="D:\документы акашина\фото урал батыр 21.02.14\DSC02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2133600"/>
            <a:ext cx="5832475" cy="3635375"/>
          </a:xfrm>
          <a:noFill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3011" name="Picture 2" descr="C:\Users\Акашина\Desktop\Урал Батыр\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4342" y="530225"/>
            <a:ext cx="3021353" cy="4187825"/>
          </a:xfrm>
          <a:noFill/>
        </p:spPr>
      </p:pic>
      <p:pic>
        <p:nvPicPr>
          <p:cNvPr id="6" name="Рисунок 5" descr="b004a13b9d5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88913"/>
            <a:ext cx="18097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89beaf6b615c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23764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tt-RU" b="1" dirty="0" smtClean="0">
                <a:solidFill>
                  <a:srgbClr val="FF0000"/>
                </a:solidFill>
              </a:rPr>
              <a:t>Театрал</a:t>
            </a:r>
            <a:r>
              <a:rPr lang="ru-RU" b="1" dirty="0" err="1" smtClean="0">
                <a:solidFill>
                  <a:srgbClr val="FF0000"/>
                </a:solidFill>
              </a:rPr>
              <a:t>ьная</a:t>
            </a:r>
            <a:r>
              <a:rPr lang="ru-RU" b="1" dirty="0" smtClean="0">
                <a:solidFill>
                  <a:srgbClr val="FF0000"/>
                </a:solidFill>
              </a:rPr>
              <a:t>  деятельность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F0"/>
                </a:solidFill>
              </a:rPr>
              <a:t>«</a:t>
            </a:r>
            <a:r>
              <a:rPr lang="ru-RU" b="1" dirty="0" err="1" smtClean="0">
                <a:solidFill>
                  <a:srgbClr val="00B0F0"/>
                </a:solidFill>
              </a:rPr>
              <a:t>Сайяр</a:t>
            </a:r>
            <a:r>
              <a:rPr lang="ru-RU" b="1" dirty="0" smtClean="0">
                <a:solidFill>
                  <a:srgbClr val="00B0F0"/>
                </a:solidFill>
              </a:rPr>
              <a:t>»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48131" name="Picture 2" descr="C:\Users\Акашина\Desktop\фото 2014\САЙЯР театр фото 11.03.15\P110315_11.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  <a:noFill/>
        </p:spPr>
      </p:pic>
      <p:pic>
        <p:nvPicPr>
          <p:cNvPr id="48132" name="Picture 3" descr="C:\Users\Акашина\Desktop\фото 2014\САЙЯР театр фото 11.03.15\P110315_12.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447800" y="692696"/>
            <a:ext cx="6642100" cy="817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</a:rPr>
              <a:t>Национальный состав населения</a:t>
            </a:r>
            <a:br>
              <a:rPr lang="ru-RU" sz="2400" b="1" dirty="0" smtClean="0">
                <a:solidFill>
                  <a:srgbClr val="00B0F0"/>
                </a:solidFill>
              </a:rPr>
            </a:br>
            <a:r>
              <a:rPr lang="ru-RU" sz="2400" b="1" dirty="0" smtClean="0">
                <a:solidFill>
                  <a:srgbClr val="00B0F0"/>
                </a:solidFill>
              </a:rPr>
              <a:t>Республики Татарстан</a:t>
            </a:r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endParaRPr lang="ru-RU" dirty="0" smtClean="0"/>
          </a:p>
        </p:txBody>
      </p:sp>
      <p:sp>
        <p:nvSpPr>
          <p:cNvPr id="6147" name="Содержимое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927475" cy="41148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b="1" i="1" smtClean="0">
                <a:solidFill>
                  <a:srgbClr val="9900CC"/>
                </a:solidFill>
              </a:rPr>
              <a:t>Национальность</a:t>
            </a:r>
          </a:p>
          <a:p>
            <a:pPr>
              <a:buFont typeface="Wingdings" pitchFamily="2" charset="2"/>
              <a:buNone/>
            </a:pPr>
            <a:r>
              <a:rPr lang="ru-RU" sz="1400" b="1" i="1" smtClean="0">
                <a:solidFill>
                  <a:srgbClr val="9900CC"/>
                </a:solidFill>
              </a:rPr>
              <a:t>         Численность    (чел.)% от общего</a:t>
            </a:r>
          </a:p>
          <a:p>
            <a:pPr>
              <a:buFont typeface="Wingdings" pitchFamily="2" charset="2"/>
              <a:buNone/>
            </a:pPr>
            <a:endParaRPr lang="ru-RU" sz="1400" b="1" smtClean="0"/>
          </a:p>
          <a:p>
            <a:r>
              <a:rPr lang="ru-RU" sz="1400" b="1" smtClean="0">
                <a:solidFill>
                  <a:srgbClr val="C00000"/>
                </a:solidFill>
              </a:rPr>
              <a:t>Татары 2 000 11652,92%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Русские1 492 60239,49%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Чуваши126 5323,35%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Удмурты 24 2070,64%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Украинцы 24 0160,64%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Мордва 23 7020,63%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Марийцы18 7870,50%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Башкиры14 9110,39%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Азербайджанцы 9 9870,26%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Белорусы 61290,16%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Армяне5 9220,16%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Узбеки 4 8520,13%</a:t>
            </a:r>
          </a:p>
          <a:p>
            <a:r>
              <a:rPr lang="ru-RU" sz="1400" b="1" smtClean="0">
                <a:solidFill>
                  <a:srgbClr val="C00000"/>
                </a:solidFill>
              </a:rPr>
              <a:t>Таджики 3 %6250,10%</a:t>
            </a:r>
          </a:p>
        </p:txBody>
      </p:sp>
      <p:sp>
        <p:nvSpPr>
          <p:cNvPr id="6148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1556792"/>
            <a:ext cx="3931920" cy="3888432"/>
          </a:xfrm>
        </p:spPr>
        <p:txBody>
          <a:bodyPr>
            <a:normAutofit lnSpcReduction="10000"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Евреи3 4720,09%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Немцы2 8820,08%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Казахи1 8320,05%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Грузины1 7530,05%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Лица других национальностей1 0350,03%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Молдаване1 0040,03%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Лица, не указавшие национальность9060,02%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Цыгане 8380,02%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Лезгины 8190,02%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Чеченцы 7060,02%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Туркмены 6700,02%</a:t>
            </a:r>
          </a:p>
          <a:p>
            <a:r>
              <a:rPr lang="ru-RU" sz="1600" b="1" dirty="0" smtClean="0">
                <a:solidFill>
                  <a:srgbClr val="7030A0"/>
                </a:solidFill>
              </a:rPr>
              <a:t>Корейцы 6640,02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Волнующие моменты перед выступлением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9155" name="Picture 3" descr="C:\Users\Акашина\Desktop\гульнара фото-27.03.15\сайяр фото\IMG_20150311_105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0754364">
            <a:off x="971385" y="1654285"/>
            <a:ext cx="4038600" cy="2271713"/>
          </a:xfrm>
          <a:noFill/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56304">
            <a:off x="4526434" y="2387445"/>
            <a:ext cx="3930650" cy="221200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5157192"/>
            <a:ext cx="8183880" cy="10515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</a:rPr>
              <a:t>Международный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 день родного языка г. Москва </a:t>
            </a:r>
            <a:r>
              <a:rPr lang="ru-RU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17-20 февраля 2015 г.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0179" name="Picture 2" descr="C:\Users\Акашина\Desktop\фото 2014\фото москва\P190215_14.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1800" y="404664"/>
            <a:ext cx="3168352" cy="4464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Участие в международном </a:t>
            </a:r>
            <a:r>
              <a:rPr lang="ru-RU" b="1" dirty="0" err="1" smtClean="0">
                <a:solidFill>
                  <a:srgbClr val="7030A0"/>
                </a:solidFill>
              </a:rPr>
              <a:t>телемосте,посвященный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70 </a:t>
            </a:r>
            <a:r>
              <a:rPr lang="ru-RU" b="1" dirty="0" err="1" smtClean="0">
                <a:solidFill>
                  <a:srgbClr val="7030A0"/>
                </a:solidFill>
              </a:rPr>
              <a:t>летию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ВОв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ru-RU" dirty="0" smtClean="0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14197"/>
            <a:ext cx="3932238" cy="2621493"/>
          </a:xfrm>
          <a:noFill/>
        </p:spPr>
      </p:pic>
      <p:pic>
        <p:nvPicPr>
          <p:cNvPr id="5120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7366" y="781844"/>
            <a:ext cx="3408218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Выступления</a:t>
            </a:r>
            <a:r>
              <a:rPr lang="ru-RU" b="1" dirty="0" smtClean="0">
                <a:solidFill>
                  <a:srgbClr val="FFC000"/>
                </a:solidFill>
              </a:rPr>
              <a:t> 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14197"/>
            <a:ext cx="3932238" cy="2621493"/>
          </a:xfrm>
          <a:noFill/>
        </p:spPr>
      </p:pic>
      <p:pic>
        <p:nvPicPr>
          <p:cNvPr id="5222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4727"/>
            <a:ext cx="3930650" cy="262043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Международный молодежный форум </a:t>
            </a:r>
            <a:r>
              <a:rPr lang="ru-RU" sz="2800" b="1" dirty="0" smtClean="0">
                <a:solidFill>
                  <a:srgbClr val="0070C0"/>
                </a:solidFill>
              </a:rPr>
              <a:t>«Образование и культурное многообразие – факторы укрепления единства народов»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3251" name="Picture 2" descr="C:\Users\Акашина\Desktop\фото 2014\фото москва\P190215_14.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26" y="681037"/>
            <a:ext cx="5182985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Прогулки по Москве</a:t>
            </a:r>
            <a:endParaRPr lang="ru-RU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14197"/>
            <a:ext cx="3932238" cy="2621493"/>
          </a:xfrm>
          <a:noFill/>
        </p:spPr>
      </p:pic>
      <p:pic>
        <p:nvPicPr>
          <p:cNvPr id="5427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4727"/>
            <a:ext cx="3930650" cy="262043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Дружба крепкая началась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еще  в Москве </a:t>
            </a:r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1408" y="681037"/>
            <a:ext cx="5827222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Награждение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вручает 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генеральный директор</a:t>
            </a:r>
            <a:br>
              <a:rPr lang="ru-RU" sz="2400" b="1" smtClean="0">
                <a:solidFill>
                  <a:srgbClr val="FF0000"/>
                </a:solidFill>
              </a:rPr>
            </a:br>
            <a:r>
              <a:rPr lang="ru-RU" sz="2400" b="1" smtClean="0">
                <a:solidFill>
                  <a:srgbClr val="FF0000"/>
                </a:solidFill>
              </a:rPr>
              <a:t> центра «Этносера» Е.А. Омельченко  </a:t>
            </a:r>
          </a:p>
        </p:txBody>
      </p:sp>
      <p:pic>
        <p:nvPicPr>
          <p:cNvPr id="57347" name="Picture 2" descr="C:\Users\Акашина\Desktop\фото 2014\фото москва\P190215_14.41_[0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26" y="681037"/>
            <a:ext cx="5182985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1" name="Содержимое 3" descr="C:\Users\Акашина\Desktop\распечатать\москва\img6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692150"/>
            <a:ext cx="3382962" cy="6049963"/>
          </a:xfrm>
        </p:spPr>
      </p:pic>
      <p:pic>
        <p:nvPicPr>
          <p:cNvPr id="58372" name="Рисунок 4" descr="C:\Users\Акашина\Desktop\распечатать\москва\img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692150"/>
            <a:ext cx="4402137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Постановка спектакля  по рассказу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solidFill>
                  <a:srgbClr val="0070C0"/>
                </a:solidFill>
              </a:rPr>
              <a:t> А. </a:t>
            </a:r>
            <a:r>
              <a:rPr lang="ru-RU" sz="3200" b="1" dirty="0" err="1" smtClean="0">
                <a:solidFill>
                  <a:srgbClr val="0070C0"/>
                </a:solidFill>
              </a:rPr>
              <a:t>Еники</a:t>
            </a:r>
            <a:r>
              <a:rPr lang="ru-RU" sz="3200" b="1" dirty="0" smtClean="0">
                <a:solidFill>
                  <a:srgbClr val="0070C0"/>
                </a:solidFill>
              </a:rPr>
              <a:t> «Кем </a:t>
            </a:r>
            <a:r>
              <a:rPr lang="tt-RU" sz="3200" b="1" dirty="0" smtClean="0">
                <a:solidFill>
                  <a:srgbClr val="0070C0"/>
                </a:solidFill>
              </a:rPr>
              <a:t>җырлады?</a:t>
            </a:r>
            <a:r>
              <a:rPr lang="ru-RU" sz="3200" b="1" dirty="0" smtClean="0">
                <a:solidFill>
                  <a:srgbClr val="0070C0"/>
                </a:solidFill>
              </a:rPr>
              <a:t>»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«Кто пел?» на татарском языке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1408" y="681037"/>
            <a:ext cx="5827222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Родной язык – душа народа</a:t>
            </a:r>
          </a:p>
          <a:p>
            <a:pPr algn="ctr"/>
            <a:r>
              <a:rPr lang="ru-RU" dirty="0"/>
              <a:t>Родные языки уникальны в том отношении, какой отпечаток они накладывают на каждого человека с момента рождения, наделяя его особым видением окружающего мира.</a:t>
            </a:r>
          </a:p>
          <a:p>
            <a:pPr algn="ctr"/>
            <a:endParaRPr lang="ru-RU" dirty="0"/>
          </a:p>
        </p:txBody>
      </p:sp>
      <p:pic>
        <p:nvPicPr>
          <p:cNvPr id="7" name="Рисунок 3" descr="C:\Users\1F26~1\AppData\Local\Temp\Rar$DI35.912\Рисунок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501008"/>
            <a:ext cx="17494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>Участники</a:t>
            </a:r>
            <a:r>
              <a:rPr lang="ru-RU" smtClean="0"/>
              <a:t> 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  <a:noFill/>
        </p:spPr>
      </p:pic>
      <p:pic>
        <p:nvPicPr>
          <p:cNvPr id="6758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978990">
            <a:off x="4821300" y="1547315"/>
            <a:ext cx="3930650" cy="2947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FF0000"/>
                </a:solidFill>
              </a:rPr>
              <a:t>Мы вместе все сможем </a:t>
            </a:r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14197"/>
            <a:ext cx="3932238" cy="2621493"/>
          </a:xfrm>
          <a:noFill/>
        </p:spPr>
      </p:pic>
      <p:pic>
        <p:nvPicPr>
          <p:cNvPr id="6861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414727"/>
            <a:ext cx="3930650" cy="262043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tt-RU" b="1" dirty="0" smtClean="0">
                <a:solidFill>
                  <a:srgbClr val="C00000"/>
                </a:solidFill>
              </a:rPr>
              <a:t>24 марта 2015 г вручение медалей ветеранам ВОв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250354"/>
            <a:ext cx="3932238" cy="2949179"/>
          </a:xfrm>
          <a:noFill/>
        </p:spPr>
      </p:pic>
      <p:pic>
        <p:nvPicPr>
          <p:cNvPr id="696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tt-RU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әләт клубы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СӘЛӘТ\IMG_9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6161908" cy="4107938"/>
          </a:xfrm>
          <a:prstGeom prst="rect">
            <a:avLst/>
          </a:prstGeom>
          <a:noFill/>
        </p:spPr>
      </p:pic>
      <p:pic>
        <p:nvPicPr>
          <p:cNvPr id="5" name="Picture 2" descr="E:\СӘЛӘТ\знак СӘЛӘ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0"/>
            <a:ext cx="1168026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ӘЛӘТ\знак СӘЛӘ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8053" y="0"/>
            <a:ext cx="1185947" cy="130558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t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Уку йортларының “Сәләт” клублары </a:t>
            </a:r>
            <a:br>
              <a:rPr lang="tt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t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өчен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</a:t>
            </a:r>
            <a:r>
              <a:rPr lang="tt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уку-укыту гамәли семинары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D:\МоиФайлы\Desktop\Фото СӘЛӘТ клубы 1 семинар\IMG_8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628800"/>
            <a:ext cx="5128083" cy="3846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СӘЛӘТ\знак СӘЛӘ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5974" y="0"/>
            <a:ext cx="1168026" cy="12858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t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“СӘЛӘТ” клубының </a:t>
            </a:r>
            <a:br>
              <a:rPr lang="tt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t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президентыннан “Тайм-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менеджмент»</a:t>
            </a:r>
            <a:b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мастер-классы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МоиФайлы\Desktop\Фото СӘЛӘТ клубы 1 семинар\IMG_8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09674"/>
            <a:ext cx="3929090" cy="5238786"/>
          </a:xfrm>
          <a:prstGeom prst="rect">
            <a:avLst/>
          </a:prstGeom>
          <a:noFill/>
        </p:spPr>
      </p:pic>
      <p:pic>
        <p:nvPicPr>
          <p:cNvPr id="2051" name="Picture 3" descr="D:\МоиФайлы\Desktop\Фото СӘЛӘТ клубы 1 семинар\IMG_8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190997" cy="3143248"/>
          </a:xfrm>
          <a:prstGeom prst="rect">
            <a:avLst/>
          </a:prstGeom>
          <a:noFill/>
        </p:spPr>
      </p:pic>
      <p:pic>
        <p:nvPicPr>
          <p:cNvPr id="2052" name="Picture 4" descr="D:\МоиФайлы\Desktop\Фото СӘЛӘТ клубы 1 семинар\IMG_8843.PNG"/>
          <p:cNvPicPr>
            <a:picLocks noChangeAspect="1" noChangeArrowheads="1"/>
          </p:cNvPicPr>
          <p:nvPr/>
        </p:nvPicPr>
        <p:blipFill>
          <a:blip r:embed="rId5" cstate="print"/>
          <a:srcRect l="27343" r="30469"/>
          <a:stretch>
            <a:fillRect/>
          </a:stretch>
        </p:blipFill>
        <p:spPr bwMode="auto">
          <a:xfrm>
            <a:off x="4572000" y="1142984"/>
            <a:ext cx="2304066" cy="3070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МоиФайлы\Desktop\Фото СӘЛӘТ клубы 1 семинар\IMG_8888.PNG"/>
          <p:cNvPicPr>
            <a:picLocks noChangeAspect="1" noChangeArrowheads="1"/>
          </p:cNvPicPr>
          <p:nvPr/>
        </p:nvPicPr>
        <p:blipFill>
          <a:blip r:embed="rId3" cstate="print"/>
          <a:srcRect l="9239" t="18750" r="5533" b="18750"/>
          <a:stretch>
            <a:fillRect/>
          </a:stretch>
        </p:blipFill>
        <p:spPr bwMode="auto">
          <a:xfrm>
            <a:off x="3635896" y="332656"/>
            <a:ext cx="2789293" cy="363820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068960"/>
            <a:ext cx="2920978" cy="198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:\СӘЛӘТ\знак СӘЛӘ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5974" y="0"/>
            <a:ext cx="1168026" cy="12858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t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Үз мәктәп Сәләт клублары</a:t>
            </a:r>
            <a:br>
              <a:rPr lang="tt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t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турында видеороликлар ясау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692697"/>
            <a:ext cx="298485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926743" y="2537753"/>
            <a:ext cx="2177948" cy="32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СӘЛӘТ\знак СӘЛӘ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5974" y="0"/>
            <a:ext cx="1168026" cy="1285860"/>
          </a:xfrm>
          <a:prstGeom prst="rect">
            <a:avLst/>
          </a:prstGeom>
          <a:noFill/>
        </p:spPr>
      </p:pic>
      <p:pic>
        <p:nvPicPr>
          <p:cNvPr id="14339" name="Picture 3" descr="D:\МоиФайлы\Desktop\Фото СӘЛӘТ клубы 1 семинар\IMG_8841.PNG"/>
          <p:cNvPicPr>
            <a:picLocks noChangeAspect="1" noChangeArrowheads="1"/>
          </p:cNvPicPr>
          <p:nvPr/>
        </p:nvPicPr>
        <p:blipFill>
          <a:blip r:embed="rId3" cstate="print"/>
          <a:srcRect l="10156" r="8593"/>
          <a:stretch>
            <a:fillRect/>
          </a:stretch>
        </p:blipFill>
        <p:spPr bwMode="auto">
          <a:xfrm>
            <a:off x="4644008" y="1268760"/>
            <a:ext cx="3804865" cy="26328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tt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бәхетле!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E:\СӘЛӘТ\Фото СӘЛӘТ клубы 1 семинар\IMG_88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56992"/>
            <a:ext cx="3996445" cy="2736304"/>
          </a:xfrm>
          <a:prstGeom prst="rect">
            <a:avLst/>
          </a:prstGeom>
          <a:noFill/>
        </p:spPr>
      </p:pic>
      <p:pic>
        <p:nvPicPr>
          <p:cNvPr id="1031" name="Picture 7" descr="E:\СӘЛӘТ\Фото СӘЛӘТ клубы 1 семинар\IMG_88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1008"/>
            <a:ext cx="3990759" cy="2592288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196752"/>
            <a:ext cx="33367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Безимени_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540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3132138" y="4437063"/>
            <a:ext cx="4391025" cy="1081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Белая книга </a:t>
            </a:r>
          </a:p>
          <a:p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«Грамотность на кончике пера»</a:t>
            </a:r>
          </a:p>
        </p:txBody>
      </p:sp>
      <p:sp>
        <p:nvSpPr>
          <p:cNvPr id="39940" name="WordArt 8"/>
          <p:cNvSpPr>
            <a:spLocks noChangeArrowheads="1" noChangeShapeType="1" noTextEdit="1"/>
          </p:cNvSpPr>
          <p:nvPr/>
        </p:nvSpPr>
        <p:spPr bwMode="auto">
          <a:xfrm>
            <a:off x="2916238" y="1052513"/>
            <a:ext cx="4681537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«</a:t>
            </a:r>
            <a:r>
              <a:rPr lang="ru-RU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Ак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китап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» </a:t>
            </a:r>
          </a:p>
          <a:p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проект </a:t>
            </a:r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№10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9941" name="Picture 10" descr="ED00172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284538"/>
            <a:ext cx="208756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9" descr="1423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476250"/>
            <a:ext cx="1676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66"/>
                </a:solidFill>
              </a:rPr>
              <a:t>Каждый ученик стремиться увидеть свое имя на страницах этой замечательной книги</a:t>
            </a:r>
          </a:p>
        </p:txBody>
      </p:sp>
      <p:pic>
        <p:nvPicPr>
          <p:cNvPr id="40963" name="Picture 4" descr="IMG_00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7744" y="3429000"/>
            <a:ext cx="4095750" cy="3071813"/>
          </a:xfrm>
          <a:noFill/>
        </p:spPr>
      </p:pic>
      <p:pic>
        <p:nvPicPr>
          <p:cNvPr id="40964" name="Picture 5" descr="P210213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05452">
            <a:off x="539750" y="1989138"/>
            <a:ext cx="21304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P210213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84214">
            <a:off x="5670156" y="2159443"/>
            <a:ext cx="21701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7" descr="P210213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844675"/>
            <a:ext cx="2117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Языки являются самым сильным инструментом сохранения и развития нашего материального и духовного наследия.</a:t>
            </a:r>
          </a:p>
          <a:p>
            <a:r>
              <a:rPr lang="ru-RU" dirty="0"/>
              <a:t>Каждый народ – это своя неповторимая культура, история, традиции, образ жизни. И, конечно же, язык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b="1" i="1" dirty="0">
                <a:solidFill>
                  <a:srgbClr val="FF0000"/>
                </a:solidFill>
              </a:rPr>
              <a:t>Сберечь его – очень важная задача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158038" cy="10668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«Родной язык» («</a:t>
            </a:r>
            <a:r>
              <a:rPr lang="ru-RU" sz="2400" b="1" dirty="0" err="1" smtClean="0">
                <a:solidFill>
                  <a:srgbClr val="FF0000"/>
                </a:solidFill>
              </a:rPr>
              <a:t>Туган</a:t>
            </a:r>
            <a:r>
              <a:rPr lang="ru-RU" sz="2400" b="1" dirty="0" smtClean="0">
                <a:solidFill>
                  <a:srgbClr val="FF0000"/>
                </a:solidFill>
              </a:rPr>
              <a:t> тел»)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перевод </a:t>
            </a:r>
            <a:r>
              <a:rPr lang="ru-RU" sz="2400" b="1" dirty="0" err="1" smtClean="0">
                <a:solidFill>
                  <a:srgbClr val="00B0F0"/>
                </a:solidFill>
              </a:rPr>
              <a:t>Рената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dirty="0" err="1" smtClean="0">
                <a:solidFill>
                  <a:srgbClr val="00B0F0"/>
                </a:solidFill>
              </a:rPr>
              <a:t>Хасипова</a:t>
            </a:r>
            <a:endParaRPr lang="ru-RU" sz="2400" b="1" dirty="0" smtClean="0">
              <a:solidFill>
                <a:srgbClr val="00B0F0"/>
              </a:solidFill>
            </a:endParaRPr>
          </a:p>
        </p:txBody>
      </p:sp>
      <p:sp>
        <p:nvSpPr>
          <p:cNvPr id="20483" name="Содержимое 4"/>
          <p:cNvSpPr>
            <a:spLocks noGrp="1"/>
          </p:cNvSpPr>
          <p:nvPr>
            <p:ph sz="half" idx="1"/>
          </p:nvPr>
        </p:nvSpPr>
        <p:spPr>
          <a:xfrm>
            <a:off x="3203848" y="2276872"/>
            <a:ext cx="2088232" cy="3312368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None/>
            </a:pPr>
            <a:r>
              <a:rPr lang="ru-RU" dirty="0" smtClean="0">
                <a:solidFill>
                  <a:srgbClr val="FF0000"/>
                </a:solidFill>
              </a:rPr>
              <a:t> </a:t>
            </a:r>
          </a:p>
          <a:p>
            <a:r>
              <a:rPr lang="ru-RU" sz="4900" b="1" i="1" dirty="0" smtClean="0">
                <a:solidFill>
                  <a:srgbClr val="FF0000"/>
                </a:solidFill>
              </a:rPr>
              <a:t>О, родной язык, красивый</a:t>
            </a:r>
          </a:p>
          <a:p>
            <a:pPr>
              <a:buFont typeface="Wingdings" pitchFamily="2" charset="2"/>
              <a:buNone/>
            </a:pPr>
            <a:r>
              <a:rPr lang="ru-RU" sz="4900" b="1" i="1" dirty="0" smtClean="0">
                <a:solidFill>
                  <a:srgbClr val="FF0000"/>
                </a:solidFill>
              </a:rPr>
              <a:t>       О родительский язык!</a:t>
            </a:r>
          </a:p>
          <a:p>
            <a:pPr>
              <a:buFont typeface="Wingdings" pitchFamily="2" charset="2"/>
              <a:buNone/>
            </a:pPr>
            <a:r>
              <a:rPr lang="ru-RU" sz="4900" b="1" i="1" dirty="0" smtClean="0">
                <a:solidFill>
                  <a:srgbClr val="FF0000"/>
                </a:solidFill>
              </a:rPr>
              <a:t>      Мир людской я познавая,</a:t>
            </a:r>
          </a:p>
          <a:p>
            <a:pPr>
              <a:buFont typeface="Wingdings" pitchFamily="2" charset="2"/>
              <a:buNone/>
            </a:pPr>
            <a:r>
              <a:rPr lang="ru-RU" sz="4900" b="1" i="1" dirty="0" smtClean="0">
                <a:solidFill>
                  <a:srgbClr val="FF0000"/>
                </a:solidFill>
              </a:rPr>
              <a:t>       К одному тебе приник.</a:t>
            </a:r>
          </a:p>
          <a:p>
            <a:pPr>
              <a:buFont typeface="Wingdings" pitchFamily="2" charset="2"/>
              <a:buNone/>
            </a:pPr>
            <a:r>
              <a:rPr lang="ru-RU" sz="4900" b="1" i="1" dirty="0" smtClean="0">
                <a:solidFill>
                  <a:srgbClr val="FF0000"/>
                </a:solidFill>
              </a:rPr>
              <a:t>      Только с этим языком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Мать качала перед сном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Колыбель мою, я сказки</a:t>
            </a:r>
            <a:br>
              <a:rPr lang="ru-RU" sz="4900" b="1" i="1" dirty="0" smtClean="0">
                <a:solidFill>
                  <a:srgbClr val="FF0000"/>
                </a:solidFill>
              </a:rPr>
            </a:br>
            <a:r>
              <a:rPr lang="ru-RU" sz="4900" b="1" i="1" dirty="0" smtClean="0">
                <a:solidFill>
                  <a:srgbClr val="FF0000"/>
                </a:solidFill>
              </a:rPr>
              <a:t>Слышал бабушки на нём.</a:t>
            </a:r>
            <a:r>
              <a:rPr lang="ru-RU" sz="4900" b="1" dirty="0" smtClean="0">
                <a:solidFill>
                  <a:srgbClr val="FF0000"/>
                </a:solidFill>
              </a:rPr>
              <a:t/>
            </a:r>
            <a:br>
              <a:rPr lang="ru-RU" sz="4900" b="1" dirty="0" smtClean="0">
                <a:solidFill>
                  <a:srgbClr val="FF0000"/>
                </a:solidFill>
              </a:rPr>
            </a:br>
            <a:endParaRPr lang="ru-RU" sz="4900" b="1" dirty="0" smtClean="0">
              <a:solidFill>
                <a:srgbClr val="FF0000"/>
              </a:solidFill>
            </a:endParaRPr>
          </a:p>
          <a:p>
            <a:endParaRPr lang="ru-RU" sz="1800" dirty="0" smtClean="0"/>
          </a:p>
        </p:txBody>
      </p:sp>
      <p:sp>
        <p:nvSpPr>
          <p:cNvPr id="20484" name="Содержимое 5"/>
          <p:cNvSpPr>
            <a:spLocks noGrp="1"/>
          </p:cNvSpPr>
          <p:nvPr>
            <p:ph sz="half" idx="2"/>
          </p:nvPr>
        </p:nvSpPr>
        <p:spPr>
          <a:xfrm>
            <a:off x="5436096" y="1988840"/>
            <a:ext cx="2736304" cy="3888432"/>
          </a:xfrm>
        </p:spPr>
        <p:txBody>
          <a:bodyPr>
            <a:noAutofit/>
          </a:bodyPr>
          <a:lstStyle/>
          <a:p>
            <a:endParaRPr lang="ru-RU" sz="1400" b="1" i="1" dirty="0" smtClean="0">
              <a:solidFill>
                <a:srgbClr val="0070C0"/>
              </a:solidFill>
            </a:endParaRPr>
          </a:p>
          <a:p>
            <a:r>
              <a:rPr lang="ru-RU" sz="1400" b="1" i="1" dirty="0" smtClean="0">
                <a:solidFill>
                  <a:srgbClr val="0070C0"/>
                </a:solidFill>
              </a:rPr>
              <a:t>О родной язык! опорой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Ты моей навеки стал.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Своё счастье я и горе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На тебе лишь выражал.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О родной язык!</a:t>
            </a:r>
          </a:p>
          <a:p>
            <a:pPr>
              <a:buFont typeface="Wingdings" pitchFamily="2" charset="2"/>
              <a:buNone/>
            </a:pPr>
            <a:r>
              <a:rPr lang="ru-RU" sz="1400" b="1" i="1" dirty="0" smtClean="0">
                <a:solidFill>
                  <a:srgbClr val="0070C0"/>
                </a:solidFill>
              </a:rPr>
              <a:t>       с тобою 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Я не раз Творца молил: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Защити меня, Всевышний, </a:t>
            </a:r>
            <a:br>
              <a:rPr lang="ru-RU" sz="1400" b="1" i="1" dirty="0" smtClean="0">
                <a:solidFill>
                  <a:srgbClr val="0070C0"/>
                </a:solidFill>
              </a:rPr>
            </a:br>
            <a:r>
              <a:rPr lang="ru-RU" sz="1400" b="1" i="1" dirty="0" smtClean="0">
                <a:solidFill>
                  <a:srgbClr val="0070C0"/>
                </a:solidFill>
              </a:rPr>
              <a:t>И отца, и мать – просил</a:t>
            </a:r>
            <a:r>
              <a:rPr lang="ru-RU" sz="1400" i="1" dirty="0" smtClean="0"/>
              <a:t>.</a:t>
            </a:r>
          </a:p>
          <a:p>
            <a:pPr algn="r">
              <a:buFont typeface="Wingdings" pitchFamily="2" charset="2"/>
              <a:buNone/>
            </a:pPr>
            <a:r>
              <a:rPr lang="ru-RU" sz="1400" b="1" i="1" dirty="0" smtClean="0"/>
              <a:t>Г.Тукай</a:t>
            </a:r>
          </a:p>
        </p:txBody>
      </p:sp>
      <p:pic>
        <p:nvPicPr>
          <p:cNvPr id="20485" name="Picture 2" descr="http://gabdullatukay.ru/rus/images/stories/img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"/>
            <a:ext cx="8229600" cy="6121400"/>
          </a:xfrm>
        </p:spPr>
        <p:txBody>
          <a:bodyPr/>
          <a:lstStyle/>
          <a:p>
            <a:pPr marL="1882775">
              <a:buFontTx/>
              <a:buNone/>
            </a:pPr>
            <a:endParaRPr lang="ru-RU" smtClean="0"/>
          </a:p>
          <a:p>
            <a:pPr marL="1882775">
              <a:buFont typeface="Wingdings" pitchFamily="2" charset="2"/>
              <a:buNone/>
            </a:pPr>
            <a:endParaRPr lang="ru-RU" smtClean="0"/>
          </a:p>
          <a:p>
            <a:pPr marL="1882775">
              <a:buFontTx/>
              <a:buNone/>
            </a:pPr>
            <a:r>
              <a:rPr lang="ru-RU" b="1" smtClean="0">
                <a:solidFill>
                  <a:srgbClr val="FF0000"/>
                </a:solidFill>
              </a:rPr>
              <a:t>Туган </a:t>
            </a:r>
            <a:r>
              <a:rPr lang="tt-RU" b="1" smtClean="0">
                <a:solidFill>
                  <a:srgbClr val="FF0000"/>
                </a:solidFill>
              </a:rPr>
              <a:t>җирең Идел буе,</a:t>
            </a:r>
          </a:p>
          <a:p>
            <a:pPr marL="1882775">
              <a:buFontTx/>
              <a:buNone/>
            </a:pPr>
            <a:r>
              <a:rPr lang="tt-RU" b="1" smtClean="0">
                <a:solidFill>
                  <a:srgbClr val="FF0000"/>
                </a:solidFill>
              </a:rPr>
              <a:t>Һәр телнең бар туган иле.</a:t>
            </a:r>
          </a:p>
          <a:p>
            <a:pPr marL="1882775">
              <a:buFontTx/>
              <a:buNone/>
            </a:pPr>
            <a:r>
              <a:rPr lang="tt-RU" b="1" smtClean="0">
                <a:solidFill>
                  <a:srgbClr val="FF0000"/>
                </a:solidFill>
              </a:rPr>
              <a:t>Туган җирең кебек назлы,</a:t>
            </a:r>
          </a:p>
          <a:p>
            <a:pPr marL="1882775">
              <a:buFontTx/>
              <a:buNone/>
            </a:pPr>
            <a:r>
              <a:rPr lang="tt-RU" b="1" smtClean="0">
                <a:solidFill>
                  <a:srgbClr val="FF0000"/>
                </a:solidFill>
              </a:rPr>
              <a:t>Җырдай моңлы татар теле.</a:t>
            </a:r>
          </a:p>
          <a:p>
            <a:pPr marL="1882775">
              <a:buFontTx/>
              <a:buNone/>
            </a:pPr>
            <a:endParaRPr lang="tt-RU" smtClean="0"/>
          </a:p>
          <a:p>
            <a:pPr marL="1882775">
              <a:buFontTx/>
              <a:buNone/>
            </a:pPr>
            <a:endParaRPr lang="tt-RU" smtClean="0"/>
          </a:p>
          <a:p>
            <a:pPr marL="1882775" algn="r">
              <a:buFontTx/>
              <a:buNone/>
            </a:pPr>
            <a:r>
              <a:rPr lang="tt-RU" b="1" smtClean="0">
                <a:solidFill>
                  <a:srgbClr val="00B050"/>
                </a:solidFill>
              </a:rPr>
              <a:t>Наҗар Нәҗми</a:t>
            </a:r>
            <a:endParaRPr lang="ru-RU" b="1" smtClean="0">
              <a:solidFill>
                <a:srgbClr val="00B050"/>
              </a:solidFill>
            </a:endParaRPr>
          </a:p>
        </p:txBody>
      </p:sp>
      <p:pic>
        <p:nvPicPr>
          <p:cNvPr id="3" name="Рисунок 10" descr="89beaf6b615c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14375"/>
            <a:ext cx="1143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92D050"/>
                </a:solidFill>
              </a:rPr>
              <a:t>Изучайте родной язык</a:t>
            </a:r>
            <a:r>
              <a:rPr lang="ru-RU" sz="5400" dirty="0" smtClean="0">
                <a:solidFill>
                  <a:srgbClr val="0070C0"/>
                </a:solidFill>
              </a:rPr>
              <a:t>!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i="1" u="sng" dirty="0" smtClean="0">
                <a:solidFill>
                  <a:srgbClr val="FF0000"/>
                </a:solidFill>
              </a:rPr>
              <a:t>ЭТО  ИНТЕРЕСНО!!!</a:t>
            </a:r>
            <a:endParaRPr lang="ru-RU" sz="6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 descr="P200812_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0400">
            <a:off x="5183188" y="260350"/>
            <a:ext cx="39608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323528" y="764704"/>
            <a:ext cx="7924800" cy="1066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Приглашаем к сотрудничеству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685800" y="2373321"/>
            <a:ext cx="7924800" cy="305594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420103,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г.</a:t>
            </a: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Казань, ул. Мусина, 32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тел./факс: 521-59-39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тел. </a:t>
            </a: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Arial" charset="0"/>
              </a:rPr>
              <a:t>521-59-39</a:t>
            </a:r>
            <a:endParaRPr lang="ru-RU" sz="32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rgbClr val="FFFFFF"/>
                </a:glow>
              </a:effectLst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E-mail</a:t>
            </a: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rgbClr val="FFFFFF"/>
                  </a:glo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9.</a:t>
            </a:r>
            <a:r>
              <a:rPr lang="en-US" sz="3200" b="1" dirty="0" err="1">
                <a:solidFill>
                  <a:srgbClr val="0070C0"/>
                </a:solidFill>
                <a:latin typeface="Arial" charset="0"/>
              </a:rPr>
              <a:t>kzn</a:t>
            </a: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@</a:t>
            </a:r>
            <a:r>
              <a:rPr lang="en-US" sz="3200" b="1" dirty="0" err="1">
                <a:solidFill>
                  <a:srgbClr val="0070C0"/>
                </a:solidFill>
                <a:latin typeface="Arial" charset="0"/>
              </a:rPr>
              <a:t>edu</a:t>
            </a: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en-US" sz="3200" b="1" dirty="0" err="1">
                <a:solidFill>
                  <a:srgbClr val="0070C0"/>
                </a:solidFill>
                <a:latin typeface="Arial" charset="0"/>
              </a:rPr>
              <a:t>tatar</a:t>
            </a:r>
            <a:r>
              <a:rPr lang="ru-RU" sz="3200" b="1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en-US" sz="3200" b="1" dirty="0" err="1">
                <a:solidFill>
                  <a:srgbClr val="0070C0"/>
                </a:solidFill>
                <a:latin typeface="Arial" charset="0"/>
              </a:rPr>
              <a:t>ru</a:t>
            </a:r>
            <a:endParaRPr lang="ru-RU" sz="32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01600">
                  <a:srgbClr val="FFFFFF"/>
                </a:glo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1857375" y="1785938"/>
            <a:ext cx="5786438" cy="214312"/>
            <a:chOff x="1857356" y="1930390"/>
            <a:chExt cx="5786478" cy="42862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857356" y="1930390"/>
              <a:ext cx="5786478" cy="317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2009757" y="2146292"/>
              <a:ext cx="541976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2143108" y="2355844"/>
              <a:ext cx="5143536" cy="317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73025" y="6429375"/>
            <a:ext cx="8999538" cy="323850"/>
            <a:chOff x="73025" y="6534150"/>
            <a:chExt cx="8999569" cy="323850"/>
          </a:xfrm>
        </p:grpSpPr>
        <p:pic>
          <p:nvPicPr>
            <p:cNvPr id="50183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025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4" name="Picture 2" descr="D:\Мои рисунки\другая мои рисунки\УЗОР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3619" y="6534150"/>
              <a:ext cx="4498975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82" name="Picture 2" descr="G:\уголок школы\ucheniki_w450_h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3933825"/>
            <a:ext cx="21891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Почему столько внимания уделяется родному языку? Потому что языки составляют неповторимое выражение человеческого творчества во всем его разнообразии. Как инструмент коммуникации, восприятия и размышления, … язык также описывает то, как мы видим мир, и отражает связь между прошлым, настоящим и будущим.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«Языки </a:t>
            </a:r>
            <a:r>
              <a:rPr lang="ru-RU" dirty="0"/>
              <a:t>несут следы случайных встреч, различные источники, из которых они насыщались, каждый в соответствии со своей отдельной </a:t>
            </a:r>
            <a:r>
              <a:rPr lang="ru-RU" dirty="0" smtClean="0"/>
              <a:t>историей».</a:t>
            </a:r>
            <a:endParaRPr lang="ru-RU" dirty="0"/>
          </a:p>
          <a:p>
            <a:pPr algn="r">
              <a:buNone/>
            </a:pPr>
            <a:r>
              <a:rPr lang="ru-RU" b="1" i="1" dirty="0" smtClean="0"/>
              <a:t>(Генеральный </a:t>
            </a:r>
            <a:r>
              <a:rPr lang="ru-RU" b="1" i="1" dirty="0"/>
              <a:t>директор </a:t>
            </a:r>
            <a:r>
              <a:rPr lang="ru-RU" b="1" i="1" dirty="0" smtClean="0"/>
              <a:t>ЮНЕСКО</a:t>
            </a:r>
          </a:p>
          <a:p>
            <a:pPr algn="r">
              <a:buNone/>
            </a:pPr>
            <a:r>
              <a:rPr lang="ru-RU" b="1" i="1" dirty="0" smtClean="0"/>
              <a:t> </a:t>
            </a:r>
            <a:r>
              <a:rPr lang="ru-RU" b="1" i="1" dirty="0"/>
              <a:t>К. </a:t>
            </a:r>
            <a:r>
              <a:rPr lang="ru-RU" b="1" i="1" dirty="0" err="1" smtClean="0"/>
              <a:t>Мацуура</a:t>
            </a:r>
            <a:r>
              <a:rPr lang="ru-RU" b="1" i="1" dirty="0" smtClean="0"/>
              <a:t>)</a:t>
            </a:r>
            <a:endParaRPr lang="ru-RU" b="1" i="1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Любовь к родному языку родом из детства. Из того времени, когда мы с удовольствием слушали наши народные сказки и песни.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«Я </a:t>
            </a:r>
            <a:r>
              <a:rPr lang="ru-RU" b="1" i="1" dirty="0">
                <a:solidFill>
                  <a:srgbClr val="FF0000"/>
                </a:solidFill>
              </a:rPr>
              <a:t>так люблю родную речь, такую тёплую, как печь, где можно, словно в детстве, лечь </a:t>
            </a:r>
            <a:r>
              <a:rPr lang="ru-RU" b="1" i="1" dirty="0" err="1">
                <a:solidFill>
                  <a:srgbClr val="FF0000"/>
                </a:solidFill>
              </a:rPr>
              <a:t>горяченьким</a:t>
            </a:r>
            <a:r>
              <a:rPr lang="ru-RU" b="1" i="1" dirty="0">
                <a:solidFill>
                  <a:srgbClr val="FF0000"/>
                </a:solidFill>
              </a:rPr>
              <a:t> калачиком, во сне жар-птицу подстеречь и столько свеч за кружкой сжечь с Ариной Родионовной</a:t>
            </a:r>
            <a:r>
              <a:rPr lang="ru-RU" b="1" i="1" dirty="0" smtClean="0">
                <a:solidFill>
                  <a:srgbClr val="FF0000"/>
                </a:solidFill>
              </a:rPr>
              <a:t>…» </a:t>
            </a:r>
            <a:r>
              <a:rPr lang="ru-RU" b="1" i="1" u="sng" dirty="0"/>
              <a:t>Е. Евтушенко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201</TotalTime>
  <Words>946</Words>
  <Application>Microsoft Office PowerPoint</Application>
  <PresentationFormat>Экран (4:3)</PresentationFormat>
  <Paragraphs>204</Paragraphs>
  <Slides>64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Аспект</vt:lpstr>
      <vt:lpstr>    Какой язык преподавать в качестве родного?   </vt:lpstr>
      <vt:lpstr>Слайд 2</vt:lpstr>
      <vt:lpstr>Языковое многообразие в России  и в Республике Татарстан </vt:lpstr>
      <vt:lpstr>Национальный состав населения Республики Татарстан </vt:lpstr>
      <vt:lpstr>Слайд 5</vt:lpstr>
      <vt:lpstr>Слайд 6</vt:lpstr>
      <vt:lpstr>Слайд 7</vt:lpstr>
      <vt:lpstr>Слайд 8</vt:lpstr>
      <vt:lpstr>Слайд 9</vt:lpstr>
      <vt:lpstr>МОСКВА, 25 июля. /ТАСС/ </vt:lpstr>
      <vt:lpstr>Слайд 11</vt:lpstr>
      <vt:lpstr>Слайд 12</vt:lpstr>
      <vt:lpstr>Слайд 13</vt:lpstr>
      <vt:lpstr>Слайд 14</vt:lpstr>
      <vt:lpstr>Слайд 15</vt:lpstr>
      <vt:lpstr>“Ашлар солтаны”  Р.Вәлиева 2нче сыйныф укучылары башкаруында</vt:lpstr>
      <vt:lpstr>Слайд 17</vt:lpstr>
      <vt:lpstr>“СӨМБЕЛӘ” бәйрәме </vt:lpstr>
      <vt:lpstr>  “Юнеско”ның ассоциацияле мәктәпләр программасында катнашу Телемост с учениками  г. Нарын ( Киргизия) СШГ №2 им. Чкалова   18 .12.2017г. </vt:lpstr>
      <vt:lpstr>Слайд 20</vt:lpstr>
      <vt:lpstr>Телемост с  Арменией  перевод на татарский язык эпоса  «Давид Сусанский», 20. 02.2015г. </vt:lpstr>
      <vt:lpstr>On-line конференцияләр </vt:lpstr>
      <vt:lpstr>Всероссийский фестиваль школьных традиций,  г. Ульяновск</vt:lpstr>
      <vt:lpstr>Конкурс « Татар егете -2009»</vt:lpstr>
      <vt:lpstr>Городской конкурс «Татар кызы- 2011» 2 место, учитель родного ( татарского) языка и литературы Ахмадуллина Лилия Ирековна</vt:lpstr>
      <vt:lpstr>«Татар кызы 2011» Сулейманова Алсу заняла 1 место в районе </vt:lpstr>
      <vt:lpstr>Муниципальный тур «Татар кызы-2015г » победитель в номинации «Зирәк кыз» учитель родного( татарского) языка и литературы  Каримова Фания Ильдусовна , ученица 11А класса    Губайдуллина Аделина </vt:lpstr>
      <vt:lpstr>Награждение </vt:lpstr>
      <vt:lpstr>Городской конкурс «Татар кызы -2016 г.»  I  место заняла Шайхутдинова Камиля,  учитель родного( татарского) языка и литературы Зайнуллина Гульфия Хакимулловна </vt:lpstr>
      <vt:lpstr>“Сабыйга” журналы һәм “Сабантуй”газетасы кунакта </vt:lpstr>
      <vt:lpstr>Литературная гостиная  Әдәби кунакханә</vt:lpstr>
      <vt:lpstr>Слайд 32</vt:lpstr>
      <vt:lpstr>Слайд 33</vt:lpstr>
      <vt:lpstr>«Традиции составляют основу стиля школы»   А.С. Макаренко </vt:lpstr>
      <vt:lpstr>Преемственность</vt:lpstr>
      <vt:lpstr>Слайд 36</vt:lpstr>
      <vt:lpstr>Международный проект ON- LINE чтения «Урал Батыр» (ЮНЕСКО) совместно с  гим. №39 г. Уфа</vt:lpstr>
      <vt:lpstr>Слайд 38</vt:lpstr>
      <vt:lpstr>Театральная  деятельность  «Сайяр»</vt:lpstr>
      <vt:lpstr>Волнующие моменты перед выступлением </vt:lpstr>
      <vt:lpstr>Международный  день родного языка г. Москва  17-20 февраля 2015 г. </vt:lpstr>
      <vt:lpstr>Участие в международном телемосте,посвященный  70 летию ВОв </vt:lpstr>
      <vt:lpstr>Выступления </vt:lpstr>
      <vt:lpstr>Международный молодежный форум «Образование и культурное многообразие – факторы укрепления единства народов»</vt:lpstr>
      <vt:lpstr>Прогулки по Москве</vt:lpstr>
      <vt:lpstr>Дружба крепкая началась  еще  в Москве </vt:lpstr>
      <vt:lpstr>Награждение  вручает  генеральный директор  центра «Этносера» Е.А. Омельченко  </vt:lpstr>
      <vt:lpstr>Слайд 48</vt:lpstr>
      <vt:lpstr>Постановка спектакля  по рассказу  А. Еники «Кем җырлады?»  «Кто пел?» на татарском языке</vt:lpstr>
      <vt:lpstr>Участники </vt:lpstr>
      <vt:lpstr>Мы вместе все сможем </vt:lpstr>
      <vt:lpstr>24 марта 2015 г вручение медалей ветеранам ВОв</vt:lpstr>
      <vt:lpstr>Сәләт клубы</vt:lpstr>
      <vt:lpstr>Уку йортларының “Сәләт” клублары  өчен VI уку-укыту гамәли семинары</vt:lpstr>
      <vt:lpstr>“СӘЛӘТ” клубының  президентыннан “Тайм-менеджмент»  мастер-классы</vt:lpstr>
      <vt:lpstr>Үз мәктәп Сәләт клублары турында видеороликлар ясау</vt:lpstr>
      <vt:lpstr>Без бәхетле!</vt:lpstr>
      <vt:lpstr>Слайд 58</vt:lpstr>
      <vt:lpstr>Каждый ученик стремиться увидеть свое имя на страницах этой замечательной книги</vt:lpstr>
      <vt:lpstr>«Родной язык» («Туган тел»)  перевод Рената Хасипова</vt:lpstr>
      <vt:lpstr>Слайд 61</vt:lpstr>
      <vt:lpstr>Изучайте родной язык!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Акашина</dc:creator>
  <cp:lastModifiedBy>Акашина</cp:lastModifiedBy>
  <cp:revision>13</cp:revision>
  <dcterms:created xsi:type="dcterms:W3CDTF">2018-10-23T06:25:38Z</dcterms:created>
  <dcterms:modified xsi:type="dcterms:W3CDTF">2018-10-24T07:02:46Z</dcterms:modified>
</cp:coreProperties>
</file>