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2" r:id="rId2"/>
    <p:sldId id="321" r:id="rId3"/>
    <p:sldId id="297" r:id="rId4"/>
    <p:sldId id="290" r:id="rId5"/>
    <p:sldId id="309" r:id="rId6"/>
    <p:sldId id="299" r:id="rId7"/>
    <p:sldId id="256" r:id="rId8"/>
    <p:sldId id="316" r:id="rId9"/>
    <p:sldId id="301" r:id="rId10"/>
    <p:sldId id="322" r:id="rId11"/>
    <p:sldId id="298" r:id="rId12"/>
    <p:sldId id="264" r:id="rId13"/>
    <p:sldId id="265" r:id="rId14"/>
    <p:sldId id="315" r:id="rId15"/>
    <p:sldId id="287" r:id="rId16"/>
    <p:sldId id="302" r:id="rId17"/>
    <p:sldId id="305" r:id="rId18"/>
    <p:sldId id="319" r:id="rId19"/>
    <p:sldId id="317" r:id="rId20"/>
    <p:sldId id="286" r:id="rId21"/>
    <p:sldId id="314" r:id="rId22"/>
    <p:sldId id="311" r:id="rId23"/>
    <p:sldId id="323" r:id="rId24"/>
    <p:sldId id="310" r:id="rId25"/>
    <p:sldId id="288" r:id="rId26"/>
    <p:sldId id="291" r:id="rId27"/>
    <p:sldId id="289" r:id="rId28"/>
    <p:sldId id="313" r:id="rId29"/>
    <p:sldId id="294" r:id="rId30"/>
    <p:sldId id="293" r:id="rId31"/>
    <p:sldId id="304" r:id="rId32"/>
    <p:sldId id="308" r:id="rId33"/>
    <p:sldId id="318" r:id="rId34"/>
    <p:sldId id="312" r:id="rId35"/>
    <p:sldId id="263" r:id="rId36"/>
    <p:sldId id="307"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182" autoAdjust="0"/>
  </p:normalViewPr>
  <p:slideViewPr>
    <p:cSldViewPr snapToGrid="0">
      <p:cViewPr varScale="1">
        <p:scale>
          <a:sx n="62" d="100"/>
          <a:sy n="62" d="100"/>
        </p:scale>
        <p:origin x="106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0792E9-B313-4CF2-9C9A-4731388C24A2}" type="datetimeFigureOut">
              <a:rPr lang="ru-RU" smtClean="0"/>
              <a:t>вт 09.05.23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6F9566-642B-43AF-BAD2-CDABE4B84F1D}" type="slidenum">
              <a:rPr lang="ru-RU" smtClean="0"/>
              <a:t>‹#›</a:t>
            </a:fld>
            <a:endParaRPr lang="ru-RU"/>
          </a:p>
        </p:txBody>
      </p:sp>
    </p:spTree>
    <p:extLst>
      <p:ext uri="{BB962C8B-B14F-4D97-AF65-F5344CB8AC3E}">
        <p14:creationId xmlns:p14="http://schemas.microsoft.com/office/powerpoint/2010/main" val="100162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6F9566-642B-43AF-BAD2-CDABE4B84F1D}" type="slidenum">
              <a:rPr lang="ru-RU" smtClean="0"/>
              <a:t>14</a:t>
            </a:fld>
            <a:endParaRPr lang="ru-RU"/>
          </a:p>
        </p:txBody>
      </p:sp>
    </p:spTree>
    <p:extLst>
      <p:ext uri="{BB962C8B-B14F-4D97-AF65-F5344CB8AC3E}">
        <p14:creationId xmlns:p14="http://schemas.microsoft.com/office/powerpoint/2010/main" val="193466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6F9566-642B-43AF-BAD2-CDABE4B84F1D}" type="slidenum">
              <a:rPr lang="ru-RU" smtClean="0"/>
              <a:t>23</a:t>
            </a:fld>
            <a:endParaRPr lang="ru-RU"/>
          </a:p>
        </p:txBody>
      </p:sp>
    </p:spTree>
    <p:extLst>
      <p:ext uri="{BB962C8B-B14F-4D97-AF65-F5344CB8AC3E}">
        <p14:creationId xmlns:p14="http://schemas.microsoft.com/office/powerpoint/2010/main" val="373644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6F9566-642B-43AF-BAD2-CDABE4B84F1D}" type="slidenum">
              <a:rPr lang="ru-RU" smtClean="0"/>
              <a:t>24</a:t>
            </a:fld>
            <a:endParaRPr lang="ru-RU"/>
          </a:p>
        </p:txBody>
      </p:sp>
    </p:spTree>
    <p:extLst>
      <p:ext uri="{BB962C8B-B14F-4D97-AF65-F5344CB8AC3E}">
        <p14:creationId xmlns:p14="http://schemas.microsoft.com/office/powerpoint/2010/main" val="236564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6F9566-642B-43AF-BAD2-CDABE4B84F1D}" type="slidenum">
              <a:rPr lang="ru-RU" smtClean="0"/>
              <a:t>27</a:t>
            </a:fld>
            <a:endParaRPr lang="ru-RU"/>
          </a:p>
        </p:txBody>
      </p:sp>
    </p:spTree>
    <p:extLst>
      <p:ext uri="{BB962C8B-B14F-4D97-AF65-F5344CB8AC3E}">
        <p14:creationId xmlns:p14="http://schemas.microsoft.com/office/powerpoint/2010/main" val="1967176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6F9566-642B-43AF-BAD2-CDABE4B84F1D}" type="slidenum">
              <a:rPr lang="ru-RU" smtClean="0"/>
              <a:t>28</a:t>
            </a:fld>
            <a:endParaRPr lang="ru-RU"/>
          </a:p>
        </p:txBody>
      </p:sp>
    </p:spTree>
    <p:extLst>
      <p:ext uri="{BB962C8B-B14F-4D97-AF65-F5344CB8AC3E}">
        <p14:creationId xmlns:p14="http://schemas.microsoft.com/office/powerpoint/2010/main" val="2057824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56F9566-642B-43AF-BAD2-CDABE4B84F1D}" type="slidenum">
              <a:rPr lang="ru-RU" smtClean="0"/>
              <a:t>32</a:t>
            </a:fld>
            <a:endParaRPr lang="ru-RU"/>
          </a:p>
        </p:txBody>
      </p:sp>
    </p:spTree>
    <p:extLst>
      <p:ext uri="{BB962C8B-B14F-4D97-AF65-F5344CB8AC3E}">
        <p14:creationId xmlns:p14="http://schemas.microsoft.com/office/powerpoint/2010/main" val="194678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10"/>
          </p:nvPr>
        </p:nvSpPr>
        <p:spPr/>
        <p:txBody>
          <a:bodyPr/>
          <a:lstStyle/>
          <a:p>
            <a:fld id="{556F9566-642B-43AF-BAD2-CDABE4B84F1D}" type="slidenum">
              <a:rPr lang="ru-RU" smtClean="0"/>
              <a:t>34</a:t>
            </a:fld>
            <a:endParaRPr lang="ru-RU"/>
          </a:p>
        </p:txBody>
      </p:sp>
    </p:spTree>
    <p:extLst>
      <p:ext uri="{BB962C8B-B14F-4D97-AF65-F5344CB8AC3E}">
        <p14:creationId xmlns:p14="http://schemas.microsoft.com/office/powerpoint/2010/main" val="1748943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1B4E0B-781D-4F02-91E8-CCA2F2BCA374}"/>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74AB292-96F0-4A07-B883-5AD4BB7E31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C8AD679C-9B24-4CFC-823B-6D7FD90372EB}"/>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5" name="Нижний колонтитул 4">
            <a:extLst>
              <a:ext uri="{FF2B5EF4-FFF2-40B4-BE49-F238E27FC236}">
                <a16:creationId xmlns:a16="http://schemas.microsoft.com/office/drawing/2014/main" id="{975100F5-1438-428B-BE79-B2C3852CBBB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B385E7E-19E4-4791-9171-547A325FA7A6}"/>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2540507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0D2AA0-4BC1-4910-B135-C9571077F36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AE18573B-DC33-4989-AFB2-EE956609EE3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B9390AC-F826-4DE5-A3F5-53C549F36686}"/>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5" name="Нижний колонтитул 4">
            <a:extLst>
              <a:ext uri="{FF2B5EF4-FFF2-40B4-BE49-F238E27FC236}">
                <a16:creationId xmlns:a16="http://schemas.microsoft.com/office/drawing/2014/main" id="{656F9F9D-B297-473C-A3F4-C581943AB01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4496FCE-42D1-41CE-9F0B-CE2200D801D4}"/>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400148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E193458-3D61-4572-8423-DF676FB28761}"/>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33D3AA7-B394-49D7-9A59-4F85E9EEDCB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44C2870-9EC0-4B73-B1B0-885EAE8041EC}"/>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5" name="Нижний колонтитул 4">
            <a:extLst>
              <a:ext uri="{FF2B5EF4-FFF2-40B4-BE49-F238E27FC236}">
                <a16:creationId xmlns:a16="http://schemas.microsoft.com/office/drawing/2014/main" id="{DD1B67D8-205E-4534-97D5-3CA6DEDB87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86CCAEA-13EC-4A6A-8F52-B3E4DBEE88B2}"/>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3895873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7E2C75-D8E7-40C1-917A-7ACE50BF52E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5C77825-C6DF-4390-B2AB-790F1185264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C844D86-686A-49EA-BC93-2E45735E60CC}"/>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5" name="Нижний колонтитул 4">
            <a:extLst>
              <a:ext uri="{FF2B5EF4-FFF2-40B4-BE49-F238E27FC236}">
                <a16:creationId xmlns:a16="http://schemas.microsoft.com/office/drawing/2014/main" id="{023B7574-2FCA-4447-949C-A41C8A654B0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B2AB545-969B-4E36-B040-0F342056BB36}"/>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224584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33BAE8-6457-4261-B708-67312D781572}"/>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B69E1ADE-4285-4E7D-A4E0-D33F6FBA5B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432FC48-FDD1-4D7B-9C14-2652039CBBD8}"/>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5" name="Нижний колонтитул 4">
            <a:extLst>
              <a:ext uri="{FF2B5EF4-FFF2-40B4-BE49-F238E27FC236}">
                <a16:creationId xmlns:a16="http://schemas.microsoft.com/office/drawing/2014/main" id="{7C3C60AF-7016-4DAD-B501-DE1823EBABB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CB2F251-BB22-4BAA-880F-67AA97E50BD3}"/>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234365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9EF828-3C04-4A1F-B5E8-DE01EB9B93B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025FA13-EB6C-45A8-90E1-C63BA186189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0747096-2404-4E09-9F5D-1D9E2E13172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F89FE84E-2F00-484D-8E90-EEECCC7498AC}"/>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6" name="Нижний колонтитул 5">
            <a:extLst>
              <a:ext uri="{FF2B5EF4-FFF2-40B4-BE49-F238E27FC236}">
                <a16:creationId xmlns:a16="http://schemas.microsoft.com/office/drawing/2014/main" id="{B58911FD-BC90-436D-B108-87DB733AB35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32D30B2-F0E1-4C5A-AF7D-1233CB92AE42}"/>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2300662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E71268-8965-4E27-8CA1-F587F56C8C3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19542C3-8FC1-4914-90D3-3CBC4D860F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E9E88B4-5D41-4035-86A5-43942B06F74F}"/>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7AE8CDF-D165-4F9A-AFC2-EBE3638EBB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8BFDF86-30BE-402F-A5E1-71EA650EFAB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B6345FF-EB78-4BBF-AA51-8451C82B8715}"/>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8" name="Нижний колонтитул 7">
            <a:extLst>
              <a:ext uri="{FF2B5EF4-FFF2-40B4-BE49-F238E27FC236}">
                <a16:creationId xmlns:a16="http://schemas.microsoft.com/office/drawing/2014/main" id="{24F95C40-7D52-4E79-A626-0CAD65C0E79A}"/>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86D8B81-B7D9-4C99-AC75-6D75C929EDE2}"/>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127902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22252B-C24B-4E69-9B46-591407BC63B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8B28788-011D-4872-A37D-ACB7483B4372}"/>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4" name="Нижний колонтитул 3">
            <a:extLst>
              <a:ext uri="{FF2B5EF4-FFF2-40B4-BE49-F238E27FC236}">
                <a16:creationId xmlns:a16="http://schemas.microsoft.com/office/drawing/2014/main" id="{2CA28B47-EB4D-40D6-A5EF-D072E35FDF5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9E970EB4-7B80-44F4-874E-101748F85213}"/>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342286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9E5D442-0243-4398-B9F8-E8589F52CCD5}"/>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3" name="Нижний колонтитул 2">
            <a:extLst>
              <a:ext uri="{FF2B5EF4-FFF2-40B4-BE49-F238E27FC236}">
                <a16:creationId xmlns:a16="http://schemas.microsoft.com/office/drawing/2014/main" id="{0579D20E-54C9-48F0-92ED-E913925C67F3}"/>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B9B8B4E3-3C34-4D4F-B9E4-08184D9E2D36}"/>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84627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7AAF42-8635-4E0D-B57C-ED77E89CBCD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B1D5EA3-3EB5-472C-B5EC-D485EDC152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0A39A60-2184-4C5A-B763-76F4F765A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0474E84-09DB-40A0-AA88-EEA6AE08D94C}"/>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6" name="Нижний колонтитул 5">
            <a:extLst>
              <a:ext uri="{FF2B5EF4-FFF2-40B4-BE49-F238E27FC236}">
                <a16:creationId xmlns:a16="http://schemas.microsoft.com/office/drawing/2014/main" id="{CDC2EAF0-F003-4328-A602-97EF8197887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85AB914-527F-470B-BBA5-361CEB752C30}"/>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4238536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82E28B-725C-4177-8C17-3EA2D8FD6F7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B792E764-D6B3-4759-86C8-DD918DF8B1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9801179-7B5A-4DBD-8DBD-EBAAFDFEF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F94016E-57D8-48FB-B84A-ACC666AE75D1}"/>
              </a:ext>
            </a:extLst>
          </p:cNvPr>
          <p:cNvSpPr>
            <a:spLocks noGrp="1"/>
          </p:cNvSpPr>
          <p:nvPr>
            <p:ph type="dt" sz="half" idx="10"/>
          </p:nvPr>
        </p:nvSpPr>
        <p:spPr/>
        <p:txBody>
          <a:bodyPr/>
          <a:lstStyle/>
          <a:p>
            <a:fld id="{1084B6C8-039C-4CC7-987C-D506B1C50D64}" type="datetimeFigureOut">
              <a:rPr lang="ru-RU" smtClean="0"/>
              <a:t>вт 09.05.23</a:t>
            </a:fld>
            <a:endParaRPr lang="ru-RU"/>
          </a:p>
        </p:txBody>
      </p:sp>
      <p:sp>
        <p:nvSpPr>
          <p:cNvPr id="6" name="Нижний колонтитул 5">
            <a:extLst>
              <a:ext uri="{FF2B5EF4-FFF2-40B4-BE49-F238E27FC236}">
                <a16:creationId xmlns:a16="http://schemas.microsoft.com/office/drawing/2014/main" id="{A0EF8BDD-E14B-4D2E-A47A-C32B745E7FB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1F506ED-8A84-41C3-849E-5B38BAEFB1B5}"/>
              </a:ext>
            </a:extLst>
          </p:cNvPr>
          <p:cNvSpPr>
            <a:spLocks noGrp="1"/>
          </p:cNvSpPr>
          <p:nvPr>
            <p:ph type="sldNum" sz="quarter" idx="12"/>
          </p:nvPr>
        </p:nvSpPr>
        <p:spPr/>
        <p:txBody>
          <a:bodyPr/>
          <a:lstStyle/>
          <a:p>
            <a:fld id="{FC65819D-F598-4362-B6B6-D58C61EC96DF}" type="slidenum">
              <a:rPr lang="ru-RU" smtClean="0"/>
              <a:t>‹#›</a:t>
            </a:fld>
            <a:endParaRPr lang="ru-RU"/>
          </a:p>
        </p:txBody>
      </p:sp>
    </p:spTree>
    <p:extLst>
      <p:ext uri="{BB962C8B-B14F-4D97-AF65-F5344CB8AC3E}">
        <p14:creationId xmlns:p14="http://schemas.microsoft.com/office/powerpoint/2010/main" val="3687940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327E0A-5575-4899-8190-79BABAA94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DE27657-881D-489D-9E13-AD351FC94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68E2349-CD6C-4203-A802-3B8B307A86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4B6C8-039C-4CC7-987C-D506B1C50D64}" type="datetimeFigureOut">
              <a:rPr lang="ru-RU" smtClean="0"/>
              <a:t>вт 09.05.23</a:t>
            </a:fld>
            <a:endParaRPr lang="ru-RU"/>
          </a:p>
        </p:txBody>
      </p:sp>
      <p:sp>
        <p:nvSpPr>
          <p:cNvPr id="5" name="Нижний колонтитул 4">
            <a:extLst>
              <a:ext uri="{FF2B5EF4-FFF2-40B4-BE49-F238E27FC236}">
                <a16:creationId xmlns:a16="http://schemas.microsoft.com/office/drawing/2014/main" id="{9B59C2DE-7CDB-4C39-A0E4-03A2C271C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ABB02F40-D410-43DB-B397-EAE2707160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5819D-F598-4362-B6B6-D58C61EC96DF}" type="slidenum">
              <a:rPr lang="ru-RU" smtClean="0"/>
              <a:t>‹#›</a:t>
            </a:fld>
            <a:endParaRPr lang="ru-RU"/>
          </a:p>
        </p:txBody>
      </p:sp>
    </p:spTree>
    <p:extLst>
      <p:ext uri="{BB962C8B-B14F-4D97-AF65-F5344CB8AC3E}">
        <p14:creationId xmlns:p14="http://schemas.microsoft.com/office/powerpoint/2010/main" val="1247129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2192000" cy="707871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a:lstStyle/>
          <a:p>
            <a:pPr marL="0" indent="0">
              <a:buNone/>
            </a:pPr>
            <a:endParaRPr lang="ru-RU" i="1" dirty="0" smtClean="0"/>
          </a:p>
          <a:p>
            <a:pPr marL="0" indent="0">
              <a:buNone/>
            </a:pPr>
            <a:endParaRPr lang="ru-RU" i="1" dirty="0"/>
          </a:p>
          <a:p>
            <a:pPr marL="0" indent="0">
              <a:buNone/>
            </a:pPr>
            <a:endParaRPr lang="ru-RU" i="1" dirty="0" smtClean="0">
              <a:latin typeface="Arial Black" panose="020B0A04020102020204" pitchFamily="34" charset="0"/>
            </a:endParaRPr>
          </a:p>
          <a:p>
            <a:pPr marL="0" indent="0">
              <a:buNone/>
            </a:pPr>
            <a:r>
              <a:rPr lang="ru-RU" i="1" dirty="0">
                <a:latin typeface="Arial Black" panose="020B0A04020102020204" pitchFamily="34" charset="0"/>
              </a:rPr>
              <a:t> </a:t>
            </a:r>
            <a:r>
              <a:rPr lang="ru-RU" i="1" dirty="0" smtClean="0">
                <a:latin typeface="Arial Black" panose="020B0A04020102020204" pitchFamily="34" charset="0"/>
              </a:rPr>
              <a:t>       </a:t>
            </a:r>
            <a:r>
              <a:rPr lang="ru-RU" i="1" dirty="0" smtClean="0">
                <a:solidFill>
                  <a:srgbClr val="C00000"/>
                </a:solidFill>
                <a:latin typeface="Arial Black" panose="020B0A04020102020204" pitchFamily="34" charset="0"/>
              </a:rPr>
              <a:t>КЛАСС : 8В</a:t>
            </a:r>
          </a:p>
          <a:p>
            <a:pPr marL="0" indent="0">
              <a:buNone/>
            </a:pPr>
            <a:r>
              <a:rPr lang="ru-RU" i="1" dirty="0" smtClean="0">
                <a:solidFill>
                  <a:srgbClr val="C00000"/>
                </a:solidFill>
                <a:latin typeface="Arial Black" panose="020B0A04020102020204" pitchFamily="34" charset="0"/>
              </a:rPr>
              <a:t>        ПРЕДМЕТ: АНГЛИЙСКИЙ ЯЗЫК</a:t>
            </a:r>
          </a:p>
          <a:p>
            <a:pPr marL="0" indent="0">
              <a:buNone/>
            </a:pPr>
            <a:r>
              <a:rPr lang="ru-RU" i="1" dirty="0" smtClean="0">
                <a:solidFill>
                  <a:srgbClr val="C00000"/>
                </a:solidFill>
                <a:latin typeface="Arial Black" panose="020B0A04020102020204" pitchFamily="34" charset="0"/>
              </a:rPr>
              <a:t>        ТЕМА УРОКА: </a:t>
            </a:r>
            <a:r>
              <a:rPr lang="en-US" i="1" dirty="0" smtClean="0">
                <a:solidFill>
                  <a:srgbClr val="C00000"/>
                </a:solidFill>
                <a:latin typeface="Arial Black" panose="020B0A04020102020204" pitchFamily="34" charset="0"/>
              </a:rPr>
              <a:t>ENJOY READING</a:t>
            </a:r>
            <a:endParaRPr lang="ru-RU" i="1" dirty="0" smtClean="0">
              <a:solidFill>
                <a:srgbClr val="C00000"/>
              </a:solidFill>
              <a:latin typeface="Arial Black" panose="020B0A04020102020204" pitchFamily="34" charset="0"/>
            </a:endParaRPr>
          </a:p>
          <a:p>
            <a:pPr marL="0" indent="0">
              <a:buNone/>
            </a:pPr>
            <a:r>
              <a:rPr lang="ru-RU" i="1" dirty="0" smtClean="0">
                <a:solidFill>
                  <a:srgbClr val="C00000"/>
                </a:solidFill>
                <a:latin typeface="Arial Black" panose="020B0A04020102020204" pitchFamily="34" charset="0"/>
              </a:rPr>
              <a:t>       ТИП УРОКА: КОМБИНИРОВАННЫЙ УРОК</a:t>
            </a:r>
          </a:p>
          <a:p>
            <a:endParaRPr lang="ru-RU"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2963372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b="1" dirty="0">
                <a:solidFill>
                  <a:srgbClr val="C00000"/>
                </a:solidFill>
              </a:rPr>
              <a:t>8</a:t>
            </a:r>
            <a:r>
              <a:rPr lang="en-US" sz="2800" b="1" dirty="0" smtClean="0">
                <a:solidFill>
                  <a:srgbClr val="C00000"/>
                </a:solidFill>
              </a:rPr>
              <a:t> </a:t>
            </a:r>
            <a:r>
              <a:rPr lang="en-US" sz="2800" b="1" dirty="0">
                <a:solidFill>
                  <a:srgbClr val="C00000"/>
                </a:solidFill>
              </a:rPr>
              <a:t>Benefits of Reading: Why You Should Read Every Day</a:t>
            </a:r>
            <a:endParaRPr lang="ru-RU" sz="2800" b="1" dirty="0">
              <a:solidFill>
                <a:srgbClr val="C00000"/>
              </a:solidFill>
            </a:endParaRPr>
          </a:p>
        </p:txBody>
      </p:sp>
      <p:sp>
        <p:nvSpPr>
          <p:cNvPr id="3" name="Объект 2"/>
          <p:cNvSpPr>
            <a:spLocks noGrp="1"/>
          </p:cNvSpPr>
          <p:nvPr>
            <p:ph idx="1"/>
          </p:nvPr>
        </p:nvSpPr>
        <p:spPr/>
        <p:txBody>
          <a:bodyPr>
            <a:normAutofit fontScale="85000" lnSpcReduction="20000"/>
          </a:bodyPr>
          <a:lstStyle/>
          <a:p>
            <a:pPr>
              <a:lnSpc>
                <a:spcPct val="107000"/>
              </a:lnSpc>
              <a:spcAft>
                <a:spcPts val="800"/>
              </a:spcAft>
            </a:pPr>
            <a:r>
              <a:rPr lang="en-US" sz="3000" b="1" dirty="0">
                <a:latin typeface="Calibri" panose="020F0502020204030204" pitchFamily="34" charset="0"/>
                <a:ea typeface="Calibri" panose="020F0502020204030204" pitchFamily="34" charset="0"/>
                <a:cs typeface="Times New Roman" panose="02020603050405020304" pitchFamily="18" charset="0"/>
              </a:rPr>
              <a:t>1.Mental stimulation             </a:t>
            </a:r>
            <a:r>
              <a:rPr lang="en-US" sz="3000" b="1" dirty="0">
                <a:solidFill>
                  <a:srgbClr val="222222"/>
                </a:solidFill>
                <a:latin typeface="Segoe UI" panose="020B0502040204020203" pitchFamily="34" charset="0"/>
                <a:ea typeface="Calibri" panose="020F0502020204030204" pitchFamily="34" charset="0"/>
                <a:cs typeface="Times New Roman" panose="02020603050405020304" pitchFamily="18" charset="0"/>
              </a:rPr>
              <a:t>e) you to live longer</a:t>
            </a:r>
            <a:endParaRPr lang="ru-RU" sz="3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000" b="1" dirty="0">
                <a:latin typeface="Calibri" panose="020F0502020204030204" pitchFamily="34" charset="0"/>
                <a:ea typeface="Calibri" panose="020F0502020204030204" pitchFamily="34" charset="0"/>
                <a:cs typeface="Times New Roman" panose="02020603050405020304" pitchFamily="18" charset="0"/>
              </a:rPr>
              <a:t>2.Good habit                           c) memory</a:t>
            </a:r>
            <a:endParaRPr lang="ru-RU" sz="3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000" b="1" dirty="0">
                <a:latin typeface="Calibri" panose="020F0502020204030204" pitchFamily="34" charset="0"/>
                <a:ea typeface="Calibri" panose="020F0502020204030204" pitchFamily="34" charset="0"/>
                <a:cs typeface="Times New Roman" panose="02020603050405020304" pitchFamily="18" charset="0"/>
              </a:rPr>
              <a:t>3.Improves your                      b) for stress reduction    </a:t>
            </a:r>
            <a:endParaRPr lang="ru-RU" sz="3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000" b="1" dirty="0">
                <a:latin typeface="Calibri" panose="020F0502020204030204" pitchFamily="34" charset="0"/>
                <a:ea typeface="Calibri" panose="020F0502020204030204" pitchFamily="34" charset="0"/>
                <a:cs typeface="Times New Roman" panose="02020603050405020304" pitchFamily="18" charset="0"/>
              </a:rPr>
              <a:t>4.Improves focus                    </a:t>
            </a:r>
            <a:r>
              <a:rPr lang="en-US" sz="3000" b="1" dirty="0">
                <a:solidFill>
                  <a:srgbClr val="222222"/>
                </a:solidFill>
                <a:latin typeface="Segoe UI" panose="020B0502040204020203" pitchFamily="34" charset="0"/>
                <a:ea typeface="Calibri" panose="020F0502020204030204" pitchFamily="34" charset="0"/>
                <a:cs typeface="Times New Roman" panose="02020603050405020304" pitchFamily="18" charset="0"/>
              </a:rPr>
              <a:t>g) of entertainment</a:t>
            </a:r>
            <a:endParaRPr lang="ru-RU" sz="3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000" b="1" dirty="0">
                <a:solidFill>
                  <a:srgbClr val="222222"/>
                </a:solidFill>
                <a:latin typeface="Segoe UI" panose="020B0502040204020203" pitchFamily="34" charset="0"/>
                <a:ea typeface="Calibri" panose="020F0502020204030204" pitchFamily="34" charset="0"/>
                <a:cs typeface="Times New Roman" panose="02020603050405020304" pitchFamily="18" charset="0"/>
              </a:rPr>
              <a:t>5.Reading may help          f) </a:t>
            </a:r>
            <a:r>
              <a:rPr lang="en-US" sz="3000" b="1" dirty="0" err="1">
                <a:solidFill>
                  <a:srgbClr val="222222"/>
                </a:solidFill>
                <a:latin typeface="Segoe UI" panose="020B0502040204020203" pitchFamily="34" charset="0"/>
                <a:ea typeface="Calibri" panose="020F0502020204030204" pitchFamily="34" charset="0"/>
                <a:cs typeface="Times New Roman" panose="02020603050405020304" pitchFamily="18" charset="0"/>
              </a:rPr>
              <a:t>expantion</a:t>
            </a:r>
            <a:endParaRPr lang="ru-RU" sz="3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000" b="1" dirty="0">
                <a:solidFill>
                  <a:srgbClr val="222222"/>
                </a:solidFill>
                <a:latin typeface="Segoe UI" panose="020B0502040204020203" pitchFamily="34" charset="0"/>
                <a:ea typeface="Calibri" panose="020F0502020204030204" pitchFamily="34" charset="0"/>
                <a:cs typeface="Times New Roman" panose="02020603050405020304" pitchFamily="18" charset="0"/>
              </a:rPr>
              <a:t>7.Vocabulary                     </a:t>
            </a:r>
            <a:r>
              <a:rPr lang="en-US" sz="3000" b="1" dirty="0">
                <a:latin typeface="Calibri" panose="020F0502020204030204" pitchFamily="34" charset="0"/>
                <a:ea typeface="Calibri" panose="020F0502020204030204" pitchFamily="34" charset="0"/>
                <a:cs typeface="Times New Roman" panose="02020603050405020304" pitchFamily="18" charset="0"/>
              </a:rPr>
              <a:t>a) for your brains</a:t>
            </a:r>
            <a:r>
              <a:rPr lang="en-US" sz="3000" b="1" dirty="0">
                <a:solidFill>
                  <a:srgbClr val="222222"/>
                </a:solidFill>
                <a:latin typeface="Segoe UI" panose="020B0502040204020203" pitchFamily="34" charset="0"/>
                <a:ea typeface="Calibri" panose="020F0502020204030204" pitchFamily="34" charset="0"/>
                <a:cs typeface="Times New Roman" panose="02020603050405020304" pitchFamily="18" charset="0"/>
              </a:rPr>
              <a:t>   </a:t>
            </a:r>
            <a:endParaRPr lang="ru-RU" sz="3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000" b="1" dirty="0">
                <a:solidFill>
                  <a:srgbClr val="222222"/>
                </a:solidFill>
                <a:latin typeface="Segoe UI" panose="020B0502040204020203" pitchFamily="34" charset="0"/>
                <a:ea typeface="Calibri" panose="020F0502020204030204" pitchFamily="34" charset="0"/>
                <a:cs typeface="Times New Roman" panose="02020603050405020304" pitchFamily="18" charset="0"/>
              </a:rPr>
              <a:t>8. Free source                   </a:t>
            </a:r>
            <a:r>
              <a:rPr lang="en-US" sz="3000" b="1" dirty="0">
                <a:latin typeface="Calibri" panose="020F0502020204030204" pitchFamily="34" charset="0"/>
                <a:ea typeface="Calibri" panose="020F0502020204030204" pitchFamily="34" charset="0"/>
                <a:cs typeface="Times New Roman" panose="02020603050405020304" pitchFamily="18" charset="0"/>
              </a:rPr>
              <a:t>d) and concentration  </a:t>
            </a:r>
            <a:endParaRPr lang="ru-RU" sz="3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9257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54982"/>
            <a:ext cx="12011186" cy="670301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txBody>
          <a:bodyPr>
            <a:noAutofit/>
          </a:bodyPr>
          <a:lstStyle/>
          <a:p>
            <a:pPr marL="0" indent="0">
              <a:buNone/>
            </a:pPr>
            <a:r>
              <a:rPr lang="ru-RU" sz="2400" b="1" dirty="0" smtClean="0">
                <a:solidFill>
                  <a:srgbClr val="C00000"/>
                </a:solidFill>
                <a:latin typeface="Bahnschrift SemiBold SemiConden" panose="020B0502040204020203" pitchFamily="34" charset="0"/>
              </a:rPr>
              <a:t>Организационный этап . Мотивация к учебной деятельности</a:t>
            </a:r>
          </a:p>
          <a:p>
            <a:pPr marL="0" indent="0">
              <a:buNone/>
            </a:pPr>
            <a:r>
              <a:rPr lang="ru-RU" sz="2400" i="1" u="sng" dirty="0">
                <a:latin typeface="Bahnschrift SemiBold SemiConden" panose="020B0502040204020203" pitchFamily="34" charset="0"/>
              </a:rPr>
              <a:t>Результат взаимодействия учителя и учащихся </a:t>
            </a:r>
            <a:r>
              <a:rPr lang="ru-RU" sz="2400" i="1" u="sng" dirty="0" smtClean="0">
                <a:latin typeface="Bahnschrift SemiBold SemiConden" panose="020B0502040204020203" pitchFamily="34" charset="0"/>
              </a:rPr>
              <a:t>по достижению </a:t>
            </a:r>
            <a:r>
              <a:rPr lang="ru-RU" sz="2400" i="1" u="sng" dirty="0">
                <a:latin typeface="Bahnschrift SemiBold SemiConden" panose="020B0502040204020203" pitchFamily="34" charset="0"/>
              </a:rPr>
              <a:t>планируемых результатов </a:t>
            </a:r>
            <a:endParaRPr lang="ru-RU" sz="2400" b="1" i="1" u="sng" dirty="0">
              <a:latin typeface="Bahnschrift SemiBold SemiConden" panose="020B0502040204020203" pitchFamily="34" charset="0"/>
            </a:endParaRPr>
          </a:p>
          <a:p>
            <a:pPr marL="0" indent="0">
              <a:buNone/>
            </a:pPr>
            <a:r>
              <a:rPr lang="ru-RU" sz="2400" b="1" dirty="0" smtClean="0">
                <a:latin typeface="Bahnschrift SemiBold SemiConden" panose="020B0502040204020203" pitchFamily="34" charset="0"/>
              </a:rPr>
              <a:t>Коммуникативные</a:t>
            </a:r>
            <a:r>
              <a:rPr lang="ru-RU" sz="2400" b="1" dirty="0">
                <a:latin typeface="Bahnschrift SemiBold SemiConden" panose="020B0502040204020203" pitchFamily="34" charset="0"/>
              </a:rPr>
              <a:t>:</a:t>
            </a:r>
            <a:endParaRPr lang="ru-RU" sz="2400" dirty="0">
              <a:latin typeface="Bahnschrift SemiBold SemiConden" panose="020B0502040204020203" pitchFamily="34" charset="0"/>
            </a:endParaRPr>
          </a:p>
          <a:p>
            <a:pPr marL="0" indent="0">
              <a:buNone/>
            </a:pPr>
            <a:r>
              <a:rPr lang="ru-RU" sz="2400" dirty="0">
                <a:latin typeface="Bahnschrift SemiBold SemiConden" panose="020B0502040204020203" pitchFamily="34" charset="0"/>
              </a:rPr>
              <a:t>- планировать учебное сотрудничество с учителем и сверстниками;</a:t>
            </a:r>
          </a:p>
          <a:p>
            <a:pPr marL="0" indent="0">
              <a:buNone/>
            </a:pPr>
            <a:r>
              <a:rPr lang="ru-RU" sz="2400" dirty="0">
                <a:latin typeface="Bahnschrift SemiBold SemiConden" panose="020B0502040204020203" pitchFamily="34" charset="0"/>
              </a:rPr>
              <a:t>- слушать и понимать речь учителя и одноклассников</a:t>
            </a:r>
            <a:r>
              <a:rPr lang="ru-RU" sz="2400" dirty="0" smtClean="0">
                <a:latin typeface="Bahnschrift SemiBold SemiConden" panose="020B0502040204020203" pitchFamily="34" charset="0"/>
              </a:rPr>
              <a:t>.</a:t>
            </a:r>
            <a:r>
              <a:rPr lang="ru-RU" sz="2400" b="1" dirty="0">
                <a:latin typeface="Bahnschrift SemiBold SemiConden" panose="020B0502040204020203" pitchFamily="34" charset="0"/>
              </a:rPr>
              <a:t> </a:t>
            </a:r>
            <a:endParaRPr lang="ru-RU" sz="2400" b="1" dirty="0" smtClean="0">
              <a:latin typeface="Bahnschrift SemiBold SemiConden" panose="020B0502040204020203" pitchFamily="34" charset="0"/>
            </a:endParaRPr>
          </a:p>
          <a:p>
            <a:pPr marL="0" indent="0">
              <a:buNone/>
            </a:pPr>
            <a:r>
              <a:rPr lang="ru-RU" sz="2400" dirty="0" smtClean="0">
                <a:latin typeface="Bahnschrift SemiBold SemiConden" panose="020B0502040204020203" pitchFamily="34" charset="0"/>
              </a:rPr>
              <a:t>- </a:t>
            </a:r>
            <a:r>
              <a:rPr lang="ru-RU" sz="2400" dirty="0">
                <a:latin typeface="Bahnschrift SemiBold SemiConden" panose="020B0502040204020203" pitchFamily="34" charset="0"/>
              </a:rPr>
              <a:t>умение с достаточной полнотой и точностью выражать свои мысли;</a:t>
            </a:r>
          </a:p>
          <a:p>
            <a:pPr marL="0" indent="0">
              <a:buNone/>
            </a:pPr>
            <a:r>
              <a:rPr lang="ru-RU" sz="2400" dirty="0">
                <a:latin typeface="Bahnschrift SemiBold SemiConden" panose="020B0502040204020203" pitchFamily="34" charset="0"/>
              </a:rPr>
              <a:t>- владение диалогической формой речи в соответствии с грамматическими и синтаксическими нормами английского языка.</a:t>
            </a:r>
          </a:p>
          <a:p>
            <a:pPr marL="0" indent="0">
              <a:buNone/>
            </a:pPr>
            <a:r>
              <a:rPr lang="ru-RU" sz="2400" b="1" dirty="0" smtClean="0">
                <a:latin typeface="Bahnschrift SemiBold SemiConden" panose="020B0502040204020203" pitchFamily="34" charset="0"/>
              </a:rPr>
              <a:t>Регулятивные</a:t>
            </a:r>
            <a:r>
              <a:rPr lang="ru-RU" sz="2400" b="1" dirty="0">
                <a:latin typeface="Bahnschrift SemiBold SemiConden" panose="020B0502040204020203" pitchFamily="34" charset="0"/>
              </a:rPr>
              <a:t>:</a:t>
            </a:r>
            <a:endParaRPr lang="ru-RU" sz="2400" dirty="0">
              <a:latin typeface="Bahnschrift SemiBold SemiConden" panose="020B0502040204020203" pitchFamily="34" charset="0"/>
            </a:endParaRPr>
          </a:p>
          <a:p>
            <a:pPr marL="0" indent="0">
              <a:buNone/>
            </a:pPr>
            <a:r>
              <a:rPr lang="ru-RU" sz="2400" b="1" dirty="0">
                <a:latin typeface="Bahnschrift SemiBold SemiConden" panose="020B0502040204020203" pitchFamily="34" charset="0"/>
              </a:rPr>
              <a:t>- </a:t>
            </a:r>
            <a:r>
              <a:rPr lang="ru-RU" sz="2400" dirty="0">
                <a:latin typeface="Bahnschrift SemiBold SemiConden" panose="020B0502040204020203" pitchFamily="34" charset="0"/>
              </a:rPr>
              <a:t>способность к целеполаганию;</a:t>
            </a:r>
          </a:p>
          <a:p>
            <a:pPr marL="0" indent="0">
              <a:buNone/>
            </a:pPr>
            <a:r>
              <a:rPr lang="ru-RU" sz="2400" dirty="0">
                <a:latin typeface="Bahnschrift SemiBold SemiConden" panose="020B0502040204020203" pitchFamily="34" charset="0"/>
              </a:rPr>
              <a:t>- формирование умения выполнять учебные действия в соответствии с поставленной задачей;</a:t>
            </a:r>
          </a:p>
          <a:p>
            <a:pPr marL="0" indent="0">
              <a:buNone/>
            </a:pPr>
            <a:r>
              <a:rPr lang="ru-RU" sz="2400" dirty="0">
                <a:latin typeface="Bahnschrift SemiBold SemiConden" panose="020B0502040204020203" pitchFamily="34" charset="0"/>
              </a:rPr>
              <a:t>.</a:t>
            </a:r>
            <a:r>
              <a:rPr lang="ru-RU" sz="2400" b="1" dirty="0">
                <a:latin typeface="Bahnschrift SemiBold SemiConden" panose="020B0502040204020203" pitchFamily="34" charset="0"/>
              </a:rPr>
              <a:t> Предметные:</a:t>
            </a:r>
            <a:endParaRPr lang="ru-RU" sz="2400" dirty="0">
              <a:latin typeface="Bahnschrift SemiBold SemiConden" panose="020B0502040204020203" pitchFamily="34" charset="0"/>
            </a:endParaRPr>
          </a:p>
          <a:p>
            <a:pPr marL="0" indent="0">
              <a:buNone/>
            </a:pPr>
            <a:r>
              <a:rPr lang="ru-RU" sz="2400" dirty="0">
                <a:latin typeface="Bahnschrift SemiBold SemiConden" panose="020B0502040204020203" pitchFamily="34" charset="0"/>
              </a:rPr>
              <a:t>- умение правильно понимать значение лексических единиц по теме.</a:t>
            </a:r>
          </a:p>
          <a:p>
            <a:pPr marL="0" indent="0">
              <a:buNone/>
            </a:pPr>
            <a:r>
              <a:rPr lang="ru-RU" sz="2400" dirty="0">
                <a:latin typeface="Bahnschrift SemiBold SemiConden" panose="020B0502040204020203" pitchFamily="34" charset="0"/>
              </a:rPr>
              <a:t> </a:t>
            </a:r>
            <a:r>
              <a:rPr lang="ru-RU" sz="2400" b="1" dirty="0">
                <a:latin typeface="Bahnschrift SemiBold SemiConden" panose="020B0502040204020203" pitchFamily="34" charset="0"/>
              </a:rPr>
              <a:t>Познавательные</a:t>
            </a:r>
            <a:r>
              <a:rPr lang="ru-RU" sz="2400" b="1" dirty="0" smtClean="0">
                <a:latin typeface="Bahnschrift SemiBold SemiConden" panose="020B0502040204020203" pitchFamily="34" charset="0"/>
              </a:rPr>
              <a:t>: </a:t>
            </a:r>
            <a:r>
              <a:rPr lang="ru-RU" sz="2400" dirty="0" smtClean="0">
                <a:latin typeface="Bahnschrift SemiBold SemiConden" panose="020B0502040204020203" pitchFamily="34" charset="0"/>
              </a:rPr>
              <a:t>осознанное </a:t>
            </a:r>
            <a:r>
              <a:rPr lang="ru-RU" sz="2400" dirty="0">
                <a:latin typeface="Bahnschrift SemiBold SemiConden" panose="020B0502040204020203" pitchFamily="34" charset="0"/>
              </a:rPr>
              <a:t>и произвольное построение речевого высказывания.</a:t>
            </a:r>
          </a:p>
          <a:p>
            <a:pPr marL="0" indent="0">
              <a:buNone/>
            </a:pPr>
            <a:endParaRPr lang="ru-RU" sz="2400" dirty="0">
              <a:latin typeface="Bahnschrift SemiBold SemiConden" panose="020B0502040204020203" pitchFamily="34" charset="0"/>
            </a:endParaRPr>
          </a:p>
          <a:p>
            <a:endParaRPr lang="ru-RU" sz="2400" dirty="0"/>
          </a:p>
        </p:txBody>
      </p:sp>
    </p:spTree>
    <p:extLst>
      <p:ext uri="{BB962C8B-B14F-4D97-AF65-F5344CB8AC3E}">
        <p14:creationId xmlns:p14="http://schemas.microsoft.com/office/powerpoint/2010/main" val="348320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ая прямоугольная выноска 4"/>
          <p:cNvSpPr/>
          <p:nvPr/>
        </p:nvSpPr>
        <p:spPr>
          <a:xfrm>
            <a:off x="752657" y="1146875"/>
            <a:ext cx="10871072" cy="2352948"/>
          </a:xfrm>
          <a:prstGeom prst="wedgeRoundRectCallout">
            <a:avLst>
              <a:gd name="adj1" fmla="val -41665"/>
              <a:gd name="adj2" fmla="val 7686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1" dirty="0">
                <a:solidFill>
                  <a:prstClr val="black"/>
                </a:solidFill>
                <a:latin typeface="Calibri Light" panose="020F0302020204030204"/>
                <a:ea typeface="+mj-ea"/>
                <a:cs typeface="+mj-cs"/>
              </a:rPr>
              <a:t>Life without books is a tree without leaves. Boring and gloomy as trees </a:t>
            </a:r>
            <a:br>
              <a:rPr lang="en-US" sz="4000" b="1" i="1" dirty="0">
                <a:solidFill>
                  <a:prstClr val="black"/>
                </a:solidFill>
                <a:latin typeface="Calibri Light" panose="020F0302020204030204"/>
                <a:ea typeface="+mj-ea"/>
                <a:cs typeface="+mj-cs"/>
              </a:rPr>
            </a:br>
            <a:r>
              <a:rPr lang="en-US" sz="4000" b="1" i="1" dirty="0">
                <a:solidFill>
                  <a:prstClr val="black"/>
                </a:solidFill>
                <a:latin typeface="Calibri Light" panose="020F0302020204030204"/>
                <a:ea typeface="+mj-ea"/>
                <a:cs typeface="+mj-cs"/>
              </a:rPr>
              <a:t>in autumn.</a:t>
            </a:r>
            <a:endParaRPr lang="ru-RU" dirty="0"/>
          </a:p>
        </p:txBody>
      </p:sp>
      <p:pic>
        <p:nvPicPr>
          <p:cNvPr id="18434" name="Picture 2" descr="http://static.flickr.com/211/480931871_3c18f59313.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367" y="3035953"/>
            <a:ext cx="3550447" cy="4000504"/>
          </a:xfrm>
          <a:prstGeom prst="rect">
            <a:avLst/>
          </a:prstGeom>
          <a:noFill/>
        </p:spPr>
      </p:pic>
      <p:pic>
        <p:nvPicPr>
          <p:cNvPr id="3" name="Рисунок 2">
            <a:extLst>
              <a:ext uri="{FF2B5EF4-FFF2-40B4-BE49-F238E27FC236}">
                <a16:creationId xmlns:a16="http://schemas.microsoft.com/office/drawing/2014/main" id="{0A8010DC-7820-47BA-A9CA-C824A083FC2B}"/>
              </a:ext>
            </a:extLst>
          </p:cNvPr>
          <p:cNvPicPr>
            <a:picLocks noChangeAspect="1"/>
          </p:cNvPicPr>
          <p:nvPr/>
        </p:nvPicPr>
        <p:blipFill>
          <a:blip r:embed="rId3"/>
          <a:stretch>
            <a:fillRect/>
          </a:stretch>
        </p:blipFill>
        <p:spPr>
          <a:xfrm>
            <a:off x="9283956" y="3131879"/>
            <a:ext cx="2908044" cy="4346825"/>
          </a:xfrm>
          <a:prstGeom prst="rect">
            <a:avLst/>
          </a:prstGeom>
        </p:spPr>
      </p:pic>
      <p:sp>
        <p:nvSpPr>
          <p:cNvPr id="7" name="Заголовок 6"/>
          <p:cNvSpPr>
            <a:spLocks noGrp="1"/>
          </p:cNvSpPr>
          <p:nvPr>
            <p:ph type="title"/>
          </p:nvPr>
        </p:nvSpPr>
        <p:spPr/>
        <p:txBody>
          <a:bodyPr>
            <a:normAutofit fontScale="90000"/>
          </a:bodyPr>
          <a:lstStyle/>
          <a:p>
            <a:pPr marL="228600" lvl="0" indent="-228600">
              <a:spcBef>
                <a:spcPts val="1000"/>
              </a:spcBef>
            </a:pPr>
            <a:r>
              <a:rPr lang="ru-RU" sz="2800" b="1" dirty="0">
                <a:solidFill>
                  <a:srgbClr val="C00000"/>
                </a:solidFill>
                <a:latin typeface="Arial" panose="020B0604020202020204" pitchFamily="34" charset="0"/>
                <a:ea typeface="+mn-ea"/>
                <a:cs typeface="Arial" panose="020B0604020202020204" pitchFamily="34" charset="0"/>
              </a:rPr>
              <a:t>Основной этап работы. Актуализация знаний и умений учащихся</a:t>
            </a:r>
            <a:r>
              <a:rPr lang="ru-RU" sz="2800" dirty="0">
                <a:solidFill>
                  <a:srgbClr val="C00000"/>
                </a:solidFill>
                <a:latin typeface="Arial" panose="020B0604020202020204" pitchFamily="34" charset="0"/>
                <a:ea typeface="+mn-ea"/>
                <a:cs typeface="Arial" panose="020B0604020202020204" pitchFamily="34" charset="0"/>
              </a:rPr>
              <a:t>. </a:t>
            </a:r>
            <a:br>
              <a:rPr lang="ru-RU" sz="2800" dirty="0">
                <a:solidFill>
                  <a:srgbClr val="C00000"/>
                </a:solidFill>
                <a:latin typeface="Arial" panose="020B0604020202020204" pitchFamily="34" charset="0"/>
                <a:ea typeface="+mn-ea"/>
                <a:cs typeface="Arial" panose="020B0604020202020204" pitchFamily="34" charset="0"/>
              </a:rPr>
            </a:br>
            <a:endParaRPr lang="ru-RU" dirty="0">
              <a:solidFill>
                <a:srgbClr val="C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947E41E-2A50-424C-BB50-8E92642B8040}"/>
              </a:ext>
            </a:extLst>
          </p:cNvPr>
          <p:cNvSpPr>
            <a:spLocks noGrp="1"/>
          </p:cNvSpPr>
          <p:nvPr>
            <p:ph idx="1"/>
          </p:nvPr>
        </p:nvSpPr>
        <p:spPr>
          <a:xfrm>
            <a:off x="185980" y="557939"/>
            <a:ext cx="5625884" cy="5619024"/>
          </a:xfrm>
        </p:spPr>
        <p:txBody>
          <a:bodyPr>
            <a:normAutofit/>
          </a:bodyPr>
          <a:lstStyle/>
          <a:p>
            <a:pPr marL="0" indent="0">
              <a:lnSpc>
                <a:spcPct val="107000"/>
              </a:lnSpc>
              <a:spcAft>
                <a:spcPts val="800"/>
              </a:spcAft>
              <a:buNone/>
            </a:pPr>
            <a:r>
              <a:rPr lang="en-US" sz="2800" dirty="0" smtClean="0">
                <a:solidFill>
                  <a:srgbClr val="C00000"/>
                </a:solidFill>
                <a:effectLst/>
                <a:latin typeface="Open Sans" panose="020B0606030504020204" pitchFamily="34" charset="0"/>
                <a:ea typeface="Times New Roman" panose="02020603050405020304" pitchFamily="18" charset="0"/>
                <a:cs typeface="Times New Roman" panose="02020603050405020304" pitchFamily="18" charset="0"/>
              </a:rPr>
              <a:t>Now </a:t>
            </a:r>
            <a:r>
              <a:rPr lang="en-US" sz="2800" dirty="0">
                <a:solidFill>
                  <a:srgbClr val="C00000"/>
                </a:solidFill>
                <a:effectLst/>
                <a:latin typeface="Open Sans" panose="020B0606030504020204" pitchFamily="34" charset="0"/>
                <a:ea typeface="Times New Roman" panose="02020603050405020304" pitchFamily="18" charset="0"/>
                <a:cs typeface="Times New Roman" panose="02020603050405020304" pitchFamily="18" charset="0"/>
              </a:rPr>
              <a:t>let </a:t>
            </a:r>
            <a:r>
              <a:rPr lang="en-US" dirty="0">
                <a:solidFill>
                  <a:srgbClr val="C00000"/>
                </a:solidFill>
                <a:latin typeface="Open Sans" panose="020B0606030504020204" pitchFamily="34" charset="0"/>
                <a:ea typeface="Times New Roman" panose="02020603050405020304" pitchFamily="18" charset="0"/>
                <a:cs typeface="Times New Roman" panose="02020603050405020304" pitchFamily="18" charset="0"/>
              </a:rPr>
              <a:t>`</a:t>
            </a:r>
            <a:r>
              <a:rPr lang="en-US" sz="2800" dirty="0" smtClean="0">
                <a:solidFill>
                  <a:srgbClr val="C00000"/>
                </a:solidFill>
                <a:effectLst/>
                <a:latin typeface="Open Sans" panose="020B0606030504020204" pitchFamily="34" charset="0"/>
                <a:ea typeface="Times New Roman" panose="02020603050405020304" pitchFamily="18" charset="0"/>
                <a:cs typeface="Times New Roman" panose="02020603050405020304" pitchFamily="18" charset="0"/>
              </a:rPr>
              <a:t>s </a:t>
            </a:r>
            <a:r>
              <a:rPr lang="en-US" sz="2800" dirty="0">
                <a:solidFill>
                  <a:srgbClr val="C00000"/>
                </a:solidFill>
                <a:effectLst/>
                <a:latin typeface="Open Sans" panose="020B0606030504020204" pitchFamily="34" charset="0"/>
                <a:ea typeface="Times New Roman" panose="02020603050405020304" pitchFamily="18" charset="0"/>
                <a:cs typeface="Times New Roman" panose="02020603050405020304" pitchFamily="18" charset="0"/>
              </a:rPr>
              <a:t>grow our “book-tree”. </a:t>
            </a:r>
            <a:r>
              <a:rPr lang="en-US" dirty="0" smtClean="0">
                <a:solidFill>
                  <a:srgbClr val="181818"/>
                </a:solidFill>
                <a:latin typeface="Open Sans" panose="020B0606030504020204" pitchFamily="34" charset="0"/>
                <a:ea typeface="Times New Roman" panose="02020603050405020304" pitchFamily="18" charset="0"/>
                <a:cs typeface="Times New Roman" panose="02020603050405020304" pitchFamily="18" charset="0"/>
              </a:rPr>
              <a:t>Your home task was to learn </a:t>
            </a:r>
            <a:r>
              <a:rPr lang="en-US" sz="2800" dirty="0" smtClean="0">
                <a:solidFill>
                  <a:srgbClr val="181818"/>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en-US" sz="2800" dirty="0">
                <a:solidFill>
                  <a:srgbClr val="181818"/>
                </a:solidFill>
                <a:effectLst/>
                <a:latin typeface="Open Sans" panose="020B0606030504020204" pitchFamily="34" charset="0"/>
                <a:ea typeface="Times New Roman" panose="02020603050405020304" pitchFamily="18" charset="0"/>
                <a:cs typeface="Times New Roman" panose="02020603050405020304" pitchFamily="18" charset="0"/>
              </a:rPr>
              <a:t>genres of the books</a:t>
            </a:r>
            <a:r>
              <a:rPr lang="en-US" sz="2800" dirty="0" smtClean="0">
                <a:solidFill>
                  <a:srgbClr val="181818"/>
                </a:solidFill>
                <a:effectLst/>
                <a:latin typeface="Open Sans" panose="020B0606030504020204" pitchFamily="34" charset="0"/>
                <a:ea typeface="Times New Roman" panose="02020603050405020304" pitchFamily="18" charset="0"/>
                <a:cs typeface="Times New Roman" panose="02020603050405020304" pitchFamily="18" charset="0"/>
              </a:rPr>
              <a:t>.</a:t>
            </a:r>
            <a:endParaRPr lang="ru-RU" sz="2800" dirty="0" smtClean="0">
              <a:solidFill>
                <a:srgbClr val="181818"/>
              </a:solidFill>
              <a:effectLst/>
              <a:latin typeface="Open Sans" panose="020B0606030504020204" pitchFamily="34" charset="0"/>
              <a:ea typeface="Times New Roman" panose="02020603050405020304" pitchFamily="18" charset="0"/>
              <a:cs typeface="Times New Roman" panose="02020603050405020304" pitchFamily="18" charset="0"/>
            </a:endParaRPr>
          </a:p>
          <a:p>
            <a:pPr marL="0" indent="0">
              <a:lnSpc>
                <a:spcPct val="107000"/>
              </a:lnSpc>
              <a:spcAft>
                <a:spcPts val="800"/>
              </a:spcAft>
              <a:buNone/>
            </a:pPr>
            <a:r>
              <a:rPr lang="en-US"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What genres do you know ? Write down genres on the leaves( the first letter is written) and decorate this tree</a:t>
            </a:r>
            <a:endParaRPr lang="ru-RU"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2800" dirty="0">
                <a:solidFill>
                  <a:srgbClr val="181818"/>
                </a:solidFill>
                <a:effectLst/>
                <a:latin typeface="Open Sans" panose="020B0606030504020204" pitchFamily="34" charset="0"/>
                <a:ea typeface="Times New Roman" panose="02020603050405020304" pitchFamily="18" charset="0"/>
                <a:cs typeface="Times New Roman" panose="02020603050405020304" pitchFamily="18" charset="0"/>
              </a:rPr>
              <a:t>Ученики </a:t>
            </a:r>
            <a:r>
              <a:rPr lang="ru-RU" dirty="0" smtClean="0">
                <a:solidFill>
                  <a:srgbClr val="181818"/>
                </a:solidFill>
                <a:latin typeface="Open Sans" panose="020B0606030504020204" pitchFamily="34" charset="0"/>
                <a:ea typeface="Times New Roman" panose="02020603050405020304" pitchFamily="18" charset="0"/>
                <a:cs typeface="Times New Roman" panose="02020603050405020304" pitchFamily="18" charset="0"/>
              </a:rPr>
              <a:t>записывают жанры книг (заглавная буква написана на листочке)</a:t>
            </a:r>
            <a:r>
              <a:rPr lang="ru-RU" sz="2800" dirty="0" smtClean="0">
                <a:solidFill>
                  <a:srgbClr val="181818"/>
                </a:solidFill>
                <a:effectLst/>
                <a:latin typeface="Open Sans" panose="020B0606030504020204" pitchFamily="34" charset="0"/>
                <a:ea typeface="Times New Roman" panose="02020603050405020304" pitchFamily="18" charset="0"/>
                <a:cs typeface="Times New Roman" panose="02020603050405020304" pitchFamily="18" charset="0"/>
              </a:rPr>
              <a:t>и </a:t>
            </a:r>
            <a:r>
              <a:rPr lang="ru-RU" sz="2800" dirty="0">
                <a:solidFill>
                  <a:srgbClr val="181818"/>
                </a:solidFill>
                <a:effectLst/>
                <a:latin typeface="Open Sans" panose="020B0606030504020204" pitchFamily="34" charset="0"/>
                <a:ea typeface="Times New Roman" panose="02020603050405020304" pitchFamily="18" charset="0"/>
                <a:cs typeface="Times New Roman" panose="02020603050405020304" pitchFamily="18" charset="0"/>
              </a:rPr>
              <a:t>прикрепляют </a:t>
            </a:r>
            <a:r>
              <a:rPr lang="ru-RU" sz="2800" dirty="0" smtClean="0">
                <a:solidFill>
                  <a:srgbClr val="181818"/>
                </a:solidFill>
                <a:effectLst/>
                <a:latin typeface="Open Sans" panose="020B0606030504020204" pitchFamily="34" charset="0"/>
                <a:ea typeface="Times New Roman" panose="02020603050405020304" pitchFamily="18" charset="0"/>
                <a:cs typeface="Times New Roman" panose="02020603050405020304" pitchFamily="18" charset="0"/>
              </a:rPr>
              <a:t>их  на </a:t>
            </a:r>
            <a:r>
              <a:rPr lang="ru-RU" sz="2800" dirty="0">
                <a:solidFill>
                  <a:srgbClr val="181818"/>
                </a:solidFill>
                <a:effectLst/>
                <a:latin typeface="Open Sans" panose="020B0606030504020204" pitchFamily="34" charset="0"/>
                <a:ea typeface="Times New Roman" panose="02020603050405020304" pitchFamily="18" charset="0"/>
                <a:cs typeface="Times New Roman" panose="02020603050405020304" pitchFamily="18" charset="0"/>
              </a:rPr>
              <a:t>дерево.</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5" name="Рисунок 4" descr="C:\Users\User\Downloads\IMG_120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576805" y="359046"/>
            <a:ext cx="6974235" cy="6256147"/>
          </a:xfrm>
          <a:prstGeom prst="rect">
            <a:avLst/>
          </a:prstGeom>
          <a:noFill/>
          <a:ln>
            <a:noFill/>
          </a:ln>
        </p:spPr>
      </p:pic>
    </p:spTree>
    <p:extLst>
      <p:ext uri="{BB962C8B-B14F-4D97-AF65-F5344CB8AC3E}">
        <p14:creationId xmlns:p14="http://schemas.microsoft.com/office/powerpoint/2010/main" val="7405497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3"/>
          <a:stretch>
            <a:fillRect/>
          </a:stretch>
        </p:blipFill>
        <p:spPr>
          <a:xfrm>
            <a:off x="5873858" y="232475"/>
            <a:ext cx="5300420" cy="6292311"/>
          </a:xfrm>
          <a:prstGeom prst="rect">
            <a:avLst/>
          </a:prstGeom>
        </p:spPr>
      </p:pic>
      <p:pic>
        <p:nvPicPr>
          <p:cNvPr id="3" name="Рисунок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4252" y="480447"/>
            <a:ext cx="4483554" cy="6044339"/>
          </a:xfrm>
          <a:prstGeom prst="rect">
            <a:avLst/>
          </a:prstGeom>
        </p:spPr>
      </p:pic>
    </p:spTree>
    <p:extLst>
      <p:ext uri="{BB962C8B-B14F-4D97-AF65-F5344CB8AC3E}">
        <p14:creationId xmlns:p14="http://schemas.microsoft.com/office/powerpoint/2010/main" val="2913636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5210" y="325464"/>
            <a:ext cx="10515600" cy="1332855"/>
          </a:xfrm>
        </p:spPr>
        <p:txBody>
          <a:bodyPr>
            <a:normAutofit fontScale="90000"/>
          </a:bodyPr>
          <a:lstStyle/>
          <a:p>
            <a:r>
              <a:rPr lang="en-US" sz="2700" i="1" dirty="0">
                <a:latin typeface="Arial" panose="020B0604020202020204" pitchFamily="34" charset="0"/>
                <a:cs typeface="Arial" panose="020B0604020202020204" pitchFamily="34" charset="0"/>
              </a:rPr>
              <a:t>So let's read the definitions about different kinds of books and fill in the missing words. -  </a:t>
            </a:r>
            <a:r>
              <a:rPr lang="en-US" sz="2700" dirty="0">
                <a:solidFill>
                  <a:srgbClr val="C00000"/>
                </a:solidFill>
                <a:latin typeface="Arial" panose="020B0604020202020204" pitchFamily="34" charset="0"/>
                <a:cs typeface="Arial" panose="020B0604020202020204" pitchFamily="34" charset="0"/>
              </a:rPr>
              <a:t>(</a:t>
            </a:r>
            <a:r>
              <a:rPr lang="ru-RU" sz="2700" dirty="0">
                <a:solidFill>
                  <a:srgbClr val="C00000"/>
                </a:solidFill>
                <a:latin typeface="Arial" panose="020B0604020202020204" pitchFamily="34" charset="0"/>
                <a:cs typeface="Arial" panose="020B0604020202020204" pitchFamily="34" charset="0"/>
              </a:rPr>
              <a:t>работа в парах </a:t>
            </a:r>
            <a:r>
              <a:rPr lang="en-US" sz="2700" dirty="0" smtClean="0">
                <a:solidFill>
                  <a:srgbClr val="C00000"/>
                </a:solidFill>
                <a:latin typeface="Arial" panose="020B0604020202020204" pitchFamily="34" charset="0"/>
                <a:cs typeface="Arial" panose="020B0604020202020204" pitchFamily="34" charset="0"/>
              </a:rPr>
              <a:t>, </a:t>
            </a:r>
            <a:r>
              <a:rPr lang="ru-RU" sz="2700" dirty="0" smtClean="0">
                <a:solidFill>
                  <a:srgbClr val="C00000"/>
                </a:solidFill>
                <a:latin typeface="Arial" panose="020B0604020202020204" pitchFamily="34" charset="0"/>
                <a:cs typeface="Arial" panose="020B0604020202020204" pitchFamily="34" charset="0"/>
              </a:rPr>
              <a:t>детям </a:t>
            </a:r>
            <a:r>
              <a:rPr lang="ru-RU" sz="2700" dirty="0">
                <a:solidFill>
                  <a:srgbClr val="C00000"/>
                </a:solidFill>
                <a:latin typeface="Arial" panose="020B0604020202020204" pitchFamily="34" charset="0"/>
                <a:cs typeface="Arial" panose="020B0604020202020204" pitchFamily="34" charset="0"/>
              </a:rPr>
              <a:t>дается время составить дефиниции о </a:t>
            </a:r>
            <a:r>
              <a:rPr lang="ru-RU" sz="2700" dirty="0" smtClean="0">
                <a:solidFill>
                  <a:srgbClr val="C00000"/>
                </a:solidFill>
                <a:latin typeface="Arial" panose="020B0604020202020204" pitchFamily="34" charset="0"/>
                <a:cs typeface="Arial" panose="020B0604020202020204" pitchFamily="34" charset="0"/>
              </a:rPr>
              <a:t>жанрах</a:t>
            </a:r>
            <a:r>
              <a:rPr lang="en-US" sz="2700" i="1" dirty="0" smtClean="0">
                <a:solidFill>
                  <a:srgbClr val="C00000"/>
                </a:solidFill>
                <a:latin typeface="Arial" panose="020B0604020202020204" pitchFamily="34" charset="0"/>
                <a:cs typeface="Arial" panose="020B0604020202020204" pitchFamily="34" charset="0"/>
              </a:rPr>
              <a:t> </a:t>
            </a:r>
            <a:r>
              <a:rPr lang="ru-RU" sz="2700" dirty="0" smtClean="0">
                <a:solidFill>
                  <a:srgbClr val="C00000"/>
                </a:solidFill>
                <a:latin typeface="Arial" panose="020B0604020202020204" pitchFamily="34" charset="0"/>
                <a:cs typeface="Arial" panose="020B0604020202020204" pitchFamily="34" charset="0"/>
              </a:rPr>
              <a:t> </a:t>
            </a:r>
            <a:r>
              <a:rPr lang="ru-RU" sz="2700" dirty="0">
                <a:solidFill>
                  <a:srgbClr val="C00000"/>
                </a:solidFill>
                <a:latin typeface="Arial" panose="020B0604020202020204" pitchFamily="34" charset="0"/>
                <a:cs typeface="Arial" panose="020B0604020202020204" pitchFamily="34" charset="0"/>
              </a:rPr>
              <a:t>книг и отгадать ответ</a:t>
            </a:r>
            <a:r>
              <a:rPr lang="en-US" sz="2700" dirty="0">
                <a:solidFill>
                  <a:srgbClr val="C00000"/>
                </a:solidFill>
                <a:latin typeface="Arial" panose="020B0604020202020204" pitchFamily="34" charset="0"/>
                <a:cs typeface="Arial" panose="020B0604020202020204" pitchFamily="34" charset="0"/>
              </a:rPr>
              <a:t>, </a:t>
            </a:r>
            <a:r>
              <a:rPr lang="ru-RU" sz="2700" dirty="0">
                <a:solidFill>
                  <a:srgbClr val="C00000"/>
                </a:solidFill>
                <a:latin typeface="Arial" panose="020B0604020202020204" pitchFamily="34" charset="0"/>
                <a:cs typeface="Arial" panose="020B0604020202020204" pitchFamily="34" charset="0"/>
              </a:rPr>
              <a:t>выразив свое мнение</a:t>
            </a:r>
            <a:r>
              <a:rPr lang="en-US" sz="2700" dirty="0">
                <a:solidFill>
                  <a:srgbClr val="C00000"/>
                </a:solidFill>
                <a:latin typeface="Arial" panose="020B0604020202020204" pitchFamily="34" charset="0"/>
                <a:cs typeface="Arial" panose="020B0604020202020204" pitchFamily="34" charset="0"/>
              </a:rPr>
              <a:t>, </a:t>
            </a:r>
            <a:r>
              <a:rPr lang="ru-RU" sz="2700" dirty="0">
                <a:solidFill>
                  <a:srgbClr val="C00000"/>
                </a:solidFill>
                <a:latin typeface="Arial" panose="020B0604020202020204" pitchFamily="34" charset="0"/>
                <a:cs typeface="Arial" panose="020B0604020202020204" pitchFamily="34" charset="0"/>
              </a:rPr>
              <a:t>используя клише</a:t>
            </a:r>
            <a:r>
              <a:rPr lang="en-US" sz="2700" dirty="0" smtClean="0">
                <a:solidFill>
                  <a:srgbClr val="C00000"/>
                </a:solidFill>
                <a:latin typeface="Arial" panose="020B0604020202020204" pitchFamily="34" charset="0"/>
                <a:cs typeface="Arial" panose="020B0604020202020204" pitchFamily="34" charset="0"/>
              </a:rPr>
              <a:t>)</a:t>
            </a:r>
            <a:r>
              <a:rPr lang="en-US" sz="2700" i="1" dirty="0">
                <a:solidFill>
                  <a:srgbClr val="C00000"/>
                </a:solidFill>
                <a:latin typeface="Arial" panose="020B0604020202020204" pitchFamily="34" charset="0"/>
                <a:cs typeface="Arial" panose="020B0604020202020204" pitchFamily="34" charset="0"/>
              </a:rPr>
              <a:t> </a:t>
            </a:r>
            <a:r>
              <a:rPr lang="en-US" sz="2700" i="1" dirty="0">
                <a:solidFill>
                  <a:prstClr val="black"/>
                </a:solidFill>
                <a:latin typeface="Arial" panose="020B0604020202020204" pitchFamily="34" charset="0"/>
                <a:cs typeface="Arial" panose="020B0604020202020204" pitchFamily="34" charset="0"/>
              </a:rPr>
              <a:t>Don’t forget to begin your sentences with </a:t>
            </a:r>
            <a:r>
              <a:rPr lang="ru-RU" dirty="0">
                <a:latin typeface="Arial" panose="020B0604020202020204" pitchFamily="34" charset="0"/>
                <a:cs typeface="Arial" panose="020B0604020202020204" pitchFamily="34" charset="0"/>
              </a:rPr>
              <a:t/>
            </a:r>
            <a:br>
              <a:rPr lang="ru-RU" dirty="0">
                <a:latin typeface="Arial" panose="020B0604020202020204" pitchFamily="34" charset="0"/>
                <a:cs typeface="Arial" panose="020B0604020202020204" pitchFamily="34" charset="0"/>
              </a:rPr>
            </a:br>
            <a:endParaRPr lang="ru-RU" dirty="0">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a:blip r:embed="rId2"/>
          <a:stretch>
            <a:fillRect/>
          </a:stretch>
        </p:blipFill>
        <p:spPr>
          <a:xfrm>
            <a:off x="387459" y="1813302"/>
            <a:ext cx="11804542" cy="5044698"/>
          </a:xfrm>
          <a:prstGeom prst="rect">
            <a:avLst/>
          </a:prstGeom>
        </p:spPr>
      </p:pic>
    </p:spTree>
    <p:extLst>
      <p:ext uri="{BB962C8B-B14F-4D97-AF65-F5344CB8AC3E}">
        <p14:creationId xmlns:p14="http://schemas.microsoft.com/office/powerpoint/2010/main" val="34436218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0481" y="123985"/>
            <a:ext cx="11840705" cy="1363851"/>
          </a:xfrm>
        </p:spPr>
        <p:txBody>
          <a:bodyPr>
            <a:noAutofit/>
          </a:bodyPr>
          <a:lstStyle/>
          <a:p>
            <a:r>
              <a:rPr lang="en-US" sz="2800" b="1" dirty="0" smtClean="0">
                <a:solidFill>
                  <a:srgbClr val="C00000"/>
                </a:solidFill>
              </a:rPr>
              <a:t>Your classmate from the 2d group is going to have a birthday party. Recently </a:t>
            </a:r>
            <a:r>
              <a:rPr lang="en-US" sz="2800" b="1" dirty="0">
                <a:solidFill>
                  <a:srgbClr val="C00000"/>
                </a:solidFill>
              </a:rPr>
              <a:t>you have read a book. Convince your classmates to read the book you have just </a:t>
            </a:r>
            <a:r>
              <a:rPr lang="en-US" sz="2800" b="1" dirty="0" smtClean="0">
                <a:solidFill>
                  <a:srgbClr val="C00000"/>
                </a:solidFill>
              </a:rPr>
              <a:t>read and to buy it for him as a present. Your </a:t>
            </a:r>
            <a:r>
              <a:rPr lang="en-US" sz="2800" b="1" dirty="0">
                <a:solidFill>
                  <a:srgbClr val="C00000"/>
                </a:solidFill>
              </a:rPr>
              <a:t>partner can ask you questions for </a:t>
            </a:r>
            <a:r>
              <a:rPr lang="en-US" sz="2800" b="1" dirty="0" smtClean="0">
                <a:solidFill>
                  <a:srgbClr val="C00000"/>
                </a:solidFill>
              </a:rPr>
              <a:t>more detailed </a:t>
            </a:r>
            <a:r>
              <a:rPr lang="en-US" sz="2800" b="1" dirty="0">
                <a:solidFill>
                  <a:srgbClr val="C00000"/>
                </a:solidFill>
              </a:rPr>
              <a:t>information</a:t>
            </a:r>
            <a:endParaRPr lang="ru-RU" sz="2800" b="1" dirty="0">
              <a:solidFill>
                <a:srgbClr val="C00000"/>
              </a:solidFill>
            </a:endParaRPr>
          </a:p>
        </p:txBody>
      </p:sp>
      <p:sp>
        <p:nvSpPr>
          <p:cNvPr id="3" name="Объект 2"/>
          <p:cNvSpPr>
            <a:spLocks noGrp="1"/>
          </p:cNvSpPr>
          <p:nvPr>
            <p:ph idx="1"/>
          </p:nvPr>
        </p:nvSpPr>
        <p:spPr/>
        <p:txBody>
          <a:bodyPr/>
          <a:lstStyle/>
          <a:p>
            <a:pPr marL="0" indent="0">
              <a:buNone/>
            </a:pPr>
            <a:r>
              <a:rPr lang="en-US" dirty="0" smtClean="0"/>
              <a:t>.</a:t>
            </a:r>
            <a:endParaRPr lang="ru-RU" dirty="0"/>
          </a:p>
          <a:p>
            <a:endParaRPr lang="ru-RU" dirty="0"/>
          </a:p>
        </p:txBody>
      </p:sp>
      <p:pic>
        <p:nvPicPr>
          <p:cNvPr id="4" name="Рисунок 3"/>
          <p:cNvPicPr>
            <a:picLocks noChangeAspect="1"/>
          </p:cNvPicPr>
          <p:nvPr/>
        </p:nvPicPr>
        <p:blipFill>
          <a:blip r:embed="rId2"/>
          <a:stretch>
            <a:fillRect/>
          </a:stretch>
        </p:blipFill>
        <p:spPr>
          <a:xfrm>
            <a:off x="418454" y="1673817"/>
            <a:ext cx="10935346" cy="4959458"/>
          </a:xfrm>
          <a:prstGeom prst="rect">
            <a:avLst/>
          </a:prstGeom>
        </p:spPr>
      </p:pic>
    </p:spTree>
    <p:extLst>
      <p:ext uri="{BB962C8B-B14F-4D97-AF65-F5344CB8AC3E}">
        <p14:creationId xmlns:p14="http://schemas.microsoft.com/office/powerpoint/2010/main" val="466177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3471" y="334129"/>
            <a:ext cx="11105827" cy="1325563"/>
          </a:xfrm>
        </p:spPr>
        <p:txBody>
          <a:bodyPr/>
          <a:lstStyle/>
          <a:p>
            <a:r>
              <a:rPr lang="en-US" sz="2800" dirty="0">
                <a:solidFill>
                  <a:prstClr val="black"/>
                </a:solidFill>
                <a:latin typeface="Calibri" panose="020F0502020204030204"/>
                <a:ea typeface="+mn-ea"/>
                <a:cs typeface="+mn-cs"/>
              </a:rPr>
              <a:t> </a:t>
            </a:r>
            <a:r>
              <a:rPr lang="en-US" sz="2800" b="1" dirty="0">
                <a:solidFill>
                  <a:srgbClr val="C00000"/>
                </a:solidFill>
                <a:latin typeface="Calibri" panose="020F0502020204030204"/>
                <a:ea typeface="+mn-ea"/>
                <a:cs typeface="+mn-cs"/>
              </a:rPr>
              <a:t>Well, we’ve already worked much </a:t>
            </a:r>
            <a:r>
              <a:rPr lang="ru-RU" sz="2800" b="1" dirty="0">
                <a:solidFill>
                  <a:srgbClr val="C00000"/>
                </a:solidFill>
                <a:latin typeface="Calibri" panose="020F0502020204030204"/>
                <a:ea typeface="+mn-ea"/>
                <a:cs typeface="+mn-cs"/>
              </a:rPr>
              <a:t>.</a:t>
            </a:r>
            <a:r>
              <a:rPr lang="en-US" sz="2800" b="1" dirty="0" smtClean="0">
                <a:solidFill>
                  <a:srgbClr val="C00000"/>
                </a:solidFill>
                <a:latin typeface="Calibri" panose="020F0502020204030204"/>
                <a:ea typeface="+mn-ea"/>
                <a:cs typeface="+mn-cs"/>
              </a:rPr>
              <a:t> </a:t>
            </a:r>
            <a:r>
              <a:rPr lang="en-US" sz="2800" b="1" dirty="0">
                <a:solidFill>
                  <a:srgbClr val="C00000"/>
                </a:solidFill>
                <a:latin typeface="Calibri" panose="020F0502020204030204"/>
                <a:ea typeface="+mn-ea"/>
                <a:cs typeface="+mn-cs"/>
              </a:rPr>
              <a:t>And your eyes may be tired. I want your eyes to have some rest. You can do these simple exercises every </a:t>
            </a:r>
            <a:r>
              <a:rPr lang="en-US" sz="2800" b="1" dirty="0" smtClean="0">
                <a:solidFill>
                  <a:srgbClr val="C00000"/>
                </a:solidFill>
                <a:latin typeface="Calibri" panose="020F0502020204030204"/>
                <a:ea typeface="+mn-ea"/>
                <a:cs typeface="+mn-cs"/>
              </a:rPr>
              <a:t>day</a:t>
            </a:r>
            <a:r>
              <a:rPr lang="ru-RU" sz="2800" b="1" dirty="0" smtClean="0">
                <a:solidFill>
                  <a:srgbClr val="C00000"/>
                </a:solidFill>
                <a:latin typeface="Calibri" panose="020F0502020204030204"/>
                <a:ea typeface="+mn-ea"/>
                <a:cs typeface="+mn-cs"/>
              </a:rPr>
              <a:t>.</a:t>
            </a:r>
            <a:endParaRPr lang="ru-RU" b="1" dirty="0">
              <a:solidFill>
                <a:srgbClr val="C00000"/>
              </a:solidFill>
            </a:endParaRPr>
          </a:p>
        </p:txBody>
      </p:sp>
      <p:pic>
        <p:nvPicPr>
          <p:cNvPr id="1026" name="Picture 2" descr="https://sun9-50.userapi.com/impg/c858436/v858436851/1cf2a9/uXp0pOdSBm4.jpg?size=640x480&amp;quality=96&amp;sign=b5b4c1db734c510820e6e62b78f5db35&amp;c_uniq_tag=YK6iZGO3mpAxCaZVSDIzlPrQBzFxx3KDsxA67-jnq7k&amp;type=alb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485" y="1659692"/>
            <a:ext cx="12052515" cy="5198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634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9545" y="1"/>
            <a:ext cx="11054255" cy="2554014"/>
          </a:xfrm>
        </p:spPr>
        <p:txBody>
          <a:bodyPr>
            <a:normAutofit/>
          </a:bodyPr>
          <a:lstStyle/>
          <a:p>
            <a:r>
              <a:rPr lang="ru-RU" sz="2400" b="1" dirty="0" err="1" smtClean="0">
                <a:solidFill>
                  <a:srgbClr val="C00000"/>
                </a:solidFill>
                <a:latin typeface="Arial" panose="020B0604020202020204" pitchFamily="34" charset="0"/>
                <a:cs typeface="Arial" panose="020B0604020202020204" pitchFamily="34" charset="0"/>
              </a:rPr>
              <a:t>Аудирование</a:t>
            </a:r>
            <a:r>
              <a:rPr lang="ru-RU" sz="2400" b="1" dirty="0" smtClean="0">
                <a:solidFill>
                  <a:srgbClr val="C00000"/>
                </a:solidFill>
                <a:latin typeface="Arial" panose="020B0604020202020204" pitchFamily="34" charset="0"/>
                <a:cs typeface="Arial" panose="020B0604020202020204" pitchFamily="34" charset="0"/>
              </a:rPr>
              <a:t> </a:t>
            </a:r>
            <a:r>
              <a:rPr lang="en-US" sz="2400" b="1" i="1" dirty="0" smtClean="0">
                <a:solidFill>
                  <a:prstClr val="black"/>
                </a:solidFill>
                <a:latin typeface="Arial" panose="020B0604020202020204" pitchFamily="34" charset="0"/>
                <a:cs typeface="Arial" panose="020B0604020202020204" pitchFamily="34" charset="0"/>
              </a:rPr>
              <a:t>If </a:t>
            </a:r>
            <a:r>
              <a:rPr lang="en-US" sz="2400" b="1" i="1" dirty="0">
                <a:solidFill>
                  <a:prstClr val="black"/>
                </a:solidFill>
                <a:latin typeface="Arial" panose="020B0604020202020204" pitchFamily="34" charset="0"/>
                <a:cs typeface="Arial" panose="020B0604020202020204" pitchFamily="34" charset="0"/>
              </a:rPr>
              <a:t>we want to get a book where do we usually go? –you are quite right. We’ll go to the bookshop or to the library. </a:t>
            </a:r>
            <a:r>
              <a:rPr lang="ru-RU" sz="2400" b="1" dirty="0">
                <a:solidFill>
                  <a:prstClr val="black"/>
                </a:solidFill>
                <a:latin typeface="Arial" panose="020B0604020202020204" pitchFamily="34" charset="0"/>
                <a:cs typeface="Arial" panose="020B0604020202020204" pitchFamily="34" charset="0"/>
              </a:rPr>
              <a:t/>
            </a:r>
            <a:br>
              <a:rPr lang="ru-RU" sz="2400" b="1" dirty="0">
                <a:solidFill>
                  <a:prstClr val="black"/>
                </a:solidFill>
                <a:latin typeface="Arial" panose="020B0604020202020204" pitchFamily="34" charset="0"/>
                <a:cs typeface="Arial" panose="020B0604020202020204" pitchFamily="34" charset="0"/>
              </a:rPr>
            </a:br>
            <a:r>
              <a:rPr lang="en-US" sz="2400" b="1" dirty="0">
                <a:solidFill>
                  <a:prstClr val="black"/>
                </a:solidFill>
                <a:latin typeface="Arial" panose="020B0604020202020204" pitchFamily="34" charset="0"/>
                <a:cs typeface="Arial" panose="020B0604020202020204" pitchFamily="34" charset="0"/>
              </a:rPr>
              <a:t>I’d like you to listen to the sentences and match the names of the authors and the titles of the books  with speaker</a:t>
            </a:r>
            <a:r>
              <a:rPr lang="en-US" sz="2400" b="1" dirty="0" smtClean="0">
                <a:solidFill>
                  <a:prstClr val="black"/>
                </a:solidFill>
                <a:latin typeface="Arial" panose="020B0604020202020204" pitchFamily="34" charset="0"/>
                <a:cs typeface="Arial" panose="020B0604020202020204" pitchFamily="34" charset="0"/>
              </a:rPr>
              <a:t>.</a:t>
            </a:r>
            <a:r>
              <a:rPr lang="ru-RU" sz="2400" b="1" dirty="0" smtClean="0">
                <a:solidFill>
                  <a:prstClr val="black"/>
                </a:solidFill>
                <a:latin typeface="Arial" panose="020B0604020202020204" pitchFamily="34" charset="0"/>
                <a:cs typeface="Arial" panose="020B0604020202020204" pitchFamily="34" charset="0"/>
              </a:rPr>
              <a:t>(Учащиеся слушают спикера ,соотносят авторов и название книг с ним)</a:t>
            </a:r>
            <a:endParaRPr lang="ru-RU" sz="2400" b="1" dirty="0">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99545" y="3105807"/>
            <a:ext cx="10920460" cy="3752192"/>
          </a:xfrm>
        </p:spPr>
      </p:pic>
    </p:spTree>
    <p:extLst>
      <p:ext uri="{BB962C8B-B14F-4D97-AF65-F5344CB8AC3E}">
        <p14:creationId xmlns:p14="http://schemas.microsoft.com/office/powerpoint/2010/main" val="2736331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90968" y="1690687"/>
            <a:ext cx="3575119" cy="6011971"/>
          </a:xfrm>
        </p:spPr>
      </p:pic>
      <p:pic>
        <p:nvPicPr>
          <p:cNvPr id="5" name="Рисунок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67606" y="1690687"/>
            <a:ext cx="3440477" cy="5979614"/>
          </a:xfrm>
          <a:prstGeom prst="rect">
            <a:avLst/>
          </a:prstGeom>
        </p:spPr>
      </p:pic>
      <p:pic>
        <p:nvPicPr>
          <p:cNvPr id="6" name="Рисунок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45987" y="1027906"/>
            <a:ext cx="3700025" cy="5624513"/>
          </a:xfrm>
          <a:prstGeom prst="rect">
            <a:avLst/>
          </a:prstGeom>
        </p:spPr>
      </p:pic>
    </p:spTree>
    <p:extLst>
      <p:ext uri="{BB962C8B-B14F-4D97-AF65-F5344CB8AC3E}">
        <p14:creationId xmlns:p14="http://schemas.microsoft.com/office/powerpoint/2010/main" val="94727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57655" y="0"/>
            <a:ext cx="12349655"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pic>
    </p:spTree>
    <p:extLst>
      <p:ext uri="{BB962C8B-B14F-4D97-AF65-F5344CB8AC3E}">
        <p14:creationId xmlns:p14="http://schemas.microsoft.com/office/powerpoint/2010/main" val="1482718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630546" cy="2285085"/>
          </a:xfrm>
        </p:spPr>
        <p:txBody>
          <a:bodyPr>
            <a:normAutofit/>
          </a:bodyPr>
          <a:lstStyle/>
          <a:p>
            <a:r>
              <a:rPr lang="en-US" sz="3200" b="1" dirty="0" smtClean="0">
                <a:latin typeface="Arial" panose="020B0604020202020204" pitchFamily="34" charset="0"/>
                <a:cs typeface="Arial" panose="020B0604020202020204" pitchFamily="34" charset="0"/>
              </a:rPr>
              <a:t>While listening pupils make </a:t>
            </a:r>
            <a:r>
              <a:rPr lang="en-US" sz="3200" b="1" dirty="0">
                <a:latin typeface="Arial" panose="020B0604020202020204" pitchFamily="34" charset="0"/>
                <a:cs typeface="Arial" panose="020B0604020202020204" pitchFamily="34" charset="0"/>
              </a:rPr>
              <a:t>a poster in the form of the diagram about the reading preferences in </a:t>
            </a:r>
            <a:r>
              <a:rPr lang="en-US" sz="3200" b="1" dirty="0" smtClean="0">
                <a:latin typeface="Arial" panose="020B0604020202020204" pitchFamily="34" charset="0"/>
                <a:cs typeface="Arial" panose="020B0604020202020204" pitchFamily="34" charset="0"/>
              </a:rPr>
              <a:t>their </a:t>
            </a:r>
            <a:r>
              <a:rPr lang="en-US" sz="3200" b="1" dirty="0">
                <a:latin typeface="Arial" panose="020B0604020202020204" pitchFamily="34" charset="0"/>
                <a:cs typeface="Arial" panose="020B0604020202020204" pitchFamily="34" charset="0"/>
              </a:rPr>
              <a:t>class.</a:t>
            </a:r>
            <a:r>
              <a:rPr lang="ru-RU" sz="3200" b="1" dirty="0">
                <a:latin typeface="Arial" panose="020B0604020202020204" pitchFamily="34" charset="0"/>
                <a:cs typeface="Arial" panose="020B0604020202020204" pitchFamily="34" charset="0"/>
              </a:rPr>
              <a:t/>
            </a:r>
            <a:br>
              <a:rPr lang="ru-RU" sz="3200" b="1" dirty="0">
                <a:latin typeface="Arial" panose="020B0604020202020204" pitchFamily="34" charset="0"/>
                <a:cs typeface="Arial" panose="020B0604020202020204" pitchFamily="34" charset="0"/>
              </a:rPr>
            </a:br>
            <a:endParaRPr lang="ru-RU" sz="3200" b="1" dirty="0">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838200" y="2650210"/>
            <a:ext cx="10515600" cy="3526752"/>
          </a:xfrm>
        </p:spPr>
        <p:txBody>
          <a:bodyPr>
            <a:normAutofit/>
          </a:bodyPr>
          <a:lstStyle/>
          <a:p>
            <a:pPr marL="0" lvl="0" indent="0">
              <a:buNone/>
            </a:pPr>
            <a:r>
              <a:rPr lang="ru-RU" b="1" dirty="0" smtClean="0">
                <a:latin typeface="Arial" panose="020B0604020202020204" pitchFamily="34" charset="0"/>
                <a:cs typeface="Arial" panose="020B0604020202020204" pitchFamily="34" charset="0"/>
              </a:rPr>
              <a:t> </a:t>
            </a:r>
            <a:r>
              <a:rPr lang="ru-RU" b="1" dirty="0" smtClean="0">
                <a:solidFill>
                  <a:srgbClr val="C00000"/>
                </a:solidFill>
                <a:latin typeface="Arial" panose="020B0604020202020204" pitchFamily="34" charset="0"/>
                <a:cs typeface="Arial" panose="020B0604020202020204" pitchFamily="34" charset="0"/>
              </a:rPr>
              <a:t>Учащиеся составляют </a:t>
            </a:r>
            <a:r>
              <a:rPr lang="ru-RU" b="1" dirty="0">
                <a:solidFill>
                  <a:srgbClr val="C00000"/>
                </a:solidFill>
                <a:latin typeface="Arial" panose="020B0604020202020204" pitchFamily="34" charset="0"/>
                <a:cs typeface="Arial" panose="020B0604020202020204" pitchFamily="34" charset="0"/>
              </a:rPr>
              <a:t>диаграмму о предпочтениях в чтении в классе</a:t>
            </a:r>
          </a:p>
        </p:txBody>
      </p:sp>
    </p:spTree>
    <p:extLst>
      <p:ext uri="{BB962C8B-B14F-4D97-AF65-F5344CB8AC3E}">
        <p14:creationId xmlns:p14="http://schemas.microsoft.com/office/powerpoint/2010/main" val="7904156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7361695" y="667263"/>
            <a:ext cx="4429225" cy="6709929"/>
          </a:xfrm>
          <a:prstGeom prst="rect">
            <a:avLst/>
          </a:prstGeom>
        </p:spPr>
      </p:pic>
      <p:sp>
        <p:nvSpPr>
          <p:cNvPr id="7" name="AutoShape 2" descr="C:\Users\User\Desktop\%D1%84%D0%BE%D1%82%D0%BE%D0%BE%D1%83%D1%80%D0%BE%D0%BA\IMG_126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8" name="AutoShape 4" descr="C:\Users\User\Desktop\%D1%84%D0%BE%D1%82%D0%BE%D0%BE%D1%83%D1%80%D0%BE%D0%BA\IMG_126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3" name="Рисунок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418070" y="1524515"/>
            <a:ext cx="6858000" cy="5143500"/>
          </a:xfrm>
          <a:prstGeom prst="rect">
            <a:avLst/>
          </a:prstGeom>
        </p:spPr>
      </p:pic>
    </p:spTree>
    <p:extLst>
      <p:ext uri="{BB962C8B-B14F-4D97-AF65-F5344CB8AC3E}">
        <p14:creationId xmlns:p14="http://schemas.microsoft.com/office/powerpoint/2010/main" val="3009911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171831675"/>
              </p:ext>
            </p:extLst>
          </p:nvPr>
        </p:nvGraphicFramePr>
        <p:xfrm>
          <a:off x="0" y="263471"/>
          <a:ext cx="11995687" cy="6751531"/>
        </p:xfrm>
        <a:graphic>
          <a:graphicData uri="http://schemas.openxmlformats.org/drawingml/2006/table">
            <a:tbl>
              <a:tblPr firstRow="1" firstCol="1" bandRow="1"/>
              <a:tblGrid>
                <a:gridCol w="2340244">
                  <a:extLst>
                    <a:ext uri="{9D8B030D-6E8A-4147-A177-3AD203B41FA5}">
                      <a16:colId xmlns:a16="http://schemas.microsoft.com/office/drawing/2014/main" val="312119313"/>
                    </a:ext>
                  </a:extLst>
                </a:gridCol>
                <a:gridCol w="2753536">
                  <a:extLst>
                    <a:ext uri="{9D8B030D-6E8A-4147-A177-3AD203B41FA5}">
                      <a16:colId xmlns:a16="http://schemas.microsoft.com/office/drawing/2014/main" val="3072110982"/>
                    </a:ext>
                  </a:extLst>
                </a:gridCol>
                <a:gridCol w="6901907">
                  <a:extLst>
                    <a:ext uri="{9D8B030D-6E8A-4147-A177-3AD203B41FA5}">
                      <a16:colId xmlns:a16="http://schemas.microsoft.com/office/drawing/2014/main" val="3156904187"/>
                    </a:ext>
                  </a:extLst>
                </a:gridCol>
              </a:tblGrid>
              <a:tr h="4647932">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0"/>
                        </a:spcAft>
                      </a:pPr>
                      <a:r>
                        <a:rPr lang="ru-RU" sz="2400" dirty="0">
                          <a:effectLst/>
                          <a:latin typeface="Arial" panose="020B0604020202020204" pitchFamily="34" charset="0"/>
                          <a:ea typeface="Calibri" panose="020F0502020204030204" pitchFamily="34" charset="0"/>
                          <a:cs typeface="Arial" panose="020B0604020202020204" pitchFamily="34" charset="0"/>
                        </a:rPr>
                        <a:t>Этап урока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Arial" panose="020B0604020202020204" pitchFamily="34" charset="0"/>
                        </a:rPr>
                        <a:t>Задача, которая должна быть решена (в рамках достижения планируемых результатов урока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Arial" panose="020B0604020202020204" pitchFamily="34" charset="0"/>
                        </a:rPr>
                        <a:t>Результат взаимодействия учителя и учащихся по</a:t>
                      </a:r>
                    </a:p>
                    <a:p>
                      <a:pPr>
                        <a:lnSpc>
                          <a:spcPct val="107000"/>
                        </a:lnSpc>
                        <a:spcAft>
                          <a:spcPts val="0"/>
                        </a:spcAft>
                      </a:pPr>
                      <a:r>
                        <a:rPr lang="ru-RU" sz="2400" dirty="0">
                          <a:effectLst/>
                          <a:latin typeface="Arial" panose="020B0604020202020204" pitchFamily="34" charset="0"/>
                          <a:ea typeface="Calibri" panose="020F0502020204030204" pitchFamily="34" charset="0"/>
                          <a:cs typeface="Arial" panose="020B0604020202020204" pitchFamily="34" charset="0"/>
                        </a:rPr>
                        <a:t>достижению планируемых результатов урока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456734157"/>
                  </a:ext>
                </a:extLst>
              </a:tr>
              <a:tr h="2103599">
                <a:tc>
                  <a:txBody>
                    <a:bodyPr/>
                    <a:lstStyle/>
                    <a:p>
                      <a:pPr algn="just">
                        <a:lnSpc>
                          <a:spcPct val="107000"/>
                        </a:lnSpc>
                        <a:spcAft>
                          <a:spcPts val="0"/>
                        </a:spcAft>
                      </a:pPr>
                      <a:r>
                        <a:rPr lang="ru-RU" sz="2400" b="1">
                          <a:effectLst/>
                          <a:latin typeface="Arial" panose="020B0604020202020204" pitchFamily="34" charset="0"/>
                          <a:ea typeface="Calibri" panose="020F0502020204030204" pitchFamily="34" charset="0"/>
                          <a:cs typeface="Arial" panose="020B0604020202020204" pitchFamily="34" charset="0"/>
                        </a:rPr>
                        <a:t>Динамическая пауза</a:t>
                      </a:r>
                      <a:endParaRPr lang="ru-RU"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Arial" panose="020B0604020202020204" pitchFamily="34" charset="0"/>
                        </a:rPr>
                        <a:t>Создать условия для сохранения здоровья учащихся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Arial" panose="020B0604020202020204" pitchFamily="34" charset="0"/>
                        </a:rPr>
                        <a:t>Личностные: ценностное отношение к своему здоровью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3481587598"/>
                  </a:ext>
                </a:extLst>
              </a:tr>
            </a:tbl>
          </a:graphicData>
        </a:graphic>
      </p:graphicFrame>
    </p:spTree>
    <p:extLst>
      <p:ext uri="{BB962C8B-B14F-4D97-AF65-F5344CB8AC3E}">
        <p14:creationId xmlns:p14="http://schemas.microsoft.com/office/powerpoint/2010/main" val="616397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
            <a:ext cx="10515600" cy="1008992"/>
          </a:xfrm>
        </p:spPr>
        <p:txBody>
          <a:bodyPr>
            <a:normAutofit/>
          </a:bodyPr>
          <a:lstStyle/>
          <a:p>
            <a:r>
              <a:rPr lang="ru-RU" sz="2800" b="1" dirty="0" smtClean="0">
                <a:solidFill>
                  <a:srgbClr val="C00000"/>
                </a:solidFill>
              </a:rPr>
              <a:t>Динамическая пауза</a:t>
            </a:r>
            <a:endParaRPr lang="ru-RU" sz="2800" b="1" dirty="0">
              <a:solidFill>
                <a:srgbClr val="C00000"/>
              </a:solidFill>
            </a:endParaRPr>
          </a:p>
        </p:txBody>
      </p:sp>
      <p:pic>
        <p:nvPicPr>
          <p:cNvPr id="1026" name="Picture 2" descr="Мауи остров"/>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88276"/>
            <a:ext cx="12192000" cy="606972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047999" y="1582341"/>
            <a:ext cx="9144001" cy="5539978"/>
          </a:xfrm>
          <a:prstGeom prst="rect">
            <a:avLst/>
          </a:prstGeom>
        </p:spPr>
        <p:txBody>
          <a:bodyPr wrap="square">
            <a:spAutoFit/>
          </a:bodyPr>
          <a:lstStyle/>
          <a:p>
            <a:r>
              <a:rPr lang="en-US" dirty="0"/>
              <a:t>•	</a:t>
            </a:r>
            <a:r>
              <a:rPr lang="en-US" sz="2800" dirty="0"/>
              <a:t>Sit comfortably. Close your eyes.</a:t>
            </a:r>
          </a:p>
          <a:p>
            <a:r>
              <a:rPr lang="en-US" sz="2800" dirty="0"/>
              <a:t>•	Breathe in. Breathe out.</a:t>
            </a:r>
          </a:p>
          <a:p>
            <a:r>
              <a:rPr lang="en-US" sz="2800" dirty="0"/>
              <a:t>•	Imagine yourself you are sitting comfortably on a sandy beach and </a:t>
            </a:r>
            <a:r>
              <a:rPr lang="en-US" sz="2800" dirty="0" smtClean="0"/>
              <a:t>reading a book. </a:t>
            </a:r>
            <a:r>
              <a:rPr lang="en-US" sz="2800" dirty="0"/>
              <a:t>The weather is fine. The light wind is blowing from the sea. The birds are singing. You have no troubles. No serious problems. You are quiet. Your brain relaxes. There is calm in your body. Nothing diverts your attention. you are relaxing. (Pause)</a:t>
            </a:r>
          </a:p>
          <a:p>
            <a:r>
              <a:rPr lang="en-US" sz="2800" dirty="0"/>
              <a:t>•	Your troubles float away.</a:t>
            </a:r>
          </a:p>
          <a:p>
            <a:r>
              <a:rPr lang="en-US" sz="2800" dirty="0"/>
              <a:t>•	 You are sure of yourself, that you have much energy. You are in good spirits.</a:t>
            </a:r>
          </a:p>
          <a:p>
            <a:r>
              <a:rPr lang="en-US" sz="2800" dirty="0"/>
              <a:t>•	Open your eyes. How do you feel?</a:t>
            </a:r>
          </a:p>
          <a:p>
            <a:endParaRPr lang="en-US" dirty="0"/>
          </a:p>
        </p:txBody>
      </p:sp>
    </p:spTree>
    <p:extLst>
      <p:ext uri="{BB962C8B-B14F-4D97-AF65-F5344CB8AC3E}">
        <p14:creationId xmlns:p14="http://schemas.microsoft.com/office/powerpoint/2010/main" val="1280040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979424630"/>
              </p:ext>
            </p:extLst>
          </p:nvPr>
        </p:nvGraphicFramePr>
        <p:xfrm>
          <a:off x="123987" y="170480"/>
          <a:ext cx="12068013" cy="6430575"/>
        </p:xfrm>
        <a:graphic>
          <a:graphicData uri="http://schemas.openxmlformats.org/drawingml/2006/table">
            <a:tbl>
              <a:tblPr firstRow="1" firstCol="1" bandRow="1"/>
              <a:tblGrid>
                <a:gridCol w="2185476">
                  <a:extLst>
                    <a:ext uri="{9D8B030D-6E8A-4147-A177-3AD203B41FA5}">
                      <a16:colId xmlns:a16="http://schemas.microsoft.com/office/drawing/2014/main" val="902663573"/>
                    </a:ext>
                  </a:extLst>
                </a:gridCol>
                <a:gridCol w="9882537">
                  <a:extLst>
                    <a:ext uri="{9D8B030D-6E8A-4147-A177-3AD203B41FA5}">
                      <a16:colId xmlns:a16="http://schemas.microsoft.com/office/drawing/2014/main" val="1141346276"/>
                    </a:ext>
                  </a:extLst>
                </a:gridCol>
              </a:tblGrid>
              <a:tr h="1952788">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Этап урока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Результат взаимодействия учителя и учащихся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по</a:t>
                      </a:r>
                      <a:r>
                        <a:rPr lang="ru-RU" sz="24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достижению </a:t>
                      </a:r>
                      <a:r>
                        <a:rPr lang="ru-RU" sz="2400" dirty="0">
                          <a:effectLst/>
                          <a:latin typeface="Arial" panose="020B0604020202020204" pitchFamily="34" charset="0"/>
                          <a:ea typeface="Calibri" panose="020F0502020204030204" pitchFamily="34" charset="0"/>
                          <a:cs typeface="Times New Roman" panose="02020603050405020304" pitchFamily="18" charset="0"/>
                        </a:rPr>
                        <a:t>планируемых результатов урока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379662"/>
                  </a:ext>
                </a:extLst>
              </a:tr>
              <a:tr h="4477787">
                <a:tc>
                  <a:txBody>
                    <a:bodyPr/>
                    <a:lstStyle/>
                    <a:p>
                      <a:pPr>
                        <a:lnSpc>
                          <a:spcPct val="107000"/>
                        </a:lnSpc>
                        <a:spcAft>
                          <a:spcPts val="0"/>
                        </a:spcAft>
                      </a:pPr>
                      <a:r>
                        <a:rPr lang="ru-RU" sz="2000" b="1" dirty="0">
                          <a:effectLst/>
                          <a:latin typeface="Arial" panose="020B0604020202020204" pitchFamily="34" charset="0"/>
                          <a:ea typeface="Calibri" panose="020F0502020204030204" pitchFamily="34" charset="0"/>
                          <a:cs typeface="Times New Roman" panose="02020603050405020304" pitchFamily="18" charset="0"/>
                        </a:rPr>
                        <a:t>Основной этап работы. </a:t>
                      </a:r>
                      <a:r>
                        <a:rPr lang="ru-RU" sz="2000" b="1" dirty="0" smtClean="0">
                          <a:effectLst/>
                          <a:latin typeface="Arial" panose="020B0604020202020204" pitchFamily="34" charset="0"/>
                          <a:ea typeface="Calibri" panose="020F0502020204030204" pitchFamily="34" charset="0"/>
                          <a:cs typeface="Times New Roman" panose="02020603050405020304" pitchFamily="18" charset="0"/>
                        </a:rPr>
                        <a:t>Актуализация </a:t>
                      </a:r>
                      <a:r>
                        <a:rPr lang="ru-RU" sz="2000" b="1" dirty="0">
                          <a:effectLst/>
                          <a:latin typeface="Arial" panose="020B0604020202020204" pitchFamily="34" charset="0"/>
                          <a:ea typeface="Calibri" panose="020F0502020204030204" pitchFamily="34" charset="0"/>
                          <a:cs typeface="Times New Roman" panose="02020603050405020304" pitchFamily="18" charset="0"/>
                        </a:rPr>
                        <a:t>знаний и умений учащихся</a:t>
                      </a:r>
                      <a:r>
                        <a:rPr lang="ru-RU" sz="2000" dirty="0">
                          <a:effectLst/>
                          <a:latin typeface="Arial" panose="020B0604020202020204" pitchFamily="34"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400" b="1" dirty="0" smtClean="0">
                          <a:effectLst/>
                          <a:latin typeface="Arial" panose="020B0604020202020204" pitchFamily="34" charset="0"/>
                          <a:ea typeface="Calibri" panose="020F0502020204030204" pitchFamily="34" charset="0"/>
                          <a:cs typeface="Times New Roman" panose="02020603050405020304" pitchFamily="18" charset="0"/>
                        </a:rPr>
                        <a:t>Предметные:</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 развитие навыков </a:t>
                      </a:r>
                      <a:r>
                        <a:rPr lang="ru-RU" sz="2400" dirty="0" err="1" smtClean="0">
                          <a:effectLst/>
                          <a:latin typeface="Arial" panose="020B0604020202020204" pitchFamily="34" charset="0"/>
                          <a:ea typeface="Calibri" panose="020F0502020204030204" pitchFamily="34" charset="0"/>
                          <a:cs typeface="Times New Roman" panose="02020603050405020304" pitchFamily="18" charset="0"/>
                        </a:rPr>
                        <a:t>аудирования</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 развитие языковой догадки;</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развитие умений выражать своё мнение; строить высказывания</a:t>
                      </a:r>
                      <a:endParaRPr lang="ru-RU" sz="2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0"/>
                        </a:spcAft>
                        <a:buFontTx/>
                        <a:buChar char="-"/>
                      </a:pPr>
                      <a:r>
                        <a:rPr lang="ru-RU" sz="2400" b="1" i="0" dirty="0" smtClean="0">
                          <a:solidFill>
                            <a:srgbClr val="000000"/>
                          </a:solidFill>
                          <a:effectLst/>
                          <a:latin typeface="Times New Roman" panose="02020603050405020304" pitchFamily="18" charset="0"/>
                        </a:rPr>
                        <a:t>развитие лексических и орфографических навыков (работа со словарными дефинициями).</a:t>
                      </a:r>
                      <a:endParaRPr lang="ru-RU" sz="2400" b="1"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smtClean="0">
                          <a:effectLst/>
                          <a:latin typeface="Arial" panose="020B0604020202020204" pitchFamily="34" charset="0"/>
                          <a:ea typeface="Calibri" panose="020F0502020204030204" pitchFamily="34" charset="0"/>
                          <a:cs typeface="Times New Roman" panose="02020603050405020304" pitchFamily="18" charset="0"/>
                        </a:rPr>
                        <a:t>Регулятивные</a:t>
                      </a:r>
                      <a:r>
                        <a:rPr lang="ru-RU" sz="2400" dirty="0">
                          <a:effectLst/>
                          <a:latin typeface="Arial" panose="020B0604020202020204" pitchFamily="34" charset="0"/>
                          <a:ea typeface="Calibri" panose="020F0502020204030204" pitchFamily="34" charset="0"/>
                          <a:cs typeface="Times New Roman" panose="02020603050405020304" pitchFamily="18" charset="0"/>
                        </a:rPr>
                        <a:t>: </a:t>
                      </a:r>
                      <a:r>
                        <a:rPr lang="ru-RU" sz="2400" dirty="0" err="1" smtClean="0">
                          <a:effectLst/>
                          <a:latin typeface="Arial" panose="020B0604020202020204" pitchFamily="34" charset="0"/>
                          <a:ea typeface="Calibri" panose="020F0502020204030204" pitchFamily="34" charset="0"/>
                          <a:cs typeface="Times New Roman" panose="02020603050405020304" pitchFamily="18" charset="0"/>
                        </a:rPr>
                        <a:t>вносение</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 </a:t>
                      </a:r>
                      <a:r>
                        <a:rPr lang="ru-RU" sz="2400" dirty="0">
                          <a:effectLst/>
                          <a:latin typeface="Arial" panose="020B0604020202020204" pitchFamily="34" charset="0"/>
                          <a:ea typeface="Calibri" panose="020F0502020204030204" pitchFamily="34" charset="0"/>
                          <a:cs typeface="Times New Roman" panose="02020603050405020304" pitchFamily="18" charset="0"/>
                        </a:rPr>
                        <a:t>необходимые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корректив</a:t>
                      </a:r>
                      <a:r>
                        <a:rPr lang="ru-RU" sz="2400" baseline="0" dirty="0" smtClean="0">
                          <a:effectLst/>
                          <a:latin typeface="Arial" panose="020B0604020202020204" pitchFamily="34" charset="0"/>
                          <a:ea typeface="Calibri" panose="020F0502020204030204" pitchFamily="34" charset="0"/>
                          <a:cs typeface="Times New Roman" panose="02020603050405020304" pitchFamily="18" charset="0"/>
                        </a:rPr>
                        <a:t>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в </a:t>
                      </a:r>
                      <a:r>
                        <a:rPr lang="ru-RU" sz="2400" dirty="0">
                          <a:effectLst/>
                          <a:latin typeface="Arial" panose="020B0604020202020204" pitchFamily="34" charset="0"/>
                          <a:ea typeface="Calibri" panose="020F0502020204030204" pitchFamily="34" charset="0"/>
                          <a:cs typeface="Times New Roman" panose="02020603050405020304" pitchFamily="18" charset="0"/>
                        </a:rPr>
                        <a:t>свою работу. </a:t>
                      </a:r>
                      <a:r>
                        <a:rPr lang="ru-RU" sz="2400" b="1" dirty="0">
                          <a:effectLst/>
                          <a:latin typeface="Arial" panose="020B0604020202020204" pitchFamily="34" charset="0"/>
                          <a:ea typeface="Calibri" panose="020F0502020204030204" pitchFamily="34" charset="0"/>
                          <a:cs typeface="Times New Roman" panose="02020603050405020304" pitchFamily="18" charset="0"/>
                        </a:rPr>
                        <a:t>Познавательные:</a:t>
                      </a:r>
                      <a:r>
                        <a:rPr lang="ru-RU" sz="2400" dirty="0">
                          <a:effectLst/>
                          <a:latin typeface="Arial" panose="020B0604020202020204" pitchFamily="34" charset="0"/>
                          <a:ea typeface="Calibri" panose="020F0502020204030204" pitchFamily="34" charset="0"/>
                          <a:cs typeface="Times New Roman" panose="02020603050405020304" pitchFamily="18" charset="0"/>
                        </a:rPr>
                        <a:t>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Осуществление актуализации </a:t>
                      </a:r>
                      <a:r>
                        <a:rPr lang="ru-RU" sz="2400" dirty="0">
                          <a:effectLst/>
                          <a:latin typeface="Arial" panose="020B0604020202020204" pitchFamily="34" charset="0"/>
                          <a:ea typeface="Calibri" panose="020F0502020204030204" pitchFamily="34" charset="0"/>
                          <a:cs typeface="Times New Roman" panose="02020603050405020304" pitchFamily="18" charset="0"/>
                        </a:rPr>
                        <a:t>полученных ранее знаний по теме; </a:t>
                      </a:r>
                      <a:r>
                        <a:rPr lang="ru-RU" sz="2400" b="1" dirty="0">
                          <a:effectLst/>
                          <a:latin typeface="Arial" panose="020B0604020202020204" pitchFamily="34" charset="0"/>
                          <a:ea typeface="Calibri" panose="020F0502020204030204" pitchFamily="34" charset="0"/>
                          <a:cs typeface="Times New Roman" panose="02020603050405020304" pitchFamily="18" charset="0"/>
                        </a:rPr>
                        <a:t>Коммуникативные:</a:t>
                      </a:r>
                      <a:r>
                        <a:rPr lang="ru-RU" sz="2400" dirty="0">
                          <a:effectLst/>
                          <a:latin typeface="Arial" panose="020B0604020202020204" pitchFamily="34" charset="0"/>
                          <a:ea typeface="Calibri" panose="020F0502020204030204" pitchFamily="34" charset="0"/>
                          <a:cs typeface="Times New Roman" panose="02020603050405020304" pitchFamily="18" charset="0"/>
                        </a:rPr>
                        <a:t>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Осуществление сотрудничества </a:t>
                      </a:r>
                      <a:r>
                        <a:rPr lang="ru-RU" sz="2400" dirty="0">
                          <a:effectLst/>
                          <a:latin typeface="Arial" panose="020B0604020202020204" pitchFamily="34" charset="0"/>
                          <a:ea typeface="Calibri" panose="020F0502020204030204" pitchFamily="34" charset="0"/>
                          <a:cs typeface="Times New Roman" panose="02020603050405020304" pitchFamily="18" charset="0"/>
                        </a:rPr>
                        <a:t>при работе в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парах</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310546"/>
                  </a:ext>
                </a:extLst>
              </a:tr>
            </a:tbl>
          </a:graphicData>
        </a:graphic>
      </p:graphicFrame>
    </p:spTree>
    <p:extLst>
      <p:ext uri="{BB962C8B-B14F-4D97-AF65-F5344CB8AC3E}">
        <p14:creationId xmlns:p14="http://schemas.microsoft.com/office/powerpoint/2010/main" val="2610140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89781"/>
            <a:ext cx="10515600" cy="3374829"/>
          </a:xfrm>
        </p:spPr>
        <p:txBody>
          <a:bodyPr>
            <a:normAutofit fontScale="90000"/>
          </a:bodyPr>
          <a:lstStyle/>
          <a:p>
            <a:r>
              <a:rPr lang="ru-RU" dirty="0"/>
              <a:t/>
            </a:r>
            <a:br>
              <a:rPr lang="ru-RU" dirty="0"/>
            </a:br>
            <a:r>
              <a:rPr lang="en-US" sz="3100" dirty="0"/>
              <a:t>- What English and American writers do you know?</a:t>
            </a:r>
            <a:r>
              <a:rPr lang="en-US" sz="3100" b="1" dirty="0" smtClean="0">
                <a:latin typeface="Arial" panose="020B0604020202020204" pitchFamily="34" charset="0"/>
                <a:cs typeface="Arial" panose="020B0604020202020204" pitchFamily="34" charset="0"/>
              </a:rPr>
              <a:t/>
            </a:r>
            <a:br>
              <a:rPr lang="en-US" sz="3100" b="1" dirty="0" smtClean="0">
                <a:latin typeface="Arial" panose="020B0604020202020204" pitchFamily="34" charset="0"/>
                <a:cs typeface="Arial" panose="020B0604020202020204" pitchFamily="34" charset="0"/>
              </a:rPr>
            </a:br>
            <a:r>
              <a:rPr lang="en-US" sz="3100" dirty="0"/>
              <a:t>R</a:t>
            </a:r>
            <a:r>
              <a:rPr lang="en-US" sz="3100" dirty="0" smtClean="0"/>
              <a:t>emember </a:t>
            </a:r>
            <a:r>
              <a:rPr lang="en-US" sz="3100" dirty="0"/>
              <a:t>the names of some famous writers</a:t>
            </a:r>
            <a:r>
              <a:rPr lang="en-US" sz="3100" b="1" dirty="0">
                <a:latin typeface="Arial" panose="020B0604020202020204" pitchFamily="34" charset="0"/>
                <a:cs typeface="Arial" panose="020B0604020202020204" pitchFamily="34" charset="0"/>
              </a:rPr>
              <a:t/>
            </a:r>
            <a:br>
              <a:rPr lang="en-US" sz="3100" b="1" dirty="0">
                <a:latin typeface="Arial" panose="020B0604020202020204" pitchFamily="34" charset="0"/>
                <a:cs typeface="Arial" panose="020B0604020202020204" pitchFamily="34" charset="0"/>
              </a:rPr>
            </a:br>
            <a:r>
              <a:rPr lang="ru-RU" sz="3100" b="1" dirty="0" smtClean="0">
                <a:solidFill>
                  <a:srgbClr val="C00000"/>
                </a:solidFill>
                <a:latin typeface="Arial Black" panose="020B0A04020102020204" pitchFamily="34" charset="0"/>
                <a:cs typeface="Arial" panose="020B0604020202020204" pitchFamily="34" charset="0"/>
              </a:rPr>
              <a:t>Учащиеся</a:t>
            </a:r>
            <a:r>
              <a:rPr lang="ru-RU" sz="3100" dirty="0" smtClean="0">
                <a:solidFill>
                  <a:srgbClr val="C00000"/>
                </a:solidFill>
                <a:latin typeface="Arial Black" panose="020B0A04020102020204" pitchFamily="34" charset="0"/>
              </a:rPr>
              <a:t> </a:t>
            </a:r>
            <a:r>
              <a:rPr lang="ru-RU" sz="3100" b="1" dirty="0">
                <a:solidFill>
                  <a:srgbClr val="C00000"/>
                </a:solidFill>
                <a:latin typeface="Arial Black" panose="020B0A04020102020204" pitchFamily="34" charset="0"/>
              </a:rPr>
              <a:t>с</a:t>
            </a:r>
            <a:r>
              <a:rPr lang="ru-RU" sz="3100" b="1" dirty="0" smtClean="0">
                <a:solidFill>
                  <a:srgbClr val="C00000"/>
                </a:solidFill>
                <a:latin typeface="Arial Black" panose="020B0A04020102020204" pitchFamily="34" charset="0"/>
              </a:rPr>
              <a:t>мотрят </a:t>
            </a:r>
            <a:r>
              <a:rPr lang="ru-RU" sz="3100" b="1" dirty="0">
                <a:solidFill>
                  <a:srgbClr val="C00000"/>
                </a:solidFill>
                <a:latin typeface="Arial Black" panose="020B0A04020102020204" pitchFamily="34" charset="0"/>
              </a:rPr>
              <a:t>на экране </a:t>
            </a:r>
            <a:r>
              <a:rPr lang="ru-RU" sz="3100" b="1" dirty="0" smtClean="0">
                <a:solidFill>
                  <a:srgbClr val="C00000"/>
                </a:solidFill>
                <a:latin typeface="Arial Black" panose="020B0A04020102020204" pitchFamily="34" charset="0"/>
              </a:rPr>
              <a:t>на известных </a:t>
            </a:r>
            <a:r>
              <a:rPr lang="ru-RU" sz="3100" b="1" dirty="0">
                <a:solidFill>
                  <a:srgbClr val="C00000"/>
                </a:solidFill>
                <a:latin typeface="Arial Black" panose="020B0A04020102020204" pitchFamily="34" charset="0"/>
              </a:rPr>
              <a:t>английских и американских авторов и </a:t>
            </a:r>
            <a:r>
              <a:rPr lang="ru-RU" sz="3100" b="1" dirty="0" smtClean="0">
                <a:solidFill>
                  <a:srgbClr val="C00000"/>
                </a:solidFill>
                <a:latin typeface="Arial Black" panose="020B0A04020102020204" pitchFamily="34" charset="0"/>
              </a:rPr>
              <a:t>называют их, (</a:t>
            </a:r>
            <a:r>
              <a:rPr lang="ru-RU" sz="3100" b="1" dirty="0">
                <a:solidFill>
                  <a:srgbClr val="C00000"/>
                </a:solidFill>
                <a:latin typeface="Arial Black" panose="020B0A04020102020204" pitchFamily="34" charset="0"/>
              </a:rPr>
              <a:t>с фотографией заключительного автора у обучающихся возникает </a:t>
            </a:r>
            <a:r>
              <a:rPr lang="ru-RU" sz="3100" b="1" dirty="0" smtClean="0">
                <a:solidFill>
                  <a:srgbClr val="C00000"/>
                </a:solidFill>
                <a:latin typeface="Arial Black" panose="020B0A04020102020204" pitchFamily="34" charset="0"/>
              </a:rPr>
              <a:t>проблема)</a:t>
            </a:r>
            <a:endParaRPr lang="ru-RU" sz="3100" b="1" dirty="0">
              <a:solidFill>
                <a:srgbClr val="C00000"/>
              </a:solidFill>
              <a:latin typeface="Arial Black" panose="020B0A04020102020204" pitchFamily="34" charset="0"/>
              <a:cs typeface="Arial" panose="020B0604020202020204" pitchFamily="34" charset="0"/>
            </a:endParaRPr>
          </a:p>
        </p:txBody>
      </p:sp>
      <p:pic>
        <p:nvPicPr>
          <p:cNvPr id="4" name="Объект 3" descr="https://sun9-36.userapi.com/impg/uzwLlDE_PrpoKfx8HhOWiP89ovsVliNj0klWkw/8TjzhBN5W0o.jpg?size=640x640&amp;quality=96&amp;sign=67fedaaef894b3e4681b3262f93e6e3c&amp;c_uniq_tag=Kz3QsImghCPd8r7baSt6YluAakY82e60TBYHKnGxWO0&amp;type=album"/>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1185" y="4196865"/>
            <a:ext cx="1721052" cy="1893968"/>
          </a:xfrm>
          <a:prstGeom prst="rect">
            <a:avLst/>
          </a:prstGeom>
          <a:noFill/>
          <a:ln>
            <a:noFill/>
          </a:ln>
        </p:spPr>
      </p:pic>
      <p:pic>
        <p:nvPicPr>
          <p:cNvPr id="5" name="Рисунок 4" descr="https://biblioteka09.ru/%D0%B0%D0%B3%D0%B0%D1%82%D0%B0125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4382" y="4196865"/>
            <a:ext cx="1486175" cy="1893968"/>
          </a:xfrm>
          <a:prstGeom prst="rect">
            <a:avLst/>
          </a:prstGeom>
          <a:noFill/>
          <a:ln>
            <a:noFill/>
          </a:ln>
        </p:spPr>
      </p:pic>
      <p:pic>
        <p:nvPicPr>
          <p:cNvPr id="7" name="Рисунок 6" descr="https://avatars.dzeninfra.ru/get-zen_doc/4219899/pub_63457be31242831b8ca9a554_635118cfe9933357bbacbcb3/scale_120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2702" y="4196865"/>
            <a:ext cx="1735810" cy="1893968"/>
          </a:xfrm>
          <a:prstGeom prst="rect">
            <a:avLst/>
          </a:prstGeom>
          <a:noFill/>
          <a:ln>
            <a:noFill/>
          </a:ln>
        </p:spPr>
      </p:pic>
      <p:pic>
        <p:nvPicPr>
          <p:cNvPr id="8" name="Рисунок 7" descr="https://avatars.dzeninfra.ru/get-zen_doc/3342202/pub_5fc4b1fbd57ee92752977796_5fc4b3aa4c127965dbd59447/scale_120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0657" y="4196865"/>
            <a:ext cx="1363851" cy="1893968"/>
          </a:xfrm>
          <a:prstGeom prst="rect">
            <a:avLst/>
          </a:prstGeom>
          <a:noFill/>
          <a:ln>
            <a:noFill/>
          </a:ln>
        </p:spPr>
      </p:pic>
      <p:pic>
        <p:nvPicPr>
          <p:cNvPr id="9" name="Рисунок 8" descr="https://orenburgkniga.ru/wp-content/uploads/b/2/0/b20c1f0730a6a3e1e36477c82876fe2a.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7641" y="4196865"/>
            <a:ext cx="1348352" cy="1893968"/>
          </a:xfrm>
          <a:prstGeom prst="rect">
            <a:avLst/>
          </a:prstGeom>
          <a:noFill/>
          <a:ln>
            <a:noFill/>
          </a:ln>
        </p:spPr>
      </p:pic>
      <p:pic>
        <p:nvPicPr>
          <p:cNvPr id="3" name="Picture 2" descr="https://p7.tabor.ru/feed/2022-06-05/32727349/3803067_295x46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9126" y="4196866"/>
            <a:ext cx="1677145" cy="1893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933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1"/>
          <p:cNvPicPr>
            <a:picLocks noGrp="1" noChangeAspect="1"/>
          </p:cNvPicPr>
          <p:nvPr>
            <p:ph idx="1"/>
          </p:nvPr>
        </p:nvPicPr>
        <p:blipFill>
          <a:blip r:embed="rId2"/>
          <a:stretch>
            <a:fillRect/>
          </a:stretch>
        </p:blipFill>
        <p:spPr>
          <a:xfrm>
            <a:off x="278969" y="216976"/>
            <a:ext cx="11670224" cy="664102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pic>
    </p:spTree>
    <p:extLst>
      <p:ext uri="{BB962C8B-B14F-4D97-AF65-F5344CB8AC3E}">
        <p14:creationId xmlns:p14="http://schemas.microsoft.com/office/powerpoint/2010/main" val="47693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16920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txBody>
          <a:bodyPr>
            <a:noAutofit/>
          </a:bodyPr>
          <a:lstStyle/>
          <a:p>
            <a:pPr>
              <a:lnSpc>
                <a:spcPct val="107000"/>
              </a:lnSpc>
              <a:spcAft>
                <a:spcPts val="800"/>
              </a:spcAft>
            </a:pPr>
            <a:r>
              <a:rPr lang="ru-RU" sz="2800" dirty="0"/>
              <a:t>4. </a:t>
            </a:r>
            <a:r>
              <a:rPr lang="ru-RU" sz="2800" i="1" dirty="0">
                <a:solidFill>
                  <a:srgbClr val="C00000"/>
                </a:solidFill>
                <a:latin typeface="Arial Black" panose="020B0A04020102020204" pitchFamily="34" charset="0"/>
              </a:rPr>
              <a:t>Открытие нового </a:t>
            </a:r>
            <a:r>
              <a:rPr lang="ru-RU" sz="2800" i="1" dirty="0" smtClean="0">
                <a:solidFill>
                  <a:srgbClr val="C00000"/>
                </a:solidFill>
                <a:latin typeface="Arial Black" panose="020B0A04020102020204" pitchFamily="34" charset="0"/>
              </a:rPr>
              <a:t>знания </a:t>
            </a:r>
            <a:r>
              <a:rPr lang="ru-RU" sz="2800" b="1" i="1" dirty="0" smtClean="0"/>
              <a:t>. </a:t>
            </a:r>
            <a:r>
              <a:rPr lang="ru-RU" sz="2800" dirty="0" smtClean="0">
                <a:latin typeface="Times New Roman" panose="02020603050405020304" pitchFamily="18" charset="0"/>
                <a:ea typeface="Times New Roman" panose="02020603050405020304" pitchFamily="18" charset="0"/>
              </a:rPr>
              <a:t>Выполнение </a:t>
            </a:r>
            <a:r>
              <a:rPr lang="ru-RU" sz="2800" dirty="0">
                <a:latin typeface="Times New Roman" panose="02020603050405020304" pitchFamily="18" charset="0"/>
                <a:ea typeface="Times New Roman" panose="02020603050405020304" pitchFamily="18" charset="0"/>
              </a:rPr>
              <a:t>заданий на контроль понимания </a:t>
            </a:r>
            <a:endParaRPr lang="ru-RU" sz="2800" b="1" i="1" dirty="0"/>
          </a:p>
        </p:txBody>
      </p:sp>
      <p:sp>
        <p:nvSpPr>
          <p:cNvPr id="3" name="Объект 2"/>
          <p:cNvSpPr>
            <a:spLocks noGrp="1"/>
          </p:cNvSpPr>
          <p:nvPr>
            <p:ph idx="1"/>
          </p:nvPr>
        </p:nvSpPr>
        <p:spPr>
          <a:xfrm>
            <a:off x="838200" y="1534332"/>
            <a:ext cx="10515600" cy="468048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txBody>
          <a:bodyPr>
            <a:normAutofit/>
          </a:bodyPr>
          <a:lstStyle/>
          <a:p>
            <a:r>
              <a:rPr lang="en-US" dirty="0" smtClean="0"/>
              <a:t>Read </a:t>
            </a:r>
            <a:r>
              <a:rPr lang="en-US" dirty="0"/>
              <a:t>the text and check your ideas. Be ready to do the tasks after reading.</a:t>
            </a:r>
            <a:endParaRPr lang="ru-RU" dirty="0"/>
          </a:p>
          <a:p>
            <a:pPr marL="0" indent="0">
              <a:buNone/>
            </a:pPr>
            <a:r>
              <a:rPr lang="ru-RU" dirty="0" smtClean="0"/>
              <a:t>Выполнение заданий на контроль понимания прочитанного</a:t>
            </a:r>
          </a:p>
          <a:p>
            <a:pPr marL="0" indent="0">
              <a:buNone/>
            </a:pPr>
            <a:r>
              <a:rPr lang="ru-RU" dirty="0" smtClean="0"/>
              <a:t>1 </a:t>
            </a:r>
            <a:r>
              <a:rPr lang="ru-RU" dirty="0" err="1" smtClean="0"/>
              <a:t>Предтекстовый</a:t>
            </a:r>
            <a:r>
              <a:rPr lang="ru-RU" dirty="0" smtClean="0"/>
              <a:t> этап </a:t>
            </a:r>
            <a:r>
              <a:rPr lang="en-US" dirty="0" smtClean="0"/>
              <a:t>: </a:t>
            </a:r>
            <a:r>
              <a:rPr lang="ru-RU" dirty="0" smtClean="0"/>
              <a:t>просмотреть текст , спрогнозировать о чём пойдёт речь, к какому жанру относится, работа с лексикой</a:t>
            </a:r>
          </a:p>
          <a:p>
            <a:pPr marL="0" indent="0">
              <a:buNone/>
            </a:pPr>
            <a:r>
              <a:rPr lang="ru-RU" dirty="0" smtClean="0"/>
              <a:t>2 Текстовый</a:t>
            </a:r>
            <a:r>
              <a:rPr lang="en-US" dirty="0" smtClean="0"/>
              <a:t>:</a:t>
            </a:r>
            <a:r>
              <a:rPr lang="ru-RU" dirty="0"/>
              <a:t>п</a:t>
            </a:r>
            <a:r>
              <a:rPr lang="ru-RU" dirty="0" smtClean="0"/>
              <a:t>рочитать текст ,расставить абзацы в нужном порядке</a:t>
            </a:r>
            <a:r>
              <a:rPr lang="en-US" dirty="0" smtClean="0"/>
              <a:t>, </a:t>
            </a:r>
            <a:r>
              <a:rPr lang="ru-RU" dirty="0" smtClean="0"/>
              <a:t>ответить на утверждения (да ,неверно, не говорится в тексте)</a:t>
            </a:r>
            <a:r>
              <a:rPr lang="en-US" dirty="0"/>
              <a:t>,</a:t>
            </a:r>
            <a:endParaRPr lang="ru-RU" dirty="0" smtClean="0"/>
          </a:p>
          <a:p>
            <a:pPr marL="0" indent="0">
              <a:buNone/>
            </a:pPr>
            <a:r>
              <a:rPr lang="ru-RU" dirty="0" smtClean="0"/>
              <a:t> назвать </a:t>
            </a:r>
            <a:r>
              <a:rPr lang="ru-RU" dirty="0"/>
              <a:t>что происходило в разные даты.</a:t>
            </a:r>
          </a:p>
          <a:p>
            <a:pPr>
              <a:lnSpc>
                <a:spcPct val="107000"/>
              </a:lnSpc>
              <a:spcAft>
                <a:spcPts val="800"/>
              </a:spcAft>
            </a:pPr>
            <a:r>
              <a:rPr lang="ru-RU" dirty="0" smtClean="0"/>
              <a:t>3 </a:t>
            </a:r>
            <a:r>
              <a:rPr lang="ru-RU" dirty="0" err="1" smtClean="0"/>
              <a:t>Послетекстовый</a:t>
            </a:r>
            <a:r>
              <a:rPr lang="ru-RU" dirty="0" smtClean="0"/>
              <a:t> этап : </a:t>
            </a:r>
            <a:r>
              <a:rPr lang="ru-RU" dirty="0" smtClean="0">
                <a:latin typeface="Times New Roman" panose="02020603050405020304" pitchFamily="18" charset="0"/>
                <a:ea typeface="Times New Roman" panose="02020603050405020304" pitchFamily="18" charset="0"/>
                <a:cs typeface="Times New Roman" panose="02020603050405020304" pitchFamily="18" charset="0"/>
              </a:rPr>
              <a:t>пересказать </a:t>
            </a:r>
            <a:r>
              <a:rPr lang="ru-RU" dirty="0">
                <a:latin typeface="Times New Roman" panose="02020603050405020304" pitchFamily="18" charset="0"/>
                <a:ea typeface="Times New Roman" panose="02020603050405020304" pitchFamily="18" charset="0"/>
                <a:cs typeface="Times New Roman" panose="02020603050405020304" pitchFamily="18" charset="0"/>
              </a:rPr>
              <a:t>текст с опорой на слова.</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smtClean="0"/>
          </a:p>
          <a:p>
            <a:pPr marL="0" indent="0">
              <a:buNone/>
            </a:pPr>
            <a:endParaRPr lang="ru-RU" dirty="0" smtClean="0"/>
          </a:p>
          <a:p>
            <a:pPr marL="0" indent="0">
              <a:buNone/>
            </a:pPr>
            <a:endParaRPr lang="ru-RU" dirty="0"/>
          </a:p>
        </p:txBody>
      </p:sp>
    </p:spTree>
    <p:extLst>
      <p:ext uri="{BB962C8B-B14F-4D97-AF65-F5344CB8AC3E}">
        <p14:creationId xmlns:p14="http://schemas.microsoft.com/office/powerpoint/2010/main" val="4031419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1440"/>
            <a:ext cx="10515600" cy="978408"/>
          </a:xfrm>
        </p:spPr>
        <p:txBody>
          <a:bodyPr>
            <a:normAutofit fontScale="90000"/>
          </a:bodyPr>
          <a:lstStyle/>
          <a:p>
            <a:r>
              <a:rPr lang="en-US" sz="2400" b="1" dirty="0">
                <a:solidFill>
                  <a:srgbClr val="C00000"/>
                </a:solidFill>
                <a:latin typeface="Arial" panose="020B0604020202020204" pitchFamily="34" charset="0"/>
                <a:cs typeface="Arial" panose="020B0604020202020204" pitchFamily="34" charset="0"/>
              </a:rPr>
              <a:t>Look through this </a:t>
            </a:r>
            <a:r>
              <a:rPr lang="en-US" sz="2400" b="1" dirty="0" smtClean="0">
                <a:solidFill>
                  <a:srgbClr val="C00000"/>
                </a:solidFill>
                <a:latin typeface="Arial" panose="020B0604020202020204" pitchFamily="34" charset="0"/>
                <a:cs typeface="Arial" panose="020B0604020202020204" pitchFamily="34" charset="0"/>
              </a:rPr>
              <a:t>text         </a:t>
            </a:r>
            <a:r>
              <a:rPr lang="en-US" sz="2400" b="1" dirty="0">
                <a:solidFill>
                  <a:srgbClr val="C00000"/>
                </a:solidFill>
                <a:latin typeface="Arial" panose="020B0604020202020204" pitchFamily="34" charset="0"/>
                <a:cs typeface="Arial" panose="020B0604020202020204" pitchFamily="34" charset="0"/>
              </a:rPr>
              <a:t>What is the genre of the text</a:t>
            </a:r>
            <a:br>
              <a:rPr lang="en-US" sz="2400" b="1" dirty="0">
                <a:solidFill>
                  <a:srgbClr val="C00000"/>
                </a:solidFill>
                <a:latin typeface="Arial" panose="020B0604020202020204" pitchFamily="34" charset="0"/>
                <a:cs typeface="Arial" panose="020B0604020202020204" pitchFamily="34" charset="0"/>
              </a:rPr>
            </a:br>
            <a:r>
              <a:rPr lang="en-US" sz="2400" b="1" dirty="0" smtClean="0">
                <a:solidFill>
                  <a:srgbClr val="C00000"/>
                </a:solidFill>
                <a:latin typeface="Arial" panose="020B0604020202020204" pitchFamily="34" charset="0"/>
                <a:cs typeface="Arial" panose="020B0604020202020204" pitchFamily="34" charset="0"/>
              </a:rPr>
              <a:t>What </a:t>
            </a:r>
            <a:r>
              <a:rPr lang="en-US" sz="2400" b="1" dirty="0">
                <a:solidFill>
                  <a:srgbClr val="C00000"/>
                </a:solidFill>
                <a:latin typeface="Arial" panose="020B0604020202020204" pitchFamily="34" charset="0"/>
                <a:cs typeface="Arial" panose="020B0604020202020204" pitchFamily="34" charset="0"/>
              </a:rPr>
              <a:t>is this text about</a:t>
            </a:r>
            <a:r>
              <a:rPr lang="ru-RU" sz="2400" b="1" dirty="0" smtClean="0">
                <a:solidFill>
                  <a:srgbClr val="C00000"/>
                </a:solidFill>
                <a:latin typeface="Arial" panose="020B0604020202020204" pitchFamily="34" charset="0"/>
                <a:cs typeface="Arial" panose="020B0604020202020204" pitchFamily="34" charset="0"/>
              </a:rPr>
              <a:t>?</a:t>
            </a:r>
            <a:r>
              <a:rPr lang="en-US" sz="2400" b="1" dirty="0" smtClean="0">
                <a:solidFill>
                  <a:srgbClr val="C00000"/>
                </a:solidFill>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Give a title to it.</a:t>
            </a:r>
            <a:r>
              <a:rPr lang="ru-RU" sz="2400" b="1" dirty="0">
                <a:solidFill>
                  <a:srgbClr val="C00000"/>
                </a:solidFill>
                <a:latin typeface="Arial" panose="020B0604020202020204" pitchFamily="34" charset="0"/>
                <a:cs typeface="Arial" panose="020B0604020202020204" pitchFamily="34" charset="0"/>
              </a:rPr>
              <a:t/>
            </a:r>
            <a:br>
              <a:rPr lang="ru-RU" sz="2400" b="1" dirty="0">
                <a:solidFill>
                  <a:srgbClr val="C00000"/>
                </a:solidFill>
                <a:latin typeface="Arial" panose="020B0604020202020204" pitchFamily="34" charset="0"/>
                <a:cs typeface="Arial" panose="020B0604020202020204" pitchFamily="34" charset="0"/>
              </a:rPr>
            </a:br>
            <a:endParaRPr lang="ru-RU" sz="2400" b="1" dirty="0">
              <a:solidFill>
                <a:srgbClr val="C00000"/>
              </a:solidFill>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2024" y="786384"/>
            <a:ext cx="11887200" cy="607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2789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0"/>
            <a:ext cx="10515600" cy="6729984"/>
          </a:xfrm>
        </p:spPr>
        <p:txBody>
          <a:bodyPr>
            <a:normAutofit fontScale="25000" lnSpcReduction="20000"/>
          </a:bodyPr>
          <a:lstStyle/>
          <a:p>
            <a:endParaRPr lang="ru-RU" dirty="0"/>
          </a:p>
          <a:p>
            <a:pPr marL="0" indent="0">
              <a:buNone/>
            </a:pPr>
            <a:r>
              <a:rPr lang="en-US" sz="9600" b="1" dirty="0" smtClean="0">
                <a:solidFill>
                  <a:srgbClr val="C00000"/>
                </a:solidFill>
              </a:rPr>
              <a:t>Task1 </a:t>
            </a:r>
            <a:r>
              <a:rPr lang="en-US" sz="9600" b="1" u="sng" dirty="0" smtClean="0">
                <a:solidFill>
                  <a:srgbClr val="C00000"/>
                </a:solidFill>
              </a:rPr>
              <a:t>Put the parts of the text in the correct order</a:t>
            </a:r>
          </a:p>
          <a:p>
            <a:pPr marL="0" indent="0">
              <a:buNone/>
            </a:pPr>
            <a:r>
              <a:rPr lang="en-US" sz="9600" b="1" dirty="0" smtClean="0">
                <a:solidFill>
                  <a:srgbClr val="C00000"/>
                </a:solidFill>
              </a:rPr>
              <a:t>Task 2 </a:t>
            </a:r>
            <a:r>
              <a:rPr lang="en-US" sz="9600" u="sng" dirty="0" smtClean="0">
                <a:solidFill>
                  <a:srgbClr val="C00000"/>
                </a:solidFill>
              </a:rPr>
              <a:t>True  </a:t>
            </a:r>
            <a:r>
              <a:rPr lang="en-US" sz="9600" u="sng" dirty="0">
                <a:solidFill>
                  <a:srgbClr val="C00000"/>
                </a:solidFill>
              </a:rPr>
              <a:t>False</a:t>
            </a:r>
            <a:r>
              <a:rPr lang="ru-RU" sz="9600" u="sng" dirty="0">
                <a:solidFill>
                  <a:srgbClr val="C00000"/>
                </a:solidFill>
              </a:rPr>
              <a:t>  </a:t>
            </a:r>
            <a:r>
              <a:rPr lang="en-US" sz="9600" u="sng" dirty="0">
                <a:solidFill>
                  <a:srgbClr val="C00000"/>
                </a:solidFill>
              </a:rPr>
              <a:t>Not stated</a:t>
            </a:r>
            <a:endParaRPr lang="ru-RU" sz="9600" u="sng" dirty="0">
              <a:solidFill>
                <a:srgbClr val="C00000"/>
              </a:solidFill>
            </a:endParaRPr>
          </a:p>
          <a:p>
            <a:pPr marL="0" indent="0">
              <a:buNone/>
            </a:pPr>
            <a:r>
              <a:rPr lang="en-US" sz="9600" b="1" dirty="0"/>
              <a:t>1)	At the age of 15 he left the school.</a:t>
            </a:r>
          </a:p>
          <a:p>
            <a:pPr marL="0" indent="0">
              <a:buNone/>
            </a:pPr>
            <a:r>
              <a:rPr lang="en-US" sz="9600" b="1" dirty="0"/>
              <a:t>2)	After moving to Austin, Texas, in 1880, he married.</a:t>
            </a:r>
          </a:p>
          <a:p>
            <a:pPr marL="0" indent="0">
              <a:buNone/>
            </a:pPr>
            <a:r>
              <a:rPr lang="en-US" sz="9600" b="1" dirty="0"/>
              <a:t>3)	They didn`t </a:t>
            </a:r>
            <a:r>
              <a:rPr lang="en-US" sz="9600" b="1" dirty="0" err="1"/>
              <a:t>gaine</a:t>
            </a:r>
            <a:r>
              <a:rPr lang="en-US" sz="9600" b="1" dirty="0"/>
              <a:t> an immediately success among readers.</a:t>
            </a:r>
          </a:p>
          <a:p>
            <a:pPr marL="0" indent="0">
              <a:buNone/>
            </a:pPr>
            <a:r>
              <a:rPr lang="en-US" sz="9600" b="1" dirty="0"/>
              <a:t>4)	He changed his name to William Sidney Porter</a:t>
            </a:r>
          </a:p>
          <a:p>
            <a:pPr marL="0" indent="0">
              <a:buNone/>
            </a:pPr>
            <a:r>
              <a:rPr lang="en-US" sz="9600" b="1" dirty="0"/>
              <a:t>5)	Last years he had problems with health</a:t>
            </a:r>
          </a:p>
          <a:p>
            <a:pPr marL="0" indent="0">
              <a:buNone/>
            </a:pPr>
            <a:r>
              <a:rPr lang="en-US" sz="9600" b="1" dirty="0"/>
              <a:t>6)	He wrote about the life rich people in New York City.</a:t>
            </a:r>
          </a:p>
          <a:p>
            <a:pPr marL="0" indent="0">
              <a:buNone/>
            </a:pPr>
            <a:r>
              <a:rPr lang="en-US" sz="9600" b="1" dirty="0"/>
              <a:t>7)	His father was a musician</a:t>
            </a:r>
            <a:r>
              <a:rPr lang="en-US" sz="9600" b="1" dirty="0" smtClean="0"/>
              <a:t>.</a:t>
            </a:r>
            <a:endParaRPr lang="en-US" sz="9600" b="1" dirty="0"/>
          </a:p>
          <a:p>
            <a:pPr marL="0" indent="0">
              <a:buNone/>
            </a:pPr>
            <a:r>
              <a:rPr lang="en-US" sz="9600" b="1" dirty="0" smtClean="0">
                <a:solidFill>
                  <a:srgbClr val="C00000"/>
                </a:solidFill>
              </a:rPr>
              <a:t>Task</a:t>
            </a:r>
            <a:r>
              <a:rPr lang="ru-RU" sz="9600" b="1" dirty="0">
                <a:solidFill>
                  <a:srgbClr val="C00000"/>
                </a:solidFill>
              </a:rPr>
              <a:t> </a:t>
            </a:r>
            <a:r>
              <a:rPr lang="en-US" sz="9600" b="1" dirty="0" smtClean="0">
                <a:solidFill>
                  <a:srgbClr val="C00000"/>
                </a:solidFill>
              </a:rPr>
              <a:t>3 </a:t>
            </a:r>
            <a:r>
              <a:rPr lang="en-US" sz="9600" b="1" i="1" dirty="0" smtClean="0">
                <a:solidFill>
                  <a:srgbClr val="C00000"/>
                </a:solidFill>
              </a:rPr>
              <a:t>Say  w</a:t>
            </a:r>
            <a:r>
              <a:rPr lang="ru-RU" sz="9600" b="1" i="1" dirty="0" err="1" smtClean="0">
                <a:solidFill>
                  <a:srgbClr val="C00000"/>
                </a:solidFill>
              </a:rPr>
              <a:t>hat</a:t>
            </a:r>
            <a:r>
              <a:rPr lang="ru-RU" sz="9600" b="1" i="1" dirty="0" smtClean="0">
                <a:solidFill>
                  <a:srgbClr val="C00000"/>
                </a:solidFill>
              </a:rPr>
              <a:t> </a:t>
            </a:r>
            <a:r>
              <a:rPr lang="ru-RU" sz="9600" b="1" i="1" dirty="0" err="1">
                <a:solidFill>
                  <a:srgbClr val="C00000"/>
                </a:solidFill>
              </a:rPr>
              <a:t>happened</a:t>
            </a:r>
            <a:r>
              <a:rPr lang="ru-RU" sz="9600" b="1" i="1" dirty="0">
                <a:solidFill>
                  <a:srgbClr val="C00000"/>
                </a:solidFill>
              </a:rPr>
              <a:t> </a:t>
            </a:r>
            <a:r>
              <a:rPr lang="ru-RU" sz="9600" b="1" i="1" dirty="0" err="1">
                <a:solidFill>
                  <a:srgbClr val="C00000"/>
                </a:solidFill>
              </a:rPr>
              <a:t>in</a:t>
            </a:r>
            <a:r>
              <a:rPr lang="ru-RU" sz="9600" b="1" i="1" dirty="0" smtClean="0">
                <a:solidFill>
                  <a:srgbClr val="C00000"/>
                </a:solidFill>
              </a:rPr>
              <a:t>…?</a:t>
            </a:r>
            <a:endParaRPr lang="ru-RU" sz="9600" b="1" i="1" dirty="0">
              <a:solidFill>
                <a:srgbClr val="C00000"/>
              </a:solidFill>
            </a:endParaRPr>
          </a:p>
          <a:p>
            <a:r>
              <a:rPr lang="en-US" sz="9600" dirty="0"/>
              <a:t>in </a:t>
            </a:r>
            <a:r>
              <a:rPr lang="en-US" sz="9600" dirty="0" smtClean="0"/>
              <a:t>1882             </a:t>
            </a:r>
            <a:endParaRPr lang="en-US" sz="9600" dirty="0"/>
          </a:p>
          <a:p>
            <a:r>
              <a:rPr lang="en-US" sz="9600" dirty="0"/>
              <a:t>In </a:t>
            </a:r>
            <a:r>
              <a:rPr lang="en-US" sz="9600" dirty="0" smtClean="0"/>
              <a:t>1894       </a:t>
            </a:r>
            <a:endParaRPr lang="en-US" sz="9600" dirty="0"/>
          </a:p>
          <a:p>
            <a:r>
              <a:rPr lang="en-US" sz="9600" dirty="0"/>
              <a:t>In 1899</a:t>
            </a:r>
          </a:p>
          <a:p>
            <a:r>
              <a:rPr lang="en-US" sz="9600" dirty="0"/>
              <a:t>in 1901</a:t>
            </a:r>
          </a:p>
          <a:p>
            <a:r>
              <a:rPr lang="en-US" sz="9600" dirty="0"/>
              <a:t>in 1902</a:t>
            </a:r>
          </a:p>
          <a:p>
            <a:r>
              <a:rPr lang="en-US" sz="9600" dirty="0"/>
              <a:t>in 1906</a:t>
            </a:r>
          </a:p>
          <a:p>
            <a:r>
              <a:rPr lang="en-US" sz="9600" dirty="0"/>
              <a:t>in 1907</a:t>
            </a:r>
          </a:p>
          <a:p>
            <a:pPr marL="0" indent="0">
              <a:buNone/>
            </a:pPr>
            <a:endParaRPr lang="en-US" sz="9600" dirty="0"/>
          </a:p>
          <a:p>
            <a:endParaRPr lang="ru-RU" sz="9600" dirty="0"/>
          </a:p>
        </p:txBody>
      </p:sp>
    </p:spTree>
    <p:extLst>
      <p:ext uri="{BB962C8B-B14F-4D97-AF65-F5344CB8AC3E}">
        <p14:creationId xmlns:p14="http://schemas.microsoft.com/office/powerpoint/2010/main" val="32870927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
            <a:ext cx="12192000" cy="670034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endParaRPr lang="ru-RU" dirty="0" smtClean="0"/>
          </a:p>
          <a:p>
            <a:endParaRPr lang="ru-RU" dirty="0"/>
          </a:p>
          <a:p>
            <a:endParaRPr lang="ru-RU" dirty="0" smtClean="0"/>
          </a:p>
          <a:p>
            <a:r>
              <a:rPr lang="ru-RU" dirty="0" smtClean="0"/>
              <a:t>Формы </a:t>
            </a:r>
            <a:r>
              <a:rPr lang="ru-RU" dirty="0"/>
              <a:t>организации познавательной деятельности </a:t>
            </a:r>
            <a:r>
              <a:rPr lang="ru-RU" dirty="0" smtClean="0"/>
              <a:t>учащихся: фронтальная</a:t>
            </a:r>
            <a:r>
              <a:rPr lang="ru-RU" dirty="0"/>
              <a:t>, индивидуальная, работа в </a:t>
            </a:r>
            <a:r>
              <a:rPr lang="ru-RU" dirty="0" smtClean="0"/>
              <a:t>парах</a:t>
            </a:r>
            <a:r>
              <a:rPr lang="ru-RU" dirty="0"/>
              <a:t>;</a:t>
            </a:r>
          </a:p>
          <a:p>
            <a:r>
              <a:rPr lang="ru-RU" dirty="0"/>
              <a:t>Методы обучения:	фронтальный опрос, </a:t>
            </a:r>
            <a:r>
              <a:rPr lang="ru-RU" dirty="0" smtClean="0"/>
              <a:t>словесные</a:t>
            </a:r>
            <a:r>
              <a:rPr lang="ru-RU" dirty="0"/>
              <a:t>, наглядные, </a:t>
            </a:r>
            <a:r>
              <a:rPr lang="ru-RU" dirty="0" smtClean="0"/>
              <a:t>проблемно поисковые ;</a:t>
            </a:r>
          </a:p>
          <a:p>
            <a:r>
              <a:rPr lang="ru-RU" dirty="0" err="1" smtClean="0"/>
              <a:t>Технологии:здоровьесберегающая</a:t>
            </a:r>
            <a:r>
              <a:rPr lang="ru-RU" dirty="0" smtClean="0"/>
              <a:t> </a:t>
            </a:r>
            <a:endParaRPr lang="ru-RU" dirty="0"/>
          </a:p>
          <a:p>
            <a:r>
              <a:rPr lang="ru-RU" dirty="0"/>
              <a:t>Технология коммуникативного обучения</a:t>
            </a:r>
          </a:p>
          <a:p>
            <a:r>
              <a:rPr lang="ru-RU" dirty="0"/>
              <a:t>ИКТ</a:t>
            </a:r>
          </a:p>
          <a:p>
            <a:endParaRPr lang="ru-RU" dirty="0"/>
          </a:p>
        </p:txBody>
      </p:sp>
    </p:spTree>
    <p:extLst>
      <p:ext uri="{BB962C8B-B14F-4D97-AF65-F5344CB8AC3E}">
        <p14:creationId xmlns:p14="http://schemas.microsoft.com/office/powerpoint/2010/main" val="15360123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800" b="1" dirty="0">
                <a:solidFill>
                  <a:srgbClr val="C00000"/>
                </a:solidFill>
                <a:latin typeface="Arial" panose="020B0604020202020204" pitchFamily="34" charset="0"/>
                <a:cs typeface="Arial" panose="020B0604020202020204" pitchFamily="34" charset="0"/>
              </a:rPr>
              <a:t>Use the words and phrases given to you and retell the </a:t>
            </a:r>
            <a:r>
              <a:rPr lang="en-US" sz="2800" b="1" dirty="0" smtClean="0">
                <a:solidFill>
                  <a:srgbClr val="C00000"/>
                </a:solidFill>
                <a:latin typeface="Arial" panose="020B0604020202020204" pitchFamily="34" charset="0"/>
                <a:cs typeface="Arial" panose="020B0604020202020204" pitchFamily="34" charset="0"/>
              </a:rPr>
              <a:t>story</a:t>
            </a:r>
            <a:endParaRPr lang="ru-RU" sz="2800" b="1" dirty="0">
              <a:solidFill>
                <a:srgbClr val="C0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p:txBody>
          <a:bodyPr>
            <a:normAutofit fontScale="40000" lnSpcReduction="20000"/>
          </a:bodyPr>
          <a:lstStyle/>
          <a:p>
            <a:pPr marL="0" indent="0">
              <a:buNone/>
            </a:pPr>
            <a:r>
              <a:rPr lang="en-US" dirty="0"/>
              <a:t> </a:t>
            </a:r>
          </a:p>
          <a:p>
            <a:r>
              <a:rPr lang="en-US" sz="7000" dirty="0">
                <a:latin typeface="Arial" panose="020B0604020202020204" pitchFamily="34" charset="0"/>
                <a:cs typeface="Arial" panose="020B0604020202020204" pitchFamily="34" charset="0"/>
              </a:rPr>
              <a:t>- a famous writer</a:t>
            </a:r>
          </a:p>
          <a:p>
            <a:r>
              <a:rPr lang="en-US" sz="7000" dirty="0">
                <a:latin typeface="Arial" panose="020B0604020202020204" pitchFamily="34" charset="0"/>
                <a:cs typeface="Arial" panose="020B0604020202020204" pitchFamily="34" charset="0"/>
              </a:rPr>
              <a:t>- was born </a:t>
            </a:r>
          </a:p>
          <a:p>
            <a:r>
              <a:rPr lang="en-US" sz="7000" dirty="0" smtClean="0">
                <a:latin typeface="Arial" panose="020B0604020202020204" pitchFamily="34" charset="0"/>
                <a:cs typeface="Arial" panose="020B0604020202020204" pitchFamily="34" charset="0"/>
              </a:rPr>
              <a:t>-he worked</a:t>
            </a:r>
          </a:p>
          <a:p>
            <a:r>
              <a:rPr lang="en-US" sz="7000" dirty="0" smtClean="0">
                <a:latin typeface="Arial" panose="020B0604020202020204" pitchFamily="34" charset="0"/>
                <a:cs typeface="Arial" panose="020B0604020202020204" pitchFamily="34" charset="0"/>
              </a:rPr>
              <a:t>-started writing books</a:t>
            </a:r>
          </a:p>
          <a:p>
            <a:r>
              <a:rPr lang="en-US" sz="7000" dirty="0" smtClean="0">
                <a:latin typeface="Arial" panose="020B0604020202020204" pitchFamily="34" charset="0"/>
                <a:cs typeface="Arial" panose="020B0604020202020204" pitchFamily="34" charset="0"/>
              </a:rPr>
              <a:t>- his first work</a:t>
            </a:r>
          </a:p>
          <a:p>
            <a:r>
              <a:rPr lang="en-US" sz="7000" dirty="0" smtClean="0">
                <a:latin typeface="Arial" panose="020B0604020202020204" pitchFamily="34" charset="0"/>
                <a:cs typeface="Arial" panose="020B0604020202020204" pitchFamily="34" charset="0"/>
              </a:rPr>
              <a:t>-a </a:t>
            </a:r>
            <a:r>
              <a:rPr lang="en-US" sz="7000" dirty="0">
                <a:latin typeface="Arial" panose="020B0604020202020204" pitchFamily="34" charset="0"/>
                <a:cs typeface="Arial" panose="020B0604020202020204" pitchFamily="34" charset="0"/>
              </a:rPr>
              <a:t>number of jobs</a:t>
            </a:r>
            <a:endParaRPr lang="en-US" sz="7000" dirty="0" smtClean="0">
              <a:latin typeface="Arial" panose="020B0604020202020204" pitchFamily="34" charset="0"/>
              <a:cs typeface="Arial" panose="020B0604020202020204" pitchFamily="34" charset="0"/>
            </a:endParaRPr>
          </a:p>
          <a:p>
            <a:r>
              <a:rPr lang="en-US" sz="7000" dirty="0" smtClean="0">
                <a:latin typeface="Arial" panose="020B0604020202020204" pitchFamily="34" charset="0"/>
                <a:cs typeface="Arial" panose="020B0604020202020204" pitchFamily="34" charset="0"/>
              </a:rPr>
              <a:t>- </a:t>
            </a:r>
            <a:r>
              <a:rPr lang="en-US" sz="7200" dirty="0" smtClean="0">
                <a:solidFill>
                  <a:srgbClr val="333333"/>
                </a:solidFill>
                <a:latin typeface="Arial"/>
                <a:ea typeface="Times New Roman"/>
              </a:rPr>
              <a:t>success </a:t>
            </a:r>
            <a:r>
              <a:rPr lang="en-US" sz="7200" dirty="0">
                <a:solidFill>
                  <a:srgbClr val="333333"/>
                </a:solidFill>
                <a:latin typeface="Arial"/>
                <a:ea typeface="Times New Roman"/>
              </a:rPr>
              <a:t>among readers</a:t>
            </a:r>
            <a:endParaRPr lang="en-US" sz="7000" dirty="0" smtClean="0">
              <a:latin typeface="Arial" panose="020B0604020202020204" pitchFamily="34" charset="0"/>
              <a:cs typeface="Arial" panose="020B0604020202020204" pitchFamily="34" charset="0"/>
            </a:endParaRPr>
          </a:p>
          <a:p>
            <a:r>
              <a:rPr lang="en-US" sz="7000" dirty="0">
                <a:latin typeface="Arial" panose="020B0604020202020204" pitchFamily="34" charset="0"/>
                <a:cs typeface="Arial" panose="020B0604020202020204" pitchFamily="34" charset="0"/>
              </a:rPr>
              <a:t>- his well-known stories</a:t>
            </a:r>
          </a:p>
          <a:p>
            <a:r>
              <a:rPr lang="en-US" sz="7000" dirty="0" smtClean="0">
                <a:latin typeface="Arial" panose="020B0604020202020204" pitchFamily="34" charset="0"/>
                <a:cs typeface="Arial" panose="020B0604020202020204" pitchFamily="34" charset="0"/>
              </a:rPr>
              <a:t>-ill health</a:t>
            </a:r>
            <a:endParaRPr lang="en-US" sz="7000" dirty="0">
              <a:latin typeface="Arial" panose="020B0604020202020204" pitchFamily="34" charset="0"/>
              <a:cs typeface="Arial" panose="020B0604020202020204" pitchFamily="34" charset="0"/>
            </a:endParaRPr>
          </a:p>
          <a:p>
            <a:endParaRPr lang="ru-RU" dirty="0"/>
          </a:p>
        </p:txBody>
      </p:sp>
    </p:spTree>
    <p:extLst>
      <p:ext uri="{BB962C8B-B14F-4D97-AF65-F5344CB8AC3E}">
        <p14:creationId xmlns:p14="http://schemas.microsoft.com/office/powerpoint/2010/main" val="3016264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rgbClr val="C00000"/>
                </a:solidFill>
                <a:latin typeface="Arial Black" panose="020B0A04020102020204" pitchFamily="34" charset="0"/>
              </a:rPr>
              <a:t>Рефлексия</a:t>
            </a:r>
            <a:r>
              <a:rPr lang="ru-RU" dirty="0" smtClean="0"/>
              <a:t> </a:t>
            </a:r>
            <a:endParaRPr lang="ru-RU" dirty="0"/>
          </a:p>
        </p:txBody>
      </p:sp>
      <p:sp>
        <p:nvSpPr>
          <p:cNvPr id="3" name="Объект 2"/>
          <p:cNvSpPr>
            <a:spLocks noGrp="1"/>
          </p:cNvSpPr>
          <p:nvPr>
            <p:ph idx="1"/>
          </p:nvPr>
        </p:nvSpPr>
        <p:spPr>
          <a:xfrm>
            <a:off x="838200" y="1825625"/>
            <a:ext cx="10515600" cy="4730158"/>
          </a:xfrm>
        </p:spPr>
        <p:txBody>
          <a:bodyPr>
            <a:normAutofit fontScale="85000" lnSpcReduction="10000"/>
          </a:bodyPr>
          <a:lstStyle/>
          <a:p>
            <a:pPr>
              <a:lnSpc>
                <a:spcPct val="107000"/>
              </a:lnSpc>
              <a:spcAft>
                <a:spcPts val="1500"/>
              </a:spcAft>
            </a:pPr>
            <a:r>
              <a:rPr lang="ru-RU" b="1" dirty="0">
                <a:solidFill>
                  <a:srgbClr val="000000"/>
                </a:solidFill>
                <a:latin typeface="Georgia" panose="02040502050405020303" pitchFamily="18" charset="0"/>
                <a:ea typeface="Times New Roman" panose="02020603050405020304" pitchFamily="18" charset="0"/>
                <a:cs typeface="Arial" panose="020B0604020202020204" pitchFamily="34" charset="0"/>
              </a:rPr>
              <a:t>Игра “Билет на выход” </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Aft>
                <a:spcPts val="1500"/>
              </a:spcAft>
            </a:pPr>
            <a:r>
              <a:rPr lang="ru-RU" dirty="0">
                <a:solidFill>
                  <a:srgbClr val="000000"/>
                </a:solidFill>
                <a:latin typeface="Arial" panose="020B0604020202020204" pitchFamily="34" charset="0"/>
                <a:ea typeface="Times New Roman" panose="02020603050405020304" pitchFamily="18" charset="0"/>
                <a:cs typeface="Arial" panose="020B0604020202020204" pitchFamily="34" charset="0"/>
              </a:rPr>
              <a:t>Короткая игра, позволяющая закончить занятие на позитивной ноте и еще раз сделать акцент на пройденной теме. Учащийся получает небольшое задание, чтобы заработать “свой билет на выход”. </a:t>
            </a:r>
            <a:endParaRPr lang="ru-RU" dirty="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ts val="1755"/>
              </a:lnSpc>
              <a:spcAft>
                <a:spcPts val="1500"/>
              </a:spcAft>
            </a:pPr>
            <a:r>
              <a:rPr lang="ru-RU" dirty="0" smtClean="0">
                <a:solidFill>
                  <a:srgbClr val="000000"/>
                </a:solidFill>
                <a:latin typeface="Arial" panose="020B0604020202020204" pitchFamily="34" charset="0"/>
                <a:ea typeface="Calibri" panose="020F0502020204030204" pitchFamily="34" charset="0"/>
                <a:cs typeface="Arial" panose="020B0604020202020204" pitchFamily="34" charset="0"/>
              </a:rPr>
              <a:t>Быстро назвать три слова по теме</a:t>
            </a:r>
          </a:p>
          <a:p>
            <a:pPr>
              <a:lnSpc>
                <a:spcPts val="1755"/>
              </a:lnSpc>
              <a:spcAft>
                <a:spcPts val="1500"/>
              </a:spcAft>
            </a:pPr>
            <a:r>
              <a:rPr lang="ru-RU" dirty="0" smtClean="0">
                <a:solidFill>
                  <a:srgbClr val="000000"/>
                </a:solidFill>
                <a:latin typeface="Arial" panose="020B0604020202020204" pitchFamily="34" charset="0"/>
                <a:ea typeface="Calibri" panose="020F0502020204030204" pitchFamily="34" charset="0"/>
                <a:cs typeface="Arial" panose="020B0604020202020204" pitchFamily="34" charset="0"/>
              </a:rPr>
              <a:t>Ответить на вопрос</a:t>
            </a:r>
          </a:p>
          <a:p>
            <a:pPr>
              <a:lnSpc>
                <a:spcPts val="1755"/>
              </a:lnSpc>
              <a:spcAft>
                <a:spcPts val="1500"/>
              </a:spcAft>
            </a:pPr>
            <a:r>
              <a:rPr lang="ru-RU" dirty="0" smtClean="0">
                <a:solidFill>
                  <a:srgbClr val="000000"/>
                </a:solidFill>
                <a:latin typeface="Arial" panose="020B0604020202020204" pitchFamily="34" charset="0"/>
                <a:ea typeface="Calibri" panose="020F0502020204030204" pitchFamily="34" charset="0"/>
                <a:cs typeface="Arial" panose="020B0604020202020204" pitchFamily="34" charset="0"/>
              </a:rPr>
              <a:t>Назвать трёх писателей</a:t>
            </a:r>
          </a:p>
          <a:p>
            <a:pPr>
              <a:lnSpc>
                <a:spcPts val="1755"/>
              </a:lnSpc>
              <a:spcAft>
                <a:spcPts val="1500"/>
              </a:spcAft>
            </a:pPr>
            <a:r>
              <a:rPr lang="ru-RU" dirty="0" smtClean="0">
                <a:solidFill>
                  <a:srgbClr val="000000"/>
                </a:solidFill>
                <a:latin typeface="Arial" panose="020B0604020202020204" pitchFamily="34" charset="0"/>
                <a:ea typeface="Calibri" panose="020F0502020204030204" pitchFamily="34" charset="0"/>
                <a:cs typeface="Arial" panose="020B0604020202020204" pitchFamily="34" charset="0"/>
              </a:rPr>
              <a:t>Назвать 3 произведения</a:t>
            </a:r>
          </a:p>
          <a:p>
            <a:pPr>
              <a:lnSpc>
                <a:spcPts val="1755"/>
              </a:lnSpc>
              <a:spcAft>
                <a:spcPts val="1500"/>
              </a:spcAft>
            </a:pPr>
            <a:r>
              <a:rPr lang="ru-RU" dirty="0" smtClean="0">
                <a:latin typeface="Arial" panose="020B0604020202020204" pitchFamily="34" charset="0"/>
                <a:ea typeface="Calibri" panose="020F0502020204030204" pitchFamily="34" charset="0"/>
                <a:cs typeface="Arial" panose="020B0604020202020204" pitchFamily="34" charset="0"/>
              </a:rPr>
              <a:t>Задать вопрос по теме</a:t>
            </a:r>
            <a:endParaRPr lang="ru-RU"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ru-RU" dirty="0"/>
          </a:p>
        </p:txBody>
      </p:sp>
    </p:spTree>
    <p:extLst>
      <p:ext uri="{BB962C8B-B14F-4D97-AF65-F5344CB8AC3E}">
        <p14:creationId xmlns:p14="http://schemas.microsoft.com/office/powerpoint/2010/main" val="3689473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stretch>
            <a:fillRect/>
          </a:stretch>
        </p:blipFill>
        <p:spPr>
          <a:xfrm>
            <a:off x="1193369" y="365124"/>
            <a:ext cx="9949912" cy="6492875"/>
          </a:xfrm>
          <a:prstGeom prst="rect">
            <a:avLst/>
          </a:prstGeom>
        </p:spPr>
      </p:pic>
    </p:spTree>
    <p:extLst>
      <p:ext uri="{BB962C8B-B14F-4D97-AF65-F5344CB8AC3E}">
        <p14:creationId xmlns:p14="http://schemas.microsoft.com/office/powerpoint/2010/main" val="28049781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04800" y="365125"/>
            <a:ext cx="11633200" cy="6492875"/>
          </a:xfrm>
        </p:spPr>
      </p:pic>
    </p:spTree>
    <p:extLst>
      <p:ext uri="{BB962C8B-B14F-4D97-AF65-F5344CB8AC3E}">
        <p14:creationId xmlns:p14="http://schemas.microsoft.com/office/powerpoint/2010/main" val="1027388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10359"/>
            <a:ext cx="10515600" cy="520261"/>
          </a:xfrm>
        </p:spPr>
        <p:txBody>
          <a:bodyPr>
            <a:normAutofit/>
          </a:bodyPr>
          <a:lstStyle/>
          <a:p>
            <a:r>
              <a:rPr lang="ru-RU" sz="2400" b="1" dirty="0" smtClean="0">
                <a:solidFill>
                  <a:srgbClr val="C00000"/>
                </a:solidFill>
              </a:rPr>
              <a:t>Лист самооценки ( учащиеся оценивают свою работу)</a:t>
            </a:r>
            <a:endParaRPr lang="ru-RU" sz="2400" b="1" dirty="0">
              <a:solidFill>
                <a:srgbClr val="C00000"/>
              </a:solidFill>
            </a:endParaRPr>
          </a:p>
        </p:txBody>
      </p:sp>
      <p:graphicFrame>
        <p:nvGraphicFramePr>
          <p:cNvPr id="7" name="Объект 6"/>
          <p:cNvGraphicFramePr>
            <a:graphicFrameLocks noGrp="1"/>
          </p:cNvGraphicFramePr>
          <p:nvPr>
            <p:ph idx="1"/>
            <p:extLst>
              <p:ext uri="{D42A27DB-BD31-4B8C-83A1-F6EECF244321}">
                <p14:modId xmlns:p14="http://schemas.microsoft.com/office/powerpoint/2010/main" val="877280565"/>
              </p:ext>
            </p:extLst>
          </p:nvPr>
        </p:nvGraphicFramePr>
        <p:xfrm>
          <a:off x="278968" y="630620"/>
          <a:ext cx="11701222" cy="1173988"/>
        </p:xfrm>
        <a:graphic>
          <a:graphicData uri="http://schemas.openxmlformats.org/drawingml/2006/table">
            <a:tbl>
              <a:tblPr firstRow="1" firstCol="1" bandRow="1"/>
              <a:tblGrid>
                <a:gridCol w="3339929">
                  <a:extLst>
                    <a:ext uri="{9D8B030D-6E8A-4147-A177-3AD203B41FA5}">
                      <a16:colId xmlns:a16="http://schemas.microsoft.com/office/drawing/2014/main" val="3865376374"/>
                    </a:ext>
                  </a:extLst>
                </a:gridCol>
                <a:gridCol w="4133621">
                  <a:extLst>
                    <a:ext uri="{9D8B030D-6E8A-4147-A177-3AD203B41FA5}">
                      <a16:colId xmlns:a16="http://schemas.microsoft.com/office/drawing/2014/main" val="25334367"/>
                    </a:ext>
                  </a:extLst>
                </a:gridCol>
                <a:gridCol w="4227672">
                  <a:extLst>
                    <a:ext uri="{9D8B030D-6E8A-4147-A177-3AD203B41FA5}">
                      <a16:colId xmlns:a16="http://schemas.microsoft.com/office/drawing/2014/main" val="2200150325"/>
                    </a:ext>
                  </a:extLst>
                </a:gridCol>
              </a:tblGrid>
              <a:tr h="265017">
                <a:tc>
                  <a:txBody>
                    <a:bodyPr/>
                    <a:lstStyle/>
                    <a:p>
                      <a:pPr>
                        <a:lnSpc>
                          <a:spcPct val="107000"/>
                        </a:lnSpc>
                        <a:spcAft>
                          <a:spcPts val="0"/>
                        </a:spcAft>
                      </a:pPr>
                      <a:r>
                        <a:rPr lang="ru-RU" sz="1800" b="1" dirty="0" err="1">
                          <a:effectLst/>
                          <a:latin typeface="Calibri" panose="020F0502020204030204" pitchFamily="34" charset="0"/>
                          <a:ea typeface="Calibri" panose="020F0502020204030204" pitchFamily="34" charset="0"/>
                          <a:cs typeface="Times New Roman" panose="02020603050405020304" pitchFamily="18" charset="0"/>
                        </a:rPr>
                        <a:t>Ф.И.уч-ся</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1. Постановка цели и задач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Поставьте галочку </a:t>
                      </a:r>
                      <a:r>
                        <a:rPr lang="ru-RU" sz="1800" b="1" dirty="0" err="1">
                          <a:effectLst/>
                          <a:latin typeface="Calibri" panose="020F0502020204030204" pitchFamily="34" charset="0"/>
                          <a:ea typeface="Calibri" panose="020F0502020204030204" pitchFamily="34" charset="0"/>
                          <a:cs typeface="Times New Roman" panose="02020603050405020304" pitchFamily="18" charset="0"/>
                        </a:rPr>
                        <a:t>max</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3</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785112"/>
                  </a:ext>
                </a:extLst>
              </a:tr>
              <a:tr h="265017">
                <a:tc>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 can define the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theame</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of the lesson</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7146478"/>
                  </a:ext>
                </a:extLst>
              </a:tr>
              <a:tr h="265017">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 can answer questions</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031360"/>
                  </a:ext>
                </a:extLst>
              </a:tr>
              <a:tr h="265017">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can define the aims of the lesson</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871051"/>
                  </a:ext>
                </a:extLst>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3494182454"/>
              </p:ext>
            </p:extLst>
          </p:nvPr>
        </p:nvGraphicFramePr>
        <p:xfrm>
          <a:off x="278968" y="1690688"/>
          <a:ext cx="11701221" cy="5282946"/>
        </p:xfrm>
        <a:graphic>
          <a:graphicData uri="http://schemas.openxmlformats.org/drawingml/2006/table">
            <a:tbl>
              <a:tblPr firstRow="1" firstCol="1" bandRow="1"/>
              <a:tblGrid>
                <a:gridCol w="3339929">
                  <a:extLst>
                    <a:ext uri="{9D8B030D-6E8A-4147-A177-3AD203B41FA5}">
                      <a16:colId xmlns:a16="http://schemas.microsoft.com/office/drawing/2014/main" val="1529095698"/>
                    </a:ext>
                  </a:extLst>
                </a:gridCol>
                <a:gridCol w="3339929">
                  <a:extLst>
                    <a:ext uri="{9D8B030D-6E8A-4147-A177-3AD203B41FA5}">
                      <a16:colId xmlns:a16="http://schemas.microsoft.com/office/drawing/2014/main" val="2211918445"/>
                    </a:ext>
                  </a:extLst>
                </a:gridCol>
                <a:gridCol w="3339929">
                  <a:extLst>
                    <a:ext uri="{9D8B030D-6E8A-4147-A177-3AD203B41FA5}">
                      <a16:colId xmlns:a16="http://schemas.microsoft.com/office/drawing/2014/main" val="1185158186"/>
                    </a:ext>
                  </a:extLst>
                </a:gridCol>
                <a:gridCol w="1681434">
                  <a:extLst>
                    <a:ext uri="{9D8B030D-6E8A-4147-A177-3AD203B41FA5}">
                      <a16:colId xmlns:a16="http://schemas.microsoft.com/office/drawing/2014/main" val="3772574981"/>
                    </a:ext>
                  </a:extLst>
                </a:gridCol>
              </a:tblGrid>
              <a:tr h="501418">
                <a:tc rowSpan="2">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Определение дефиниций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Выполнил без ошибок</a:t>
                      </a:r>
                    </a:p>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dirty="0" smtClean="0">
                          <a:effectLst/>
                          <a:latin typeface="Calibri" panose="020F0502020204030204" pitchFamily="34" charset="0"/>
                          <a:ea typeface="Calibri" panose="020F0502020204030204" pitchFamily="34" charset="0"/>
                          <a:cs typeface="Times New Roman" panose="02020603050405020304" pitchFamily="18" charset="0"/>
                        </a:rPr>
                        <a:t>Выполнил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с ошибками не более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Испытывал затруднения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592331"/>
                  </a:ext>
                </a:extLst>
              </a:tr>
              <a:tr h="245023">
                <a:tc vMerge="1">
                  <a:txBody>
                    <a:bodyPr/>
                    <a:lstStyle/>
                    <a:p>
                      <a:endParaRPr lang="ru-RU"/>
                    </a:p>
                  </a:txBody>
                  <a:tcPr/>
                </a:tc>
                <a:tc>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7б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5б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0б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706056"/>
                  </a:ext>
                </a:extLst>
              </a:tr>
              <a:tr h="501418">
                <a:tc>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Монологическое высказывание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У меня все получилось 3 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Были затруднен ия, но я справился 2 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0б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684341"/>
                  </a:ext>
                </a:extLst>
              </a:tr>
              <a:tr h="245023">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Аудирование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За каждое соотнесённое  высказывание 1 б</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757282358"/>
                  </a:ext>
                </a:extLst>
              </a:tr>
              <a:tr h="501418">
                <a:tc gridSpan="4">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Выполнение заданий на контроль понимания текста</a:t>
                      </a:r>
                    </a:p>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2413799064"/>
                  </a:ext>
                </a:extLst>
              </a:tr>
              <a:tr h="501418">
                <a:tc>
                  <a:txBody>
                    <a:bodyPr/>
                    <a:lstStyle/>
                    <a:p>
                      <a:pPr>
                        <a:lnSpc>
                          <a:spcPct val="107000"/>
                        </a:lnSpc>
                        <a:spcAft>
                          <a:spcPts val="0"/>
                        </a:spcAft>
                      </a:pPr>
                      <a:r>
                        <a:rPr lang="ru-RU" sz="1800" b="1" dirty="0" smtClean="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917805"/>
                  </a:ext>
                </a:extLst>
              </a:tr>
              <a:tr h="245023">
                <a:tc>
                  <a:txBody>
                    <a:bodyPr/>
                    <a:lstStyle/>
                    <a:p>
                      <a:pPr>
                        <a:lnSpc>
                          <a:spcPct val="107000"/>
                        </a:lnSpc>
                        <a:spcAft>
                          <a:spcPts val="0"/>
                        </a:spcAft>
                      </a:pPr>
                      <a:r>
                        <a:rPr lang="ru-RU" sz="1800" b="1" dirty="0" smtClean="0">
                          <a:effectLst/>
                          <a:latin typeface="Calibri" panose="020F0502020204030204" pitchFamily="34" charset="0"/>
                          <a:ea typeface="Calibri" panose="020F0502020204030204" pitchFamily="34" charset="0"/>
                          <a:cs typeface="Times New Roman" panose="02020603050405020304" pitchFamily="18" charset="0"/>
                        </a:rPr>
                        <a:t>пересказ</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Tru</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False Not stated</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694618"/>
                  </a:ext>
                </a:extLst>
              </a:tr>
              <a:tr h="1783390">
                <a:tc>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«5» - 10-11 </a:t>
                      </a:r>
                      <a:r>
                        <a:rPr lang="ru-RU" sz="1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sentences</a:t>
                      </a: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«4» - 7-9 </a:t>
                      </a:r>
                      <a:r>
                        <a:rPr lang="ru-RU" sz="1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sentences</a:t>
                      </a: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«3» - 4-6 </a:t>
                      </a:r>
                      <a:r>
                        <a:rPr lang="ru-RU" sz="1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sentences</a:t>
                      </a: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b="1"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ru-RU"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«5» - 7 </a:t>
                      </a:r>
                      <a:r>
                        <a:rPr lang="ru-RU" sz="1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sentences</a:t>
                      </a: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«4» - 5 </a:t>
                      </a:r>
                      <a:r>
                        <a:rPr lang="ru-RU" sz="1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sentences</a:t>
                      </a: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dirty="0" smtClean="0">
                          <a:effectLst/>
                          <a:latin typeface="Times New Roman" panose="02020603050405020304" pitchFamily="18" charset="0"/>
                          <a:ea typeface="Times New Roman" panose="02020603050405020304" pitchFamily="18" charset="0"/>
                          <a:cs typeface="Times New Roman" panose="02020603050405020304" pitchFamily="18" charset="0"/>
                        </a:rPr>
                        <a:t>«3» -  2 </a:t>
                      </a:r>
                      <a:r>
                        <a:rPr lang="ru-RU" sz="1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sentences</a:t>
                      </a: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ru-RU" sz="18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255401"/>
                  </a:ext>
                </a:extLst>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251899289"/>
              </p:ext>
            </p:extLst>
          </p:nvPr>
        </p:nvGraphicFramePr>
        <p:xfrm>
          <a:off x="278969" y="6214820"/>
          <a:ext cx="11794211" cy="384937"/>
        </p:xfrm>
        <a:graphic>
          <a:graphicData uri="http://schemas.openxmlformats.org/drawingml/2006/table">
            <a:tbl>
              <a:tblPr/>
              <a:tblGrid>
                <a:gridCol w="11794211">
                  <a:extLst>
                    <a:ext uri="{9D8B030D-6E8A-4147-A177-3AD203B41FA5}">
                      <a16:colId xmlns:a16="http://schemas.microsoft.com/office/drawing/2014/main" val="2653618112"/>
                    </a:ext>
                  </a:extLst>
                </a:gridCol>
              </a:tblGrid>
              <a:tr h="0">
                <a:tc>
                  <a:txBody>
                    <a:bodyPr/>
                    <a:lstStyle/>
                    <a:p>
                      <a:pPr>
                        <a:lnSpc>
                          <a:spcPct val="107000"/>
                        </a:lnSpc>
                        <a:spcAft>
                          <a:spcPts val="800"/>
                        </a:spcAft>
                      </a:pPr>
                      <a:r>
                        <a:rPr lang="ru-RU" sz="1800" b="1" dirty="0" smtClean="0">
                          <a:effectLst/>
                          <a:latin typeface="Calibri" panose="020F0502020204030204" pitchFamily="34" charset="0"/>
                          <a:ea typeface="Calibri" panose="020F0502020204030204" pitchFamily="34" charset="0"/>
                          <a:cs typeface="Times New Roman" panose="02020603050405020304" pitchFamily="18" charset="0"/>
                        </a:rPr>
                        <a:t>“5” – 20-19 б. “4” – 18-15 б. </a:t>
                      </a:r>
                      <a:endParaRPr lang="ru-RU" b="1"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88981413"/>
                  </a:ext>
                </a:extLst>
              </a:tr>
            </a:tbl>
          </a:graphicData>
        </a:graphic>
      </p:graphicFrame>
    </p:spTree>
    <p:extLst>
      <p:ext uri="{BB962C8B-B14F-4D97-AF65-F5344CB8AC3E}">
        <p14:creationId xmlns:p14="http://schemas.microsoft.com/office/powerpoint/2010/main" val="3573909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106023829"/>
              </p:ext>
            </p:extLst>
          </p:nvPr>
        </p:nvGraphicFramePr>
        <p:xfrm>
          <a:off x="387458" y="325465"/>
          <a:ext cx="11577233" cy="6863073"/>
        </p:xfrm>
        <a:graphic>
          <a:graphicData uri="http://schemas.openxmlformats.org/drawingml/2006/table">
            <a:tbl>
              <a:tblPr firstRow="1" firstCol="1" bandRow="1"/>
              <a:tblGrid>
                <a:gridCol w="1543995">
                  <a:extLst>
                    <a:ext uri="{9D8B030D-6E8A-4147-A177-3AD203B41FA5}">
                      <a16:colId xmlns:a16="http://schemas.microsoft.com/office/drawing/2014/main" val="1455647497"/>
                    </a:ext>
                  </a:extLst>
                </a:gridCol>
                <a:gridCol w="3372095">
                  <a:extLst>
                    <a:ext uri="{9D8B030D-6E8A-4147-A177-3AD203B41FA5}">
                      <a16:colId xmlns:a16="http://schemas.microsoft.com/office/drawing/2014/main" val="2758514410"/>
                    </a:ext>
                  </a:extLst>
                </a:gridCol>
                <a:gridCol w="6661143">
                  <a:extLst>
                    <a:ext uri="{9D8B030D-6E8A-4147-A177-3AD203B41FA5}">
                      <a16:colId xmlns:a16="http://schemas.microsoft.com/office/drawing/2014/main" val="2942487793"/>
                    </a:ext>
                  </a:extLst>
                </a:gridCol>
              </a:tblGrid>
              <a:tr h="1626216">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Этап урока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Задача, которая должна быть решена (в рамках достижения планируемых результатов урока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Результат взаимодействия учителя и учащихся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по</a:t>
                      </a:r>
                      <a:r>
                        <a:rPr lang="ru-RU" sz="24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достижению </a:t>
                      </a:r>
                      <a:r>
                        <a:rPr lang="ru-RU" sz="2400" dirty="0">
                          <a:effectLst/>
                          <a:latin typeface="Arial" panose="020B0604020202020204" pitchFamily="34" charset="0"/>
                          <a:ea typeface="Calibri" panose="020F0502020204030204" pitchFamily="34" charset="0"/>
                          <a:cs typeface="Times New Roman" panose="02020603050405020304" pitchFamily="18" charset="0"/>
                        </a:rPr>
                        <a:t>планируемых результатов урока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380337462"/>
                  </a:ext>
                </a:extLst>
              </a:tr>
              <a:tr h="4906320">
                <a:tc>
                  <a:txBody>
                    <a:bodyPr/>
                    <a:lstStyle/>
                    <a:p>
                      <a:pPr algn="just">
                        <a:lnSpc>
                          <a:spcPct val="107000"/>
                        </a:lnSpc>
                        <a:spcAft>
                          <a:spcPts val="0"/>
                        </a:spcAft>
                      </a:pPr>
                      <a:r>
                        <a:rPr lang="ru-RU" sz="2400">
                          <a:effectLst/>
                          <a:latin typeface="Calibri" panose="020F0502020204030204" pitchFamily="34" charset="0"/>
                          <a:ea typeface="Calibri" panose="020F0502020204030204" pitchFamily="34" charset="0"/>
                          <a:cs typeface="Times New Roman" panose="02020603050405020304" pitchFamily="18" charset="0"/>
                        </a:rPr>
                        <a:t>Рефлексия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nSpc>
                          <a:spcPct val="107000"/>
                        </a:lnSpc>
                        <a:spcAft>
                          <a:spcPts val="0"/>
                        </a:spcAft>
                      </a:pPr>
                      <a:r>
                        <a:rPr lang="ru-RU" sz="2400" dirty="0">
                          <a:effectLst/>
                          <a:latin typeface="Calibri" panose="020F0502020204030204" pitchFamily="34" charset="0"/>
                          <a:ea typeface="Calibri" panose="020F0502020204030204" pitchFamily="34" charset="0"/>
                          <a:cs typeface="Times New Roman" panose="02020603050405020304" pitchFamily="18" charset="0"/>
                        </a:rPr>
                        <a:t>Инициировать рефлексию детей по их собственной деятельности и </a:t>
                      </a:r>
                      <a:r>
                        <a:rPr lang="ru-RU" sz="2400" dirty="0" smtClean="0">
                          <a:effectLst/>
                          <a:latin typeface="Calibri" panose="020F0502020204030204" pitchFamily="34" charset="0"/>
                          <a:ea typeface="Calibri" panose="020F0502020204030204" pitchFamily="34" charset="0"/>
                          <a:cs typeface="Times New Roman" panose="02020603050405020304" pitchFamily="18" charset="0"/>
                        </a:rPr>
                        <a:t>взаимодействия </a:t>
                      </a:r>
                      <a:r>
                        <a:rPr lang="ru-RU" sz="2400" dirty="0">
                          <a:effectLst/>
                          <a:latin typeface="Calibri" panose="020F0502020204030204" pitchFamily="34" charset="0"/>
                          <a:ea typeface="Calibri" panose="020F0502020204030204" pitchFamily="34" charset="0"/>
                          <a:cs typeface="Times New Roman" panose="02020603050405020304" pitchFamily="18" charset="0"/>
                        </a:rPr>
                        <a:t>с учителем и другими детьми в классе, выявить уровень усвоения знаний</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nSpc>
                          <a:spcPct val="107000"/>
                        </a:lnSpc>
                        <a:spcAft>
                          <a:spcPts val="0"/>
                        </a:spcAft>
                      </a:pPr>
                      <a:r>
                        <a:rPr lang="ru-RU" sz="2400" b="1" dirty="0">
                          <a:effectLst/>
                          <a:latin typeface="Arial" panose="020B0604020202020204" pitchFamily="34" charset="0"/>
                          <a:ea typeface="Calibri" panose="020F0502020204030204" pitchFamily="34" charset="0"/>
                          <a:cs typeface="Times New Roman" panose="02020603050405020304" pitchFamily="18" charset="0"/>
                        </a:rPr>
                        <a:t>Регулятивные:</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адекватно оценивают </a:t>
                      </a:r>
                      <a:r>
                        <a:rPr lang="ru-RU" sz="2400" dirty="0">
                          <a:effectLst/>
                          <a:latin typeface="Arial" panose="020B0604020202020204" pitchFamily="34" charset="0"/>
                          <a:ea typeface="Calibri" panose="020F0502020204030204" pitchFamily="34" charset="0"/>
                          <a:cs typeface="Times New Roman" panose="02020603050405020304" pitchFamily="18" charset="0"/>
                        </a:rPr>
                        <a:t>результаты своей</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деятельности.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effectLst/>
                          <a:latin typeface="Arial" panose="020B0604020202020204" pitchFamily="34" charset="0"/>
                          <a:ea typeface="Calibri" panose="020F0502020204030204" pitchFamily="34" charset="0"/>
                          <a:cs typeface="Times New Roman" panose="02020603050405020304" pitchFamily="18" charset="0"/>
                        </a:rPr>
                        <a:t>Познавательные:</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Осуществляют</a:t>
                      </a:r>
                      <a:r>
                        <a:rPr lang="ru-RU" sz="24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актуализацию </a:t>
                      </a:r>
                      <a:r>
                        <a:rPr lang="ru-RU" sz="2400" dirty="0">
                          <a:effectLst/>
                          <a:latin typeface="Arial" panose="020B0604020202020204" pitchFamily="34" charset="0"/>
                          <a:ea typeface="Calibri" panose="020F0502020204030204" pitchFamily="34" charset="0"/>
                          <a:cs typeface="Times New Roman" panose="02020603050405020304" pitchFamily="18" charset="0"/>
                        </a:rPr>
                        <a:t>полученных</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знаний по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предмету</a:t>
                      </a:r>
                      <a:r>
                        <a:rPr lang="ru-RU" sz="24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структурируют </a:t>
                      </a:r>
                      <a:r>
                        <a:rPr lang="ru-RU" sz="2400" dirty="0">
                          <a:effectLst/>
                          <a:latin typeface="Arial" panose="020B0604020202020204" pitchFamily="34" charset="0"/>
                          <a:ea typeface="Calibri" panose="020F0502020204030204" pitchFamily="34" charset="0"/>
                          <a:cs typeface="Times New Roman" panose="02020603050405020304" pitchFamily="18" charset="0"/>
                        </a:rPr>
                        <a:t>свои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знания.</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b="1" dirty="0">
                          <a:effectLst/>
                          <a:latin typeface="Arial" panose="020B0604020202020204" pitchFamily="34" charset="0"/>
                          <a:ea typeface="Calibri" panose="020F0502020204030204" pitchFamily="34" charset="0"/>
                          <a:cs typeface="Times New Roman" panose="02020603050405020304" pitchFamily="18" charset="0"/>
                        </a:rPr>
                        <a:t>Коммуникативные:</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слушают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учителя, одноклассников</a:t>
                      </a:r>
                      <a:r>
                        <a:rPr lang="ru-RU" sz="2400" dirty="0">
                          <a:effectLst/>
                          <a:latin typeface="Arial" panose="020B0604020202020204" pitchFamily="34" charset="0"/>
                          <a:ea typeface="Calibri" panose="020F0502020204030204" pitchFamily="34" charset="0"/>
                          <a:cs typeface="Times New Roman" panose="02020603050405020304" pitchFamily="18" charset="0"/>
                        </a:rPr>
                        <a:t>,</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Формулируют</a:t>
                      </a:r>
                      <a:r>
                        <a:rPr lang="ru-RU" sz="24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2400" dirty="0" smtClean="0">
                          <a:effectLst/>
                          <a:latin typeface="Arial" panose="020B0604020202020204" pitchFamily="34" charset="0"/>
                          <a:ea typeface="Calibri" panose="020F0502020204030204" pitchFamily="34" charset="0"/>
                          <a:cs typeface="Times New Roman" panose="02020603050405020304" pitchFamily="18" charset="0"/>
                        </a:rPr>
                        <a:t>собственное </a:t>
                      </a:r>
                      <a:r>
                        <a:rPr lang="ru-RU" sz="2400" dirty="0">
                          <a:effectLst/>
                          <a:latin typeface="Arial" panose="020B0604020202020204" pitchFamily="34" charset="0"/>
                          <a:ea typeface="Calibri" panose="020F0502020204030204" pitchFamily="34" charset="0"/>
                          <a:cs typeface="Times New Roman" panose="02020603050405020304" pitchFamily="18" charset="0"/>
                        </a:rPr>
                        <a:t>мнение 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400" dirty="0">
                          <a:effectLst/>
                          <a:latin typeface="Arial" panose="020B0604020202020204" pitchFamily="34" charset="0"/>
                          <a:ea typeface="Calibri" panose="020F0502020204030204" pitchFamily="34" charset="0"/>
                          <a:cs typeface="Times New Roman" panose="02020603050405020304" pitchFamily="18" charset="0"/>
                        </a:rPr>
                        <a:t>позицию.</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625983136"/>
                  </a:ext>
                </a:extLst>
              </a:tr>
            </a:tbl>
          </a:graphicData>
        </a:graphic>
      </p:graphicFrame>
    </p:spTree>
    <p:extLst>
      <p:ext uri="{BB962C8B-B14F-4D97-AF65-F5344CB8AC3E}">
        <p14:creationId xmlns:p14="http://schemas.microsoft.com/office/powerpoint/2010/main" val="2736955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accent4"/>
          </a:solidFill>
        </p:spPr>
        <p:txBody>
          <a:bodyPr>
            <a:normAutofit/>
          </a:bodyPr>
          <a:lstStyle/>
          <a:p>
            <a:r>
              <a:rPr lang="ru-RU" sz="2800" b="1" dirty="0" smtClean="0">
                <a:solidFill>
                  <a:srgbClr val="C00000"/>
                </a:solidFill>
                <a:latin typeface="Arial Black" panose="020B0A04020102020204" pitchFamily="34" charset="0"/>
              </a:rPr>
              <a:t>Домашнее задание</a:t>
            </a:r>
            <a:endParaRPr lang="ru-RU" sz="2800" b="1" dirty="0">
              <a:solidFill>
                <a:srgbClr val="C00000"/>
              </a:solidFill>
              <a:latin typeface="Arial Black" panose="020B0A04020102020204" pitchFamily="34" charset="0"/>
            </a:endParaRPr>
          </a:p>
        </p:txBody>
      </p:sp>
      <p:sp>
        <p:nvSpPr>
          <p:cNvPr id="3" name="Объект 2"/>
          <p:cNvSpPr>
            <a:spLocks noGrp="1"/>
          </p:cNvSpPr>
          <p:nvPr>
            <p:ph idx="1"/>
          </p:nvPr>
        </p:nvSpPr>
        <p:spPr>
          <a:solidFill>
            <a:srgbClr val="0070C0"/>
          </a:solidFill>
        </p:spPr>
        <p:txBody>
          <a:bodyPr/>
          <a:lstStyle/>
          <a:p>
            <a:r>
              <a:rPr lang="en-US" dirty="0" smtClean="0"/>
              <a:t>Speak about the advantages of reading</a:t>
            </a:r>
            <a:endParaRPr lang="ru-RU" dirty="0"/>
          </a:p>
        </p:txBody>
      </p:sp>
    </p:spTree>
    <p:extLst>
      <p:ext uri="{BB962C8B-B14F-4D97-AF65-F5344CB8AC3E}">
        <p14:creationId xmlns:p14="http://schemas.microsoft.com/office/powerpoint/2010/main" val="27344488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txBody>
          <a:bodyPr>
            <a:normAutofit/>
          </a:bodyPr>
          <a:lstStyle/>
          <a:p>
            <a:r>
              <a:rPr lang="ru-RU" sz="2800" b="1" dirty="0" smtClean="0">
                <a:solidFill>
                  <a:srgbClr val="C00000"/>
                </a:solidFill>
                <a:latin typeface="Arial" panose="020B0604020202020204" pitchFamily="34" charset="0"/>
                <a:cs typeface="Arial" panose="020B0604020202020204" pitchFamily="34" charset="0"/>
              </a:rPr>
              <a:t>Этапы урока</a:t>
            </a:r>
            <a:endParaRPr lang="ru-RU" sz="2800" b="1" dirty="0">
              <a:solidFill>
                <a:srgbClr val="C0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a:normAutofit fontScale="85000" lnSpcReduction="20000"/>
          </a:bodyPr>
          <a:lstStyle/>
          <a:p>
            <a:r>
              <a:rPr lang="ru-RU" sz="3000" dirty="0">
                <a:latin typeface="Arial" panose="020B0604020202020204" pitchFamily="34" charset="0"/>
                <a:cs typeface="Arial" panose="020B0604020202020204" pitchFamily="34" charset="0"/>
              </a:rPr>
              <a:t>Организационный момент</a:t>
            </a:r>
          </a:p>
          <a:p>
            <a:r>
              <a:rPr lang="ru-RU" sz="3000" dirty="0">
                <a:latin typeface="Arial" panose="020B0604020202020204" pitchFamily="34" charset="0"/>
                <a:cs typeface="Arial" panose="020B0604020202020204" pitchFamily="34" charset="0"/>
              </a:rPr>
              <a:t>Постановка цели и задач </a:t>
            </a:r>
            <a:r>
              <a:rPr lang="ru-RU" sz="3000" dirty="0" smtClean="0">
                <a:latin typeface="Arial" panose="020B0604020202020204" pitchFamily="34" charset="0"/>
                <a:cs typeface="Arial" panose="020B0604020202020204" pitchFamily="34" charset="0"/>
              </a:rPr>
              <a:t>урока</a:t>
            </a:r>
            <a:r>
              <a:rPr lang="en-US" sz="3000" dirty="0" smtClean="0">
                <a:latin typeface="Arial" panose="020B0604020202020204" pitchFamily="34" charset="0"/>
                <a:cs typeface="Arial" panose="020B0604020202020204" pitchFamily="34" charset="0"/>
              </a:rPr>
              <a:t>. </a:t>
            </a:r>
            <a:r>
              <a:rPr lang="ru-RU" sz="3000" dirty="0" smtClean="0">
                <a:latin typeface="Arial" panose="020B0604020202020204" pitchFamily="34" charset="0"/>
                <a:cs typeface="Arial" panose="020B0604020202020204" pitchFamily="34" charset="0"/>
              </a:rPr>
              <a:t>Мотивация к учебной деятельности</a:t>
            </a:r>
            <a:endParaRPr lang="ru-RU" sz="3000" dirty="0">
              <a:latin typeface="Arial" panose="020B0604020202020204" pitchFamily="34" charset="0"/>
              <a:cs typeface="Arial" panose="020B0604020202020204" pitchFamily="34" charset="0"/>
            </a:endParaRPr>
          </a:p>
          <a:p>
            <a:r>
              <a:rPr lang="ru-RU" sz="3000" dirty="0">
                <a:latin typeface="Arial" panose="020B0604020202020204" pitchFamily="34" charset="0"/>
                <a:cs typeface="Arial" panose="020B0604020202020204" pitchFamily="34" charset="0"/>
              </a:rPr>
              <a:t>Основной этап работы. Актуализация знаний и умений учащихся. </a:t>
            </a:r>
            <a:endParaRPr lang="ru-RU" sz="3000" dirty="0" smtClean="0">
              <a:latin typeface="Arial" panose="020B0604020202020204" pitchFamily="34" charset="0"/>
              <a:cs typeface="Arial" panose="020B0604020202020204" pitchFamily="34" charset="0"/>
            </a:endParaRPr>
          </a:p>
          <a:p>
            <a:r>
              <a:rPr lang="ru-RU" sz="3000" dirty="0" smtClean="0">
                <a:latin typeface="Arial" panose="020B0604020202020204" pitchFamily="34" charset="0"/>
                <a:cs typeface="Arial" panose="020B0604020202020204" pitchFamily="34" charset="0"/>
              </a:rPr>
              <a:t>Физкультминутка</a:t>
            </a:r>
            <a:endParaRPr lang="ru-RU" sz="3000" dirty="0">
              <a:latin typeface="Arial" panose="020B0604020202020204" pitchFamily="34" charset="0"/>
              <a:cs typeface="Arial" panose="020B0604020202020204" pitchFamily="34" charset="0"/>
            </a:endParaRPr>
          </a:p>
          <a:p>
            <a:r>
              <a:rPr lang="ru-RU" sz="3000" dirty="0" smtClean="0">
                <a:latin typeface="Arial" panose="020B0604020202020204" pitchFamily="34" charset="0"/>
                <a:cs typeface="Arial" panose="020B0604020202020204" pitchFamily="34" charset="0"/>
              </a:rPr>
              <a:t> </a:t>
            </a:r>
            <a:r>
              <a:rPr lang="ru-RU" sz="3000" dirty="0">
                <a:latin typeface="Arial" panose="020B0604020202020204" pitchFamily="34" charset="0"/>
                <a:cs typeface="Arial" panose="020B0604020202020204" pitchFamily="34" charset="0"/>
              </a:rPr>
              <a:t>Открытие нового </a:t>
            </a:r>
            <a:r>
              <a:rPr lang="ru-RU" sz="3000" dirty="0" err="1" smtClean="0">
                <a:latin typeface="Arial" panose="020B0604020202020204" pitchFamily="34" charset="0"/>
                <a:cs typeface="Arial" panose="020B0604020202020204" pitchFamily="34" charset="0"/>
              </a:rPr>
              <a:t>знания.Применение</a:t>
            </a:r>
            <a:r>
              <a:rPr lang="ru-RU" sz="3000" dirty="0" smtClean="0">
                <a:latin typeface="Arial" panose="020B0604020202020204" pitchFamily="34" charset="0"/>
                <a:cs typeface="Arial" panose="020B0604020202020204" pitchFamily="34" charset="0"/>
              </a:rPr>
              <a:t> </a:t>
            </a:r>
            <a:r>
              <a:rPr lang="ru-RU" sz="3000" dirty="0">
                <a:latin typeface="Arial" panose="020B0604020202020204" pitchFamily="34" charset="0"/>
                <a:cs typeface="Arial" panose="020B0604020202020204" pitchFamily="34" charset="0"/>
              </a:rPr>
              <a:t>знаний и умений в новой ситуации</a:t>
            </a:r>
          </a:p>
          <a:p>
            <a:r>
              <a:rPr lang="ru-RU" sz="3000" dirty="0">
                <a:latin typeface="Arial" panose="020B0604020202020204" pitchFamily="34" charset="0"/>
                <a:cs typeface="Arial" panose="020B0604020202020204" pitchFamily="34" charset="0"/>
              </a:rPr>
              <a:t>Рефлексия деятельности и подведение итогов урока</a:t>
            </a:r>
          </a:p>
          <a:p>
            <a:r>
              <a:rPr lang="ru-RU" sz="3000" dirty="0">
                <a:latin typeface="Arial" panose="020B0604020202020204" pitchFamily="34" charset="0"/>
                <a:cs typeface="Arial" panose="020B0604020202020204" pitchFamily="34" charset="0"/>
              </a:rPr>
              <a:t>Информация о домашнем задании</a:t>
            </a:r>
          </a:p>
          <a:p>
            <a:pPr marL="0" indent="0">
              <a:buNone/>
            </a:pPr>
            <a:r>
              <a:rPr lang="ru-RU" dirty="0"/>
              <a:t/>
            </a:r>
            <a:br>
              <a:rPr lang="ru-RU" dirty="0"/>
            </a:br>
            <a:endParaRPr lang="ru-RU" dirty="0"/>
          </a:p>
        </p:txBody>
      </p:sp>
    </p:spTree>
    <p:extLst>
      <p:ext uri="{BB962C8B-B14F-4D97-AF65-F5344CB8AC3E}">
        <p14:creationId xmlns:p14="http://schemas.microsoft.com/office/powerpoint/2010/main" val="4242103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extLst>
              <p:ext uri="{D42A27DB-BD31-4B8C-83A1-F6EECF244321}">
                <p14:modId xmlns:p14="http://schemas.microsoft.com/office/powerpoint/2010/main" val="332303830"/>
              </p:ext>
            </p:extLst>
          </p:nvPr>
        </p:nvGraphicFramePr>
        <p:xfrm>
          <a:off x="1" y="0"/>
          <a:ext cx="12192000" cy="7394008"/>
        </p:xfrm>
        <a:graphic>
          <a:graphicData uri="http://schemas.openxmlformats.org/drawingml/2006/table">
            <a:tbl>
              <a:tblPr firstRow="1" firstCol="1" bandRow="1"/>
              <a:tblGrid>
                <a:gridCol w="1177870">
                  <a:extLst>
                    <a:ext uri="{9D8B030D-6E8A-4147-A177-3AD203B41FA5}">
                      <a16:colId xmlns:a16="http://schemas.microsoft.com/office/drawing/2014/main" val="2573638535"/>
                    </a:ext>
                  </a:extLst>
                </a:gridCol>
                <a:gridCol w="3689099">
                  <a:extLst>
                    <a:ext uri="{9D8B030D-6E8A-4147-A177-3AD203B41FA5}">
                      <a16:colId xmlns:a16="http://schemas.microsoft.com/office/drawing/2014/main" val="280902977"/>
                    </a:ext>
                  </a:extLst>
                </a:gridCol>
                <a:gridCol w="7325031">
                  <a:extLst>
                    <a:ext uri="{9D8B030D-6E8A-4147-A177-3AD203B41FA5}">
                      <a16:colId xmlns:a16="http://schemas.microsoft.com/office/drawing/2014/main" val="1729956186"/>
                    </a:ext>
                  </a:extLst>
                </a:gridCol>
              </a:tblGrid>
              <a:tr h="997379">
                <a:tc>
                  <a:txBody>
                    <a:bodyPr/>
                    <a:lstStyle/>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Этап урока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Задача, которая должна быть решена (в рамках достижения планируемых результатов урока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Результат взаимодействия учителя и учащихся по</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достижению планируемых результатов урока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6478167"/>
                  </a:ext>
                </a:extLst>
              </a:tr>
              <a:tr h="6396629">
                <a:tc>
                  <a:txBody>
                    <a:bodyPr/>
                    <a:lstStyle/>
                    <a:p>
                      <a:pPr marL="71755" marR="71755">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p>
                    <a:p>
                      <a:pPr marL="71755" marR="71755">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Организационный этап. Мотивация к учебной деятельности</a:t>
                      </a: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Создать</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условия для</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возникновения</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у учеников</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внутренней</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потребности</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включения в</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учебную</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деятельность,</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постановки</a:t>
                      </a:r>
                    </a:p>
                    <a:p>
                      <a:pPr>
                        <a:lnSpc>
                          <a:spcPct val="107000"/>
                        </a:lnSpc>
                        <a:spcAft>
                          <a:spcPts val="0"/>
                        </a:spcAft>
                      </a:pPr>
                      <a:r>
                        <a:rPr lang="ru-RU" sz="2000" dirty="0" err="1">
                          <a:effectLst/>
                          <a:latin typeface="Calibri" panose="020F0502020204030204" pitchFamily="34" charset="0"/>
                          <a:ea typeface="Calibri" panose="020F0502020204030204" pitchFamily="34" charset="0"/>
                          <a:cs typeface="Times New Roman" panose="02020603050405020304" pitchFamily="18" charset="0"/>
                        </a:rPr>
                        <a:t>учебнопознавательной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задачи и выбора</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способов и</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средств</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их реализации.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Коммуникативные: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планировать учебное сотрудничество с учителем и сверстниками;</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слушать и понимать речь учителя и одноклассников. </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умение с достаточной полнотой и точностью выражать свои мысли;</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владение диалогической формой речи в соответствии с грамматическими и синтаксическими нормами английского языка.</a:t>
                      </a:r>
                    </a:p>
                    <a:p>
                      <a:pPr>
                        <a:lnSpc>
                          <a:spcPct val="107000"/>
                        </a:lnSpc>
                        <a:spcAft>
                          <a:spcPts val="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Регулятивные: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способность к целеполаганию;</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формирование умения выполнять учебные действия в соответствии с поставленной задачей;</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Предметные: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умение правильно понимать значение лексических единиц по теме.</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r>
                        <a:rPr lang="ru-RU" sz="2000" b="1" dirty="0">
                          <a:effectLst/>
                          <a:latin typeface="Calibri" panose="020F0502020204030204" pitchFamily="34" charset="0"/>
                          <a:ea typeface="Calibri" panose="020F0502020204030204" pitchFamily="34" charset="0"/>
                          <a:cs typeface="Times New Roman" panose="02020603050405020304" pitchFamily="18" charset="0"/>
                        </a:rPr>
                        <a:t>Познавательные: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осознанное и произвольное построение речевого высказывания.</a:t>
                      </a:r>
                    </a:p>
                    <a:p>
                      <a:pPr>
                        <a:lnSpc>
                          <a:spcPct val="107000"/>
                        </a:lnSpc>
                        <a:spcAft>
                          <a:spcPts val="0"/>
                        </a:spcAft>
                      </a:pPr>
                      <a:r>
                        <a:rPr lang="ru-RU" sz="20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6766551"/>
                  </a:ext>
                </a:extLst>
              </a:tr>
            </a:tbl>
          </a:graphicData>
        </a:graphic>
      </p:graphicFrame>
    </p:spTree>
    <p:extLst>
      <p:ext uri="{BB962C8B-B14F-4D97-AF65-F5344CB8AC3E}">
        <p14:creationId xmlns:p14="http://schemas.microsoft.com/office/powerpoint/2010/main" val="123479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497207" cy="1290254"/>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txBody>
          <a:bodyPr>
            <a:normAutofit/>
          </a:bodyPr>
          <a:lstStyle/>
          <a:p>
            <a:r>
              <a:rPr lang="ru-RU" sz="2800" b="1" i="1" dirty="0" smtClean="0"/>
              <a:t>Организационный момент</a:t>
            </a:r>
            <a:endParaRPr lang="ru-RU" sz="2800" b="1" i="1" dirty="0"/>
          </a:p>
        </p:txBody>
      </p:sp>
      <p:sp>
        <p:nvSpPr>
          <p:cNvPr id="3" name="Объект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txBody>
          <a:bodyPr>
            <a:normAutofit fontScale="92500" lnSpcReduction="10000"/>
          </a:bodyPr>
          <a:lstStyle/>
          <a:p>
            <a:r>
              <a:rPr lang="ru-RU" dirty="0" smtClean="0"/>
              <a:t>Учитель настраивает </a:t>
            </a:r>
            <a:r>
              <a:rPr lang="ru-RU" dirty="0"/>
              <a:t>детей на работу, вводит в атмосферу иноязычной речи через речевую разминку.</a:t>
            </a:r>
          </a:p>
          <a:p>
            <a:r>
              <a:rPr lang="en-US" dirty="0"/>
              <a:t>Good morning, children!</a:t>
            </a:r>
            <a:endParaRPr lang="ru-RU" dirty="0"/>
          </a:p>
          <a:p>
            <a:r>
              <a:rPr lang="en-US" dirty="0"/>
              <a:t>I’m glad to see you!</a:t>
            </a:r>
            <a:endParaRPr lang="ru-RU" dirty="0"/>
          </a:p>
          <a:p>
            <a:r>
              <a:rPr lang="en-US" dirty="0"/>
              <a:t>Sit down, please!</a:t>
            </a:r>
            <a:endParaRPr lang="ru-RU" dirty="0"/>
          </a:p>
          <a:p>
            <a:r>
              <a:rPr lang="en-US" dirty="0"/>
              <a:t>What is the date today?</a:t>
            </a:r>
            <a:endParaRPr lang="ru-RU" dirty="0"/>
          </a:p>
          <a:p>
            <a:r>
              <a:rPr lang="en-US" dirty="0"/>
              <a:t>What day of the week is it today?</a:t>
            </a:r>
            <a:endParaRPr lang="ru-RU" dirty="0"/>
          </a:p>
          <a:p>
            <a:r>
              <a:rPr lang="en-US" dirty="0"/>
              <a:t>What is the weather like today?</a:t>
            </a:r>
            <a:endParaRPr lang="ru-RU" dirty="0"/>
          </a:p>
          <a:p>
            <a:r>
              <a:rPr lang="en-US" dirty="0"/>
              <a:t>Do you have much free time?</a:t>
            </a:r>
            <a:endParaRPr lang="ru-RU" dirty="0"/>
          </a:p>
          <a:p>
            <a:r>
              <a:rPr lang="en-US" dirty="0"/>
              <a:t>Do you like to read? </a:t>
            </a:r>
            <a:endParaRPr lang="ru-RU" dirty="0"/>
          </a:p>
        </p:txBody>
      </p:sp>
    </p:spTree>
    <p:extLst>
      <p:ext uri="{BB962C8B-B14F-4D97-AF65-F5344CB8AC3E}">
        <p14:creationId xmlns:p14="http://schemas.microsoft.com/office/powerpoint/2010/main" val="13443806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11D1FABB-5BA9-4007-8A6D-F61B77AE0C47}"/>
              </a:ext>
            </a:extLst>
          </p:cNvPr>
          <p:cNvSpPr>
            <a:spLocks noGrp="1"/>
          </p:cNvSpPr>
          <p:nvPr>
            <p:ph type="subTitle" idx="1"/>
          </p:nvPr>
        </p:nvSpPr>
        <p:spPr>
          <a:xfrm>
            <a:off x="453234" y="4250756"/>
            <a:ext cx="3691740" cy="1007043"/>
          </a:xfrm>
        </p:spPr>
        <p:txBody>
          <a:bodyPr/>
          <a:lstStyle/>
          <a:p>
            <a:endParaRPr lang="ru-RU" dirty="0"/>
          </a:p>
        </p:txBody>
      </p:sp>
      <p:sp>
        <p:nvSpPr>
          <p:cNvPr id="8" name="TextBox 7">
            <a:extLst>
              <a:ext uri="{FF2B5EF4-FFF2-40B4-BE49-F238E27FC236}">
                <a16:creationId xmlns:a16="http://schemas.microsoft.com/office/drawing/2014/main" id="{0AA130C2-86FA-4A85-94A9-7DAE636BA845}"/>
              </a:ext>
            </a:extLst>
          </p:cNvPr>
          <p:cNvSpPr txBox="1"/>
          <p:nvPr/>
        </p:nvSpPr>
        <p:spPr>
          <a:xfrm>
            <a:off x="3797085" y="1320800"/>
            <a:ext cx="7422849" cy="649408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a:rPr>
              <a:t>: What objects can you see?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a:rPr>
              <a:t>P: There are many things (books, glasses, </a:t>
            </a:r>
            <a:endParaRPr kumimoji="0" lang="ru-RU" altLang="en-US" sz="2400" b="0" i="0" u="none" strike="noStrike" kern="0" cap="none" spc="0" normalizeH="0" baseline="0" noProof="0" dirty="0">
              <a:ln>
                <a:noFill/>
              </a:ln>
              <a:solidFill>
                <a:srgbClr val="000000"/>
              </a:solidFill>
              <a:effectLst/>
              <a:uLnTx/>
              <a:uFillTx/>
              <a:latin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a:rPr>
              <a:t>T: What  can these things tell about me and my hobby?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a:rPr>
              <a:t>P: I think you like reading very much. Perhaps you read a lot because we see glasses on your desk.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a:rPr>
              <a:t>T: Do you like English and Russian Literature? Do you like reading? What’s about your parents?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a:rPr>
              <a:t>P:Yes, I do/don’t… My parents…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a:rPr>
              <a:t>T :Could you tell me what we’ll talk on this lesson about?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Arial"/>
              </a:rPr>
              <a:t>P:I think we’ll talk about books and </a:t>
            </a:r>
            <a:r>
              <a:rPr kumimoji="0" lang="en-US" altLang="en-US" sz="2400" b="0" i="0" u="none" strike="noStrike" kern="0" cap="none" spc="0" normalizeH="0" baseline="0" noProof="0" dirty="0" smtClean="0">
                <a:ln>
                  <a:noFill/>
                </a:ln>
                <a:solidFill>
                  <a:srgbClr val="000000"/>
                </a:solidFill>
                <a:effectLst/>
                <a:uLnTx/>
                <a:uFillTx/>
                <a:latin typeface="Arial"/>
              </a:rPr>
              <a:t>reading</a:t>
            </a:r>
            <a:endParaRPr kumimoji="0" lang="ru-RU" altLang="en-US" sz="2400" b="0" i="0" u="none" strike="noStrike" kern="0" cap="none" spc="0" normalizeH="0" baseline="0" noProof="0" dirty="0" smtClean="0">
              <a:ln>
                <a:noFill/>
              </a:ln>
              <a:solidFill>
                <a:srgbClr val="000000"/>
              </a:solidFill>
              <a:effectLst/>
              <a:uLnTx/>
              <a:uFillTx/>
              <a:latin typeface="Arial"/>
            </a:endParaRPr>
          </a:p>
          <a:p>
            <a:pPr fontAlgn="base">
              <a:spcBef>
                <a:spcPct val="0"/>
              </a:spcBef>
              <a:spcAft>
                <a:spcPct val="0"/>
              </a:spcAft>
              <a:defRPr/>
            </a:pPr>
            <a:r>
              <a:rPr kumimoji="0" lang="ru-RU" altLang="en-US" sz="2400" b="0" i="0" u="none" strike="noStrike" kern="0" cap="none" spc="0" normalizeH="0" baseline="0" noProof="0" dirty="0" smtClean="0">
                <a:ln>
                  <a:noFill/>
                </a:ln>
                <a:solidFill>
                  <a:srgbClr val="000000"/>
                </a:solidFill>
                <a:effectLst/>
                <a:uLnTx/>
                <a:uFillTx/>
                <a:latin typeface="Arial"/>
              </a:rPr>
              <a:t>Т.</a:t>
            </a:r>
            <a:r>
              <a:rPr lang="en-US" sz="2400" dirty="0"/>
              <a:t> What is the aim of our lesson?</a:t>
            </a:r>
            <a:endParaRPr lang="ru-RU" sz="2400" dirty="0"/>
          </a:p>
          <a:p>
            <a:pPr fontAlgn="base">
              <a:spcBef>
                <a:spcPct val="0"/>
              </a:spcBef>
              <a:spcAft>
                <a:spcPct val="0"/>
              </a:spcAft>
              <a:defRPr/>
            </a:pPr>
            <a:r>
              <a:rPr lang="en-US" sz="2400" dirty="0"/>
              <a:t>What will we do today</a:t>
            </a:r>
            <a:r>
              <a:rPr lang="en-US" sz="2400" dirty="0" smtClean="0"/>
              <a:t>?  Pupils make suggestions</a:t>
            </a:r>
            <a:endParaRPr lang="ru-RU" sz="2400" dirty="0"/>
          </a:p>
          <a:p>
            <a:pPr fontAlgn="base">
              <a:spcBef>
                <a:spcPct val="0"/>
              </a:spcBef>
              <a:spcAft>
                <a:spcPct val="0"/>
              </a:spcAft>
              <a:defRPr/>
            </a:pPr>
            <a:r>
              <a:rPr lang="en-US" sz="2800" dirty="0"/>
              <a:t>How clever you are!</a:t>
            </a:r>
            <a:endParaRPr lang="ru-RU" sz="2800" dirty="0"/>
          </a:p>
          <a:p>
            <a:pPr fontAlgn="base">
              <a:spcBef>
                <a:spcPct val="0"/>
              </a:spcBef>
              <a:spcAft>
                <a:spcPct val="0"/>
              </a:spcAft>
              <a:defRPr/>
            </a:pPr>
            <a:endParaRPr lang="ru-RU" sz="2800" dirty="0"/>
          </a:p>
          <a:p>
            <a:pPr marL="0" marR="0" lvl="0" indent="0" algn="l" defTabSz="914400" rtl="0" eaLnBrk="1" fontAlgn="base" latinLnBrk="0" hangingPunct="1">
              <a:lnSpc>
                <a:spcPct val="100000"/>
              </a:lnSpc>
              <a:spcBef>
                <a:spcPct val="0"/>
              </a:spcBef>
              <a:spcAft>
                <a:spcPct val="0"/>
              </a:spcAft>
              <a:buClrTx/>
              <a:buSzTx/>
              <a:buFontTx/>
              <a:buNone/>
              <a:tabLst/>
              <a:defRPr/>
            </a:pPr>
            <a:endParaRPr lang="ru-RU" sz="2400" dirty="0"/>
          </a:p>
        </p:txBody>
      </p:sp>
      <p:pic>
        <p:nvPicPr>
          <p:cNvPr id="9" name="Picture 3" descr="C:\Documents and Settings\Учитель\Рабочий стол\картинки на семинар\600x40016.jpg">
            <a:extLst>
              <a:ext uri="{FF2B5EF4-FFF2-40B4-BE49-F238E27FC236}">
                <a16:creationId xmlns:a16="http://schemas.microsoft.com/office/drawing/2014/main" id="{13F2D732-EED6-4A33-B85B-7D532801AACF}"/>
              </a:ext>
            </a:extLst>
          </p:cNvPr>
          <p:cNvPicPr>
            <a:picLocks noChangeAspect="1"/>
          </p:cNvPicPr>
          <p:nvPr/>
        </p:nvPicPr>
        <p:blipFill>
          <a:blip r:embed="rId2"/>
          <a:stretch>
            <a:fillRect/>
          </a:stretch>
        </p:blipFill>
        <p:spPr>
          <a:xfrm>
            <a:off x="9177250" y="121874"/>
            <a:ext cx="3014749" cy="1827121"/>
          </a:xfrm>
          <a:prstGeom prst="rect">
            <a:avLst/>
          </a:prstGeom>
          <a:noFill/>
          <a:ln>
            <a:noFill/>
            <a:miter lim="800000"/>
          </a:ln>
        </p:spPr>
      </p:pic>
      <p:sp>
        <p:nvSpPr>
          <p:cNvPr id="14" name="TextBox 13">
            <a:extLst>
              <a:ext uri="{FF2B5EF4-FFF2-40B4-BE49-F238E27FC236}">
                <a16:creationId xmlns:a16="http://schemas.microsoft.com/office/drawing/2014/main" id="{51DFB5CE-ACEC-4395-8ACF-D7ACA9A37648}"/>
              </a:ext>
            </a:extLst>
          </p:cNvPr>
          <p:cNvSpPr txBox="1"/>
          <p:nvPr/>
        </p:nvSpPr>
        <p:spPr>
          <a:xfrm>
            <a:off x="370294" y="57457"/>
            <a:ext cx="5720540" cy="1366528"/>
          </a:xfrm>
          <a:prstGeom prst="rect">
            <a:avLst/>
          </a:prstGeom>
          <a:noFill/>
        </p:spPr>
        <p:txBody>
          <a:bodyPr wrap="square">
            <a:spAutoFit/>
          </a:bodyPr>
          <a:lstStyle/>
          <a:p>
            <a:pPr lvl="0">
              <a:lnSpc>
                <a:spcPct val="90000"/>
              </a:lnSpc>
              <a:spcBef>
                <a:spcPts val="1000"/>
              </a:spcBef>
            </a:pPr>
            <a:r>
              <a:rPr lang="ru-RU" sz="2600" dirty="0" smtClean="0">
                <a:solidFill>
                  <a:srgbClr val="C00000"/>
                </a:solidFill>
                <a:latin typeface="Arial" panose="020B0604020202020204" pitchFamily="34" charset="0"/>
                <a:cs typeface="Arial" panose="020B0604020202020204" pitchFamily="34" charset="0"/>
              </a:rPr>
              <a:t>Постановка </a:t>
            </a:r>
            <a:r>
              <a:rPr lang="ru-RU" sz="2600" dirty="0">
                <a:solidFill>
                  <a:srgbClr val="C00000"/>
                </a:solidFill>
                <a:latin typeface="Arial" panose="020B0604020202020204" pitchFamily="34" charset="0"/>
                <a:cs typeface="Arial" panose="020B0604020202020204" pitchFamily="34" charset="0"/>
              </a:rPr>
              <a:t>цели и задач урока</a:t>
            </a:r>
            <a:r>
              <a:rPr lang="en-US" sz="2600" dirty="0">
                <a:solidFill>
                  <a:srgbClr val="C00000"/>
                </a:solidFill>
                <a:latin typeface="Arial" panose="020B0604020202020204" pitchFamily="34" charset="0"/>
                <a:cs typeface="Arial" panose="020B0604020202020204" pitchFamily="34" charset="0"/>
              </a:rPr>
              <a:t>. </a:t>
            </a:r>
            <a:r>
              <a:rPr lang="ru-RU" sz="2600" dirty="0">
                <a:solidFill>
                  <a:srgbClr val="C00000"/>
                </a:solidFill>
                <a:latin typeface="Arial" panose="020B0604020202020204" pitchFamily="34" charset="0"/>
                <a:cs typeface="Arial" panose="020B0604020202020204" pitchFamily="34" charset="0"/>
              </a:rPr>
              <a:t>Мотивация к учебной деятельности</a:t>
            </a:r>
          </a:p>
          <a:p>
            <a:endParaRPr lang="ru-RU" sz="3600" dirty="0"/>
          </a:p>
        </p:txBody>
      </p:sp>
      <p:pic>
        <p:nvPicPr>
          <p:cNvPr id="10" name="Picture 4" descr="http://www.teachjunkie.com/wp-content/uploads/world-book-day.jpg">
            <a:extLst>
              <a:ext uri="{FF2B5EF4-FFF2-40B4-BE49-F238E27FC236}">
                <a16:creationId xmlns:a16="http://schemas.microsoft.com/office/drawing/2014/main" id="{93344021-FAAA-4E64-8E51-42291529E725}"/>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0294" y="1035434"/>
            <a:ext cx="3857620" cy="5662069"/>
          </a:xfrm>
          <a:prstGeom prst="rect">
            <a:avLst/>
          </a:prstGeom>
          <a:noFill/>
        </p:spPr>
      </p:pic>
      <p:sp>
        <p:nvSpPr>
          <p:cNvPr id="5" name="Прямоугольник 4"/>
          <p:cNvSpPr/>
          <p:nvPr/>
        </p:nvSpPr>
        <p:spPr>
          <a:xfrm>
            <a:off x="5114441" y="883404"/>
            <a:ext cx="3890073" cy="646331"/>
          </a:xfrm>
          <a:prstGeom prst="rect">
            <a:avLst/>
          </a:prstGeom>
        </p:spPr>
        <p:txBody>
          <a:bodyPr wrap="square">
            <a:spAutoFit/>
          </a:bodyPr>
          <a:lstStyle/>
          <a:p>
            <a:pPr lvl="0"/>
            <a:r>
              <a:rPr lang="en-US" altLang="en-US" sz="3600" dirty="0">
                <a:solidFill>
                  <a:prstClr val="black"/>
                </a:solidFill>
              </a:rPr>
              <a:t>Warm-up activities</a:t>
            </a:r>
            <a:endParaRPr lang="ru-RU" dirty="0">
              <a:solidFill>
                <a:prstClr val="black"/>
              </a:solidFill>
            </a:endParaRPr>
          </a:p>
        </p:txBody>
      </p:sp>
    </p:spTree>
    <p:extLst>
      <p:ext uri="{BB962C8B-B14F-4D97-AF65-F5344CB8AC3E}">
        <p14:creationId xmlns:p14="http://schemas.microsoft.com/office/powerpoint/2010/main" val="3462942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78969" y="154982"/>
            <a:ext cx="11913031" cy="6703017"/>
          </a:xfrm>
          <a:prstGeom prst="rect">
            <a:avLst/>
          </a:prstGeom>
        </p:spPr>
      </p:pic>
    </p:spTree>
    <p:extLst>
      <p:ext uri="{BB962C8B-B14F-4D97-AF65-F5344CB8AC3E}">
        <p14:creationId xmlns:p14="http://schemas.microsoft.com/office/powerpoint/2010/main" val="1115600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p:spPr>
        <p:txBody>
          <a:bodyPr/>
          <a:lstStyle/>
          <a:p>
            <a:r>
              <a:rPr lang="en-US" b="1" i="1" dirty="0" smtClean="0"/>
              <a:t>Speech drill</a:t>
            </a:r>
            <a:r>
              <a:rPr lang="ru-RU" b="1" i="1" dirty="0" smtClean="0"/>
              <a:t> ( Речевая зарядка)</a:t>
            </a:r>
            <a:endParaRPr lang="ru-RU" b="1" i="1" dirty="0"/>
          </a:p>
        </p:txBody>
      </p:sp>
      <p:sp>
        <p:nvSpPr>
          <p:cNvPr id="3" name="Объект 2"/>
          <p:cNvSpPr>
            <a:spLocks noGrp="1"/>
          </p:cNvSpPr>
          <p:nvPr>
            <p:ph idx="1"/>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a:lstStyle/>
          <a:p>
            <a:r>
              <a:rPr lang="en-US" dirty="0" smtClean="0"/>
              <a:t>What was your first book?</a:t>
            </a:r>
          </a:p>
          <a:p>
            <a:r>
              <a:rPr lang="en-US" dirty="0" smtClean="0"/>
              <a:t>When did you begin reading?</a:t>
            </a:r>
          </a:p>
          <a:p>
            <a:r>
              <a:rPr lang="en-US" dirty="0" smtClean="0"/>
              <a:t>What was your </a:t>
            </a:r>
            <a:r>
              <a:rPr lang="en-US" dirty="0" err="1" smtClean="0"/>
              <a:t>favourite</a:t>
            </a:r>
            <a:r>
              <a:rPr lang="en-US" dirty="0" smtClean="0"/>
              <a:t> book when you were 10 years old?</a:t>
            </a:r>
          </a:p>
          <a:p>
            <a:r>
              <a:rPr lang="en-US" dirty="0" smtClean="0"/>
              <a:t>What book have you read after its screen version?</a:t>
            </a:r>
          </a:p>
          <a:p>
            <a:r>
              <a:rPr lang="en-US" dirty="0" smtClean="0"/>
              <a:t>What book are you reading now?</a:t>
            </a:r>
            <a:endParaRPr lang="ru-RU" dirty="0"/>
          </a:p>
        </p:txBody>
      </p:sp>
    </p:spTree>
    <p:extLst>
      <p:ext uri="{BB962C8B-B14F-4D97-AF65-F5344CB8AC3E}">
        <p14:creationId xmlns:p14="http://schemas.microsoft.com/office/powerpoint/2010/main" val="3651775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2056</TotalTime>
  <Words>1265</Words>
  <Application>Microsoft Office PowerPoint</Application>
  <PresentationFormat>Широкоэкранный</PresentationFormat>
  <Paragraphs>273</Paragraphs>
  <Slides>36</Slides>
  <Notes>7</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36</vt:i4>
      </vt:variant>
    </vt:vector>
  </HeadingPairs>
  <TitlesOfParts>
    <vt:vector size="46" baseType="lpstr">
      <vt:lpstr>Arial</vt:lpstr>
      <vt:lpstr>Arial Black</vt:lpstr>
      <vt:lpstr>Bahnschrift SemiBold SemiConden</vt:lpstr>
      <vt:lpstr>Calibri</vt:lpstr>
      <vt:lpstr>Calibri Light</vt:lpstr>
      <vt:lpstr>Georgia</vt:lpstr>
      <vt:lpstr>Open Sans</vt:lpstr>
      <vt:lpstr>Segoe UI</vt:lpstr>
      <vt:lpstr>Times New Roman</vt:lpstr>
      <vt:lpstr>Тема Office</vt:lpstr>
      <vt:lpstr>Презентация PowerPoint</vt:lpstr>
      <vt:lpstr>Презентация PowerPoint</vt:lpstr>
      <vt:lpstr>Презентация PowerPoint</vt:lpstr>
      <vt:lpstr>Этапы урока</vt:lpstr>
      <vt:lpstr>Презентация PowerPoint</vt:lpstr>
      <vt:lpstr>Организационный момент</vt:lpstr>
      <vt:lpstr>Презентация PowerPoint</vt:lpstr>
      <vt:lpstr>Презентация PowerPoint</vt:lpstr>
      <vt:lpstr>Speech drill ( Речевая зарядка)</vt:lpstr>
      <vt:lpstr>8 Benefits of Reading: Why You Should Read Every Day</vt:lpstr>
      <vt:lpstr>Презентация PowerPoint</vt:lpstr>
      <vt:lpstr>Основной этап работы. Актуализация знаний и умений учащихся.  </vt:lpstr>
      <vt:lpstr>Презентация PowerPoint</vt:lpstr>
      <vt:lpstr>Презентация PowerPoint</vt:lpstr>
      <vt:lpstr>So let's read the definitions about different kinds of books and fill in the missing words. -  (работа в парах , детям дается время составить дефиниции о жанрах  книг и отгадать ответ, выразив свое мнение, используя клише) Don’t forget to begin your sentences with  </vt:lpstr>
      <vt:lpstr>Your classmate from the 2d group is going to have a birthday party. Recently you have read a book. Convince your classmates to read the book you have just read and to buy it for him as a present. Your partner can ask you questions for more detailed information</vt:lpstr>
      <vt:lpstr> Well, we’ve already worked much . And your eyes may be tired. I want your eyes to have some rest. You can do these simple exercises every day.</vt:lpstr>
      <vt:lpstr>Аудирование If we want to get a book where do we usually go? –you are quite right. We’ll go to the bookshop or to the library.  I’d like you to listen to the sentences and match the names of the authors and the titles of the books  with speaker.(Учащиеся слушают спикера ,соотносят авторов и название книг с ним)</vt:lpstr>
      <vt:lpstr>Презентация PowerPoint</vt:lpstr>
      <vt:lpstr>While listening pupils make a poster in the form of the diagram about the reading preferences in their class. </vt:lpstr>
      <vt:lpstr>Презентация PowerPoint</vt:lpstr>
      <vt:lpstr>Презентация PowerPoint</vt:lpstr>
      <vt:lpstr>Динамическая пауза</vt:lpstr>
      <vt:lpstr>Презентация PowerPoint</vt:lpstr>
      <vt:lpstr> - What English and American writers do you know? Remember the names of some famous writers Учащиеся смотрят на экране на известных английских и американских авторов и называют их, (с фотографией заключительного автора у обучающихся возникает проблема)</vt:lpstr>
      <vt:lpstr>Презентация PowerPoint</vt:lpstr>
      <vt:lpstr>4. Открытие нового знания . Выполнение заданий на контроль понимания </vt:lpstr>
      <vt:lpstr>Look through this text         What is the genre of the text What is this text about? Give a title to it. </vt:lpstr>
      <vt:lpstr>Презентация PowerPoint</vt:lpstr>
      <vt:lpstr>Use the words and phrases given to you and retell the story</vt:lpstr>
      <vt:lpstr>Рефлексия </vt:lpstr>
      <vt:lpstr>Презентация PowerPoint</vt:lpstr>
      <vt:lpstr>Презентация PowerPoint</vt:lpstr>
      <vt:lpstr>Лист самооценки ( учащиеся оценивают свою работу)</vt:lpstr>
      <vt:lpstr>Презентация PowerPoint</vt:lpstr>
      <vt:lpstr>Домашнее задание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164</cp:revision>
  <dcterms:created xsi:type="dcterms:W3CDTF">2023-04-12T16:03:20Z</dcterms:created>
  <dcterms:modified xsi:type="dcterms:W3CDTF">2023-05-09T10:40:59Z</dcterms:modified>
</cp:coreProperties>
</file>