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69" r:id="rId7"/>
    <p:sldId id="273" r:id="rId8"/>
    <p:sldId id="272" r:id="rId9"/>
    <p:sldId id="274" r:id="rId10"/>
    <p:sldId id="260" r:id="rId11"/>
    <p:sldId id="266" r:id="rId12"/>
    <p:sldId id="268" r:id="rId13"/>
    <p:sldId id="261" r:id="rId14"/>
    <p:sldId id="265" r:id="rId15"/>
    <p:sldId id="263" r:id="rId16"/>
    <p:sldId id="262" r:id="rId17"/>
    <p:sldId id="264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8" autoAdjust="0"/>
    <p:restoredTop sz="94660"/>
  </p:normalViewPr>
  <p:slideViewPr>
    <p:cSldViewPr>
      <p:cViewPr>
        <p:scale>
          <a:sx n="76" d="100"/>
          <a:sy n="76" d="100"/>
        </p:scale>
        <p:origin x="-85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B8ADB5C-6D5C-48DC-B72A-9C4A79FC3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687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227BA9-B03F-4E61-9A3A-A44789C5A85A}" type="slidenum">
              <a:rPr lang="ru-RU" sz="1200">
                <a:latin typeface="Arial" charset="0"/>
              </a:rPr>
              <a:pPr eaLnBrk="1" hangingPunct="1"/>
              <a:t>1</a:t>
            </a:fld>
            <a:endParaRPr lang="ru-RU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17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29C6EA-B9E9-4F55-A0ED-C657B0D28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6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29A3-B9C8-4CAC-A5E9-95503CD52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59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AA8F-1737-4966-9E2F-F5A801749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02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6C3D-37DC-4E05-B5BB-A2C360FF1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08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C16-1CC5-4701-83D8-2761A5326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724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131A-A254-4E4E-8E2F-AE58E0071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829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7A8B-233B-4CF4-8EB0-075AC5714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07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EAF8-BDA4-4D87-93E6-6602766F8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55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9451-3764-4F85-8D75-19338FABD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80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26A18-C757-4000-9413-FC7ECB1C4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6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D32E-7113-458C-BC92-E3E0B7967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78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5DED-3DE9-4459-B952-73B0915BB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54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8212-A498-4550-AEA4-2C406447F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5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E0B9-9B5B-47BD-8242-C94907671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3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111D4C6-649F-4E0F-8149-9AB5DB174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3;&#1086;&#1074;&#1072;&#1103;%20&#1087;&#1072;&#1087;&#1082;&#1072;\Track%20%206.mp3" TargetMode="External"/><Relationship Id="rId6" Type="http://schemas.openxmlformats.org/officeDocument/2006/relationships/image" Target="../media/image2.png"/><Relationship Id="rId5" Type="http://schemas.microsoft.com/office/2007/relationships/media" Target="file:///D:\&#1053;&#1086;&#1074;&#1072;&#1103;%20&#1087;&#1072;&#1087;&#1082;&#1072;\Track%20%206.mp3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ru.wikipedia.org/wiki/1943" TargetMode="Externa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5.jpeg"/><Relationship Id="rId5" Type="http://schemas.openxmlformats.org/officeDocument/2006/relationships/hyperlink" Target="http://ru.wikipedia.org/wiki/%D0%9B%D0%B0%D0%B4%D0%BE%D0%B6%D1%81%D0%BA%D0%BE%D0%B5_%D0%BE%D0%B7%D0%B5%D1%80%D0%BE" TargetMode="External"/><Relationship Id="rId4" Type="http://schemas.openxmlformats.org/officeDocument/2006/relationships/hyperlink" Target="http://ru.wikipedia.org/wiki/%D0%9A%D1%80%D0%B0%D1%81%D0%BD%D0%B0%D1%8F_%D0%90%D1%80%D0%BC%D0%B8%D1%8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D:\&#1053;&#1086;&#1074;&#1072;&#1103;%20&#1087;&#1072;&#1087;&#1082;&#1072;\Track%20%203.mp3" TargetMode="External"/><Relationship Id="rId6" Type="http://schemas.openxmlformats.org/officeDocument/2006/relationships/hyperlink" Target="http://www.webpark.ru/comment/58504" TargetMode="External"/><Relationship Id="rId5" Type="http://schemas.openxmlformats.org/officeDocument/2006/relationships/image" Target="../media/image2.png"/><Relationship Id="rId4" Type="http://schemas.microsoft.com/office/2007/relationships/media" Target="file:///D:\&#1053;&#1086;&#1074;&#1072;&#1103;%20&#1087;&#1072;&#1087;&#1082;&#1072;\Track%20%203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Track  6.mp3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381000" y="1371600"/>
            <a:ext cx="8001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Блокада Ленинграда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299" fill="hold"/>
                                        <p:tgtEl>
                                          <p:spTgt spid="5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Дневник Тани Савичевой</a:t>
            </a:r>
          </a:p>
        </p:txBody>
      </p:sp>
      <p:pic>
        <p:nvPicPr>
          <p:cNvPr id="12291" name="Picture 5" descr="4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-12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7924800" cy="54403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 descr="http://www.webpark.ru/uploads54/100112/Leningrad_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491" y="762000"/>
            <a:ext cx="7707184" cy="518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http://www.webpark.ru/uploads54/100112/Leningrad_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33246" cy="541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Дорога жизни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17 ноября двумя группами была проведена                     разведка трассы по льду. 20 ноября по ле-                            довой  Дороге жизни был проведён первый                         конный обоз, через день — первая автоко-                            лонна. Всего в первую блокадную зиму ле-                            довая  дорога  работала  152  дня.  За  это                             время было перевезено 361 тыс. т. различных грузов, в том числе 262.5 тыс. т. продовольствия. Из города было эвакуировано более 550 тыс. ленинградцев и более 35 тыс. раненых.</a:t>
            </a:r>
          </a:p>
          <a:p>
            <a:pPr eaLnBrk="1" hangingPunct="1">
              <a:defRPr/>
            </a:pPr>
            <a:endParaRPr lang="ru-RU" sz="220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5364" name="Picture 7" descr="Грузовики-полуторки на маршруте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124200" y="3725863"/>
            <a:ext cx="6019800" cy="31321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286000" y="1143000"/>
            <a:ext cx="3810000" cy="377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Прорыв блокады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январе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 tooltip="1943"/>
              </a:rPr>
              <a:t>1943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года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4" tooltip="Красная Армия"/>
              </a:rPr>
              <a:t>Красная Армия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прорвала блокаду Ленинграда. Советские войска преодолели 12 километров вдоль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5" tooltip="Ладожское озеро"/>
              </a:rPr>
              <a:t>Ладожского озера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На освобождённой территории была сразу же сооружена железная и шоссейная дороги. К моменту прорыва блокады в городе оставалось не более 800 тыс. человек гражданского населения. Многие из этих людей в течение 1943 г. были эвакуированы в тыл </a:t>
            </a:r>
          </a:p>
        </p:txBody>
      </p:sp>
      <p:pic>
        <p:nvPicPr>
          <p:cNvPr id="17412" name="Picture 6" descr="Медаль «За оборону Ленинграда»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91200" y="3686175"/>
            <a:ext cx="3352800" cy="3171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5867400" y="2971800"/>
            <a:ext cx="2986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/>
              <a:t>Медаль </a:t>
            </a:r>
          </a:p>
          <a:p>
            <a:pPr algn="ctr" eaLnBrk="1" hangingPunct="1"/>
            <a:r>
              <a:rPr lang="ru-RU" sz="2000"/>
              <a:t>«За оборону Ленинграда»</a:t>
            </a:r>
          </a:p>
        </p:txBody>
      </p:sp>
      <p:pic>
        <p:nvPicPr>
          <p:cNvPr id="17414" name="Picture 12" descr="08644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29003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3429000" y="6461125"/>
            <a:ext cx="1789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/>
              <a:t>Орден Победы</a:t>
            </a:r>
          </a:p>
        </p:txBody>
      </p:sp>
      <p:pic>
        <p:nvPicPr>
          <p:cNvPr id="17416" name="Picture 16" descr="о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2362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latin typeface="Comic Sans MS" pitchFamily="66" charset="0"/>
              </a:rPr>
              <a:t>Горькая память войны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"/>
            <a:ext cx="8153400" cy="2185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/>
              <a:t>Пискарёвское  мемориальное  кладбище  расположено на  севере  Санкт - Петербурга,  одно  из  мест массовых  захоронений  жертв  блокады  Ленинграда и  воинов  Ленинградского  фронта.  На  кладбище              воздвигнут  мемориал  павшим.</a:t>
            </a:r>
          </a:p>
          <a:p>
            <a:pPr algn="ctr" eaLnBrk="1" hangingPunct="1">
              <a:defRPr/>
            </a:pPr>
            <a:endParaRPr lang="ru-RU" sz="2400" smtClean="0"/>
          </a:p>
        </p:txBody>
      </p:sp>
      <p:pic>
        <p:nvPicPr>
          <p:cNvPr id="20497" name="Track  3.mp3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1905000" y="6553200"/>
            <a:ext cx="3482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6"/>
              </a:rPr>
              <a:t>http://www.webpark.ru/comment/58504</a:t>
            </a: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016" fill="hold"/>
                                        <p:tgtEl>
                                          <p:spTgt spid="204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Блокада Ленинграда — осада немецкими, финскими и испанскими (Голубая дивизия) войсками во время Великой Отечественной войны города Ленинграда (ныне Санкт-Петербург). Длилась с 8 сентября 1941 по 27 января 1944 (блокадное кольцо было прорвано 18 января 1943 года) — 871 день.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900 дней блокады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Начало блокады</a:t>
            </a:r>
          </a:p>
        </p:txBody>
      </p:sp>
      <p:pic>
        <p:nvPicPr>
          <p:cNvPr id="8202" name="Picture 10" descr="Советский плокат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2501900"/>
            <a:ext cx="6400800" cy="43561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" y="990600"/>
            <a:ext cx="85344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Были разорваны все железнодорожные и автомобильные коммуникации. Сообщение с Ленинградом теперь поддерживалось только по воздуху и Ладожскому озеру. С севера город блокировали финские войска, которые были остановлены на рубеже государственной границы 1939 года (то есть той границы, которая существовала между СССР и Финляндией накануне «зимней войны»).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http://www.webpark.ru/uploads54/100112/Leningrad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98" y="838200"/>
            <a:ext cx="7333599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Паек блокадника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038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Виду блокады города с 20 ноября властями Ленинграда был введён норматив по отпуску продуктов питания. Размер продовольственного пайка составлял: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Рабочим — 250 грамм хлеба в сутки;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Служащим, иждивенцам и детям до 12 лет — по 125 граммов;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Личному составу военизированной охраны, пожарных команд, истребительных отрядов, ремесленных училищ и школ ФЗО, находившемуся на котловом довольствии — 300 граммов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Войскам первой линии — 500 граммов.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 этом до 50 % хлеба составляли примеси, и он был почти несъедобным. Все остальные продукты почти перестали выдаваться.</a:t>
            </a:r>
          </a:p>
        </p:txBody>
      </p:sp>
      <p:pic>
        <p:nvPicPr>
          <p:cNvPr id="9222" name="Picture 6" descr="Хлебная карточка блокадник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lum bright="-1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0" y="1371600"/>
            <a:ext cx="3276600" cy="4876800"/>
          </a:xfrm>
          <a:ln w="228600" cap="sq" cmpd="thickThin">
            <a:solidFill>
              <a:srgbClr val="000000"/>
            </a:solidFill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85800" y="6248400"/>
            <a:ext cx="339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800">
                <a:latin typeface="Arial" charset="0"/>
              </a:rPr>
              <a:t>Хлебная карточка блокадника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4" name="Picture 6" descr="http://www.webpark.ru/uploads54/100112/Leningrad_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629028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http://honda-club.ru/forum/attachment.php?attachmentid=9753&amp;stc=1&amp;d=13154598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5889812" cy="556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6" name="Picture 6" descr="http://www.webpark.ru/uploads54/100112/Leningrad_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458635" cy="487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C:\Users\Олег\Desktop\Blokada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3790950" cy="50293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47fad2980124742eb3a1b2ef6477a9279f5fc26"/>
</p:tagLst>
</file>

<file path=ppt/theme/theme1.xml><?xml version="1.0" encoding="utf-8"?>
<a:theme xmlns:a="http://schemas.openxmlformats.org/drawingml/2006/main" name="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2.xml><?xml version="1.0" encoding="utf-8"?>
<a:themeOverride xmlns:a="http://schemas.openxmlformats.org/drawingml/2006/main">
  <a:clrScheme name="Клен 3">
    <a:dk1>
      <a:srgbClr val="000000"/>
    </a:dk1>
    <a:lt1>
      <a:srgbClr val="FFFFCC"/>
    </a:lt1>
    <a:dk2>
      <a:srgbClr val="A26D18"/>
    </a:dk2>
    <a:lt2>
      <a:srgbClr val="F9D793"/>
    </a:lt2>
    <a:accent1>
      <a:srgbClr val="FFD05B"/>
    </a:accent1>
    <a:accent2>
      <a:srgbClr val="FEE1A8"/>
    </a:accent2>
    <a:accent3>
      <a:srgbClr val="FFFFE2"/>
    </a:accent3>
    <a:accent4>
      <a:srgbClr val="000000"/>
    </a:accent4>
    <a:accent5>
      <a:srgbClr val="FFE4B5"/>
    </a:accent5>
    <a:accent6>
      <a:srgbClr val="E6CC98"/>
    </a:accent6>
    <a:hlink>
      <a:srgbClr val="FF0000"/>
    </a:hlink>
    <a:folHlink>
      <a:srgbClr val="CC6600"/>
    </a:folHlink>
  </a:clrScheme>
</a:themeOverride>
</file>

<file path=ppt/theme/themeOverride3.xml><?xml version="1.0" encoding="utf-8"?>
<a:themeOverride xmlns:a="http://schemas.openxmlformats.org/drawingml/2006/main">
  <a:clrScheme name="Клен 5">
    <a:dk1>
      <a:srgbClr val="56925A"/>
    </a:dk1>
    <a:lt1>
      <a:srgbClr val="FFFFFF"/>
    </a:lt1>
    <a:dk2>
      <a:srgbClr val="6FB56D"/>
    </a:dk2>
    <a:lt2>
      <a:srgbClr val="FFFFCC"/>
    </a:lt2>
    <a:accent1>
      <a:srgbClr val="2B877C"/>
    </a:accent1>
    <a:accent2>
      <a:srgbClr val="5A9A5F"/>
    </a:accent2>
    <a:accent3>
      <a:srgbClr val="BBD7BA"/>
    </a:accent3>
    <a:accent4>
      <a:srgbClr val="DADADA"/>
    </a:accent4>
    <a:accent5>
      <a:srgbClr val="ACC3BF"/>
    </a:accent5>
    <a:accent6>
      <a:srgbClr val="518B55"/>
    </a:accent6>
    <a:hlink>
      <a:srgbClr val="99FF33"/>
    </a:hlink>
    <a:folHlink>
      <a:srgbClr val="CCFF99"/>
    </a:folHlink>
  </a:clrScheme>
</a:themeOverride>
</file>

<file path=ppt/theme/themeOverride4.xml><?xml version="1.0" encoding="utf-8"?>
<a:themeOverride xmlns:a="http://schemas.openxmlformats.org/drawingml/2006/main">
  <a:clrScheme name="Клен 7">
    <a:dk1>
      <a:srgbClr val="80ACC4"/>
    </a:dk1>
    <a:lt1>
      <a:srgbClr val="FFFFFF"/>
    </a:lt1>
    <a:dk2>
      <a:srgbClr val="B3D1DF"/>
    </a:dk2>
    <a:lt2>
      <a:srgbClr val="FFFFFF"/>
    </a:lt2>
    <a:accent1>
      <a:srgbClr val="5089A8"/>
    </a:accent1>
    <a:accent2>
      <a:srgbClr val="BBC6DB"/>
    </a:accent2>
    <a:accent3>
      <a:srgbClr val="D6E5EC"/>
    </a:accent3>
    <a:accent4>
      <a:srgbClr val="DADADA"/>
    </a:accent4>
    <a:accent5>
      <a:srgbClr val="B3C4D1"/>
    </a:accent5>
    <a:accent6>
      <a:srgbClr val="A9B3C6"/>
    </a:accent6>
    <a:hlink>
      <a:srgbClr val="0000FF"/>
    </a:hlink>
    <a:folHlink>
      <a:srgbClr val="006699"/>
    </a:folHlink>
  </a:clrScheme>
</a:themeOverride>
</file>

<file path=ppt/theme/themeOverride5.xml><?xml version="1.0" encoding="utf-8"?>
<a:themeOverride xmlns:a="http://schemas.openxmlformats.org/drawingml/2006/main">
  <a:clrScheme name="Клен 4">
    <a:dk1>
      <a:srgbClr val="008000"/>
    </a:dk1>
    <a:lt1>
      <a:srgbClr val="FFFFFF"/>
    </a:lt1>
    <a:dk2>
      <a:srgbClr val="005800"/>
    </a:dk2>
    <a:lt2>
      <a:srgbClr val="FFFFCC"/>
    </a:lt2>
    <a:accent1>
      <a:srgbClr val="00CC99"/>
    </a:accent1>
    <a:accent2>
      <a:srgbClr val="007825"/>
    </a:accent2>
    <a:accent3>
      <a:srgbClr val="AAB4AA"/>
    </a:accent3>
    <a:accent4>
      <a:srgbClr val="DADADA"/>
    </a:accent4>
    <a:accent5>
      <a:srgbClr val="AAE2CA"/>
    </a:accent5>
    <a:accent6>
      <a:srgbClr val="006C20"/>
    </a:accent6>
    <a:hlink>
      <a:srgbClr val="9966FF"/>
    </a:hlink>
    <a:folHlink>
      <a:srgbClr val="99CCFF"/>
    </a:folHlink>
  </a:clrScheme>
</a:themeOverride>
</file>

<file path=ppt/theme/themeOverride6.xml><?xml version="1.0" encoding="utf-8"?>
<a:themeOverride xmlns:a="http://schemas.openxmlformats.org/drawingml/2006/main">
  <a:clrScheme name="Клен 8">
    <a:dk1>
      <a:srgbClr val="5700AE"/>
    </a:dk1>
    <a:lt1>
      <a:srgbClr val="FFFFFF"/>
    </a:lt1>
    <a:dk2>
      <a:srgbClr val="7301CB"/>
    </a:dk2>
    <a:lt2>
      <a:srgbClr val="C5C5FF"/>
    </a:lt2>
    <a:accent1>
      <a:srgbClr val="9999FF"/>
    </a:accent1>
    <a:accent2>
      <a:srgbClr val="7000E0"/>
    </a:accent2>
    <a:accent3>
      <a:srgbClr val="BCAAE2"/>
    </a:accent3>
    <a:accent4>
      <a:srgbClr val="DADADA"/>
    </a:accent4>
    <a:accent5>
      <a:srgbClr val="CACAFF"/>
    </a:accent5>
    <a:accent6>
      <a:srgbClr val="6500CB"/>
    </a:accent6>
    <a:hlink>
      <a:srgbClr val="99F3FF"/>
    </a:hlink>
    <a:folHlink>
      <a:srgbClr val="CC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310</TotalTime>
  <Words>395</Words>
  <Application>Microsoft Office PowerPoint</Application>
  <PresentationFormat>Экран (4:3)</PresentationFormat>
  <Paragraphs>25</Paragraphs>
  <Slides>17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Клен</vt:lpstr>
      <vt:lpstr>Слайд 1</vt:lpstr>
      <vt:lpstr>900 дней блокады</vt:lpstr>
      <vt:lpstr>Начало блокады</vt:lpstr>
      <vt:lpstr>Слайд 4</vt:lpstr>
      <vt:lpstr>Паек блокадника</vt:lpstr>
      <vt:lpstr>Слайд 6</vt:lpstr>
      <vt:lpstr>Слайд 7</vt:lpstr>
      <vt:lpstr>Слайд 8</vt:lpstr>
      <vt:lpstr>Слайд 9</vt:lpstr>
      <vt:lpstr>Дневник Тани Савичевой</vt:lpstr>
      <vt:lpstr>Слайд 11</vt:lpstr>
      <vt:lpstr>Слайд 12</vt:lpstr>
      <vt:lpstr>Дорога жизни</vt:lpstr>
      <vt:lpstr>Слайд 14</vt:lpstr>
      <vt:lpstr>Прорыв блокады</vt:lpstr>
      <vt:lpstr>Горькая память войны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Маркова</cp:lastModifiedBy>
  <cp:revision>21</cp:revision>
  <cp:lastPrinted>1601-01-01T00:00:00Z</cp:lastPrinted>
  <dcterms:created xsi:type="dcterms:W3CDTF">1601-01-01T00:00:00Z</dcterms:created>
  <dcterms:modified xsi:type="dcterms:W3CDTF">2016-01-25T13:34:57Z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947250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NXTAG2">
    <vt:lpwstr>0008007a070000000000010243100207f6000400038000</vt:lpwstr>
  </property>
  <property fmtid="{D5CDD505-2E9C-101B-9397-08002B2CF9AE}" pid="6" name="Version">
    <vt:i4>1</vt:i4>
  </property>
</Properties>
</file>