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25"/>
  </p:notesMasterIdLst>
  <p:sldIdLst>
    <p:sldId id="256" r:id="rId2"/>
    <p:sldId id="518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92" r:id="rId13"/>
    <p:sldId id="293" r:id="rId14"/>
    <p:sldId id="294" r:id="rId15"/>
    <p:sldId id="295" r:id="rId16"/>
    <p:sldId id="296" r:id="rId17"/>
    <p:sldId id="489" r:id="rId18"/>
    <p:sldId id="490" r:id="rId19"/>
    <p:sldId id="289" r:id="rId20"/>
    <p:sldId id="306" r:id="rId21"/>
    <p:sldId id="403" r:id="rId22"/>
    <p:sldId id="485" r:id="rId23"/>
    <p:sldId id="517" r:id="rId24"/>
  </p:sldIdLst>
  <p:sldSz cx="24384000" cy="13716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000000"/>
          </p15:clr>
        </p15:guide>
        <p15:guide id="2" pos="76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B9955E-2678-40B5-BC8C-6D578F0E6F62}">
  <a:tblStyle styleId="{77B9955E-2678-40B5-BC8C-6D578F0E6F6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87E3025-DCB4-40C6-9C2B-254CABFA048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1AAF8DF-E801-4648-B731-14110C3C6A1F}" styleName="Table_2">
    <a:wholeTbl>
      <a:tcTxStyle b="off" i="off">
        <a:font>
          <a:latin typeface="Helvetica Neue Medium"/>
          <a:ea typeface="Helvetica Neue Medium"/>
          <a:cs typeface="Helvetica Neue Medium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24" y="9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79529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8a25f7eb75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g8a25f7eb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7436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b489bc4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" name="Google Shape;182;g8b489bc400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КЛИКАЕМ ПО МЕСТОИМЕНИЯМ-ИЗ ШЛЯПЫ ПОЯВЛЯЮТСЯ НУЖНЫЕ ФОРМЫ TO BE. ЕСЛИ РЕБЁНОК САМ НЕ НАЗЫВАЕТ, ТО СПРАШИВАЕМ: I ARE? I IS? - NO,NO,NO.. I...AM. МОЖНО ЕЩЁ РАЗ К ВИДЕО ВЕРНУТЬСЯ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29604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a25f7eb75_0_5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Краткая форма появляется по щелчку. Потренировать на всех прилагательных краткую форму to be</a:t>
            </a:r>
            <a:endParaRPr/>
          </a:p>
        </p:txBody>
      </p:sp>
      <p:sp>
        <p:nvSpPr>
          <p:cNvPr id="501" name="Google Shape;501;g8a25f7eb75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8274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e54809b232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e54809b232_0_1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234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67766a81d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67766a81d_0_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221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e67766a81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e67766a81d_0_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562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e67766a81d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e67766a81d_0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229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" name="Google Shape;2625;g8a25f7eb75_0_1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6" name="Google Shape;2626;g8a25f7eb75_0_15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ЗАДАЧА -ВСТАВИТЬ ПРАВИЛЬНУЮ ФОРМУ TO BE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9550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8" name="Google Shape;2648;g8b92927397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9" name="Google Shape;2649;g8b92927397_1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ЗАДАЧА -ВСТАВИТЬ ПРАВИЛЬНУЮ ФОРМУ TO BE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72240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8a25f7eb75_0_9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8a25f7eb75_0_9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3781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e5d6ea2ae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e5d6ea2aef_0_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Устный диктант. 1) Задача описать картинку предложением,прим: “She`s strong”. Игра крестики-нолики, играют ученик и учитель по очереди, за правильный ответ ставится нолик или крестик соответственно (в zoom на рабочей панели “комментировать” карандашом рисовать нолики и крестики можно). + Все стирается на кнопку “корзина”. 2) Второй раунд играем : все предложения теперь с отрицанием называем, прим: “She isn`t weak”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6435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a25f7eb75_0_4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g8a25f7eb75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2496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ge54809b232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Google Shape;1787;ge54809b232_0_1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678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e5f027318c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e5f027318c_0_1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6184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4" name="Google Shape;3024;g8a25f7eb75_0_7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5" name="Google Shape;3025;g8a25f7eb7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2896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a25f7eb75_0_19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g8a25f7eb75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7376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a25f7eb75_0_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" name="Google Shape;100;g8a25f7eb75_0_8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КЛИКАЕМ ПО КРУГУ, ЧТОБЫ ПОЯВЛЯЛИСЬ КАРТИНКИ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1672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a25f7eb75_0_87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Meggy..he?... it? ...No,no, no… Meggy = she </a:t>
            </a:r>
            <a:endParaRPr/>
          </a:p>
        </p:txBody>
      </p:sp>
      <p:sp>
        <p:nvSpPr>
          <p:cNvPr id="115" name="Google Shape;115;g8a25f7eb75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0043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a25f7eb75_0_1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8a25f7eb75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8093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a25f7eb75_0_1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8a25f7eb75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6358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a25f7eb75_0_1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8a25f7eb75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2088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8a25f7eb75_0_1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8a25f7eb7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6932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заголовок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22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">
  <p:cSld name="Цитата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i="1"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2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Helvetica Neue"/>
              <a:buNone/>
              <a:defRPr sz="4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">
  <p:cSld name="Фото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>
            <a:spLocks noGrp="1"/>
          </p:cNvSpPr>
          <p:nvPr>
            <p:ph type="pic" idx="2"/>
          </p:nvPr>
        </p:nvSpPr>
        <p:spPr>
          <a:xfrm>
            <a:off x="1712269" y="0"/>
            <a:ext cx="20959464" cy="1398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">
  <p:cSld name="Пустой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ункты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5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горизонтально">
  <p:cSld name="Фото — горизонтально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5329062" y="406546"/>
            <a:ext cx="13716003" cy="9148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 — по центру">
  <p:cSld name="Заголовок — по центру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вертикально">
  <p:cSld name="Фото — вертикально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>
            <a:spLocks noGrp="1"/>
          </p:cNvSpPr>
          <p:nvPr>
            <p:ph type="pic" idx="2"/>
          </p:nvPr>
        </p:nvSpPr>
        <p:spPr>
          <a:xfrm>
            <a:off x="6231433" y="863203"/>
            <a:ext cx="17439682" cy="1162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 — сверху">
  <p:cSld name="Заголовок — сверху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пункты и фото">
  <p:cSld name="Заголовок, пункты и фото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>
            <a:spLocks noGrp="1"/>
          </p:cNvSpPr>
          <p:nvPr>
            <p:ph type="pic" idx="2"/>
          </p:nvPr>
        </p:nvSpPr>
        <p:spPr>
          <a:xfrm>
            <a:off x="8794253" y="3637358"/>
            <a:ext cx="13260587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/>
            </a:lvl1pPr>
            <a:lvl2pPr marL="914400" lvl="1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/>
            </a:lvl2pPr>
            <a:lvl3pPr marL="1371600" lvl="2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/>
            </a:lvl3pPr>
            <a:lvl4pPr marL="1828800" lvl="3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/>
            </a:lvl4pPr>
            <a:lvl5pPr marL="2286000" lvl="4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510"/>
              <a:buFont typeface="Helvetica Neue"/>
              <a:buChar char="•"/>
              <a:defRPr sz="3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22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нкты">
  <p:cSld name="Пункты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5" cy="1014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3 шт.">
  <p:cSld name="Фото — 3 шт.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>
            <a:spLocks noGrp="1"/>
          </p:cNvSpPr>
          <p:nvPr>
            <p:ph type="pic" idx="2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>
            <a:spLocks noGrp="1"/>
          </p:cNvSpPr>
          <p:nvPr>
            <p:ph type="pic" idx="3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>
            <a:spLocks noGrp="1"/>
          </p:cNvSpPr>
          <p:nvPr>
            <p:ph type="pic" idx="4"/>
          </p:nvPr>
        </p:nvSpPr>
        <p:spPr>
          <a:xfrm>
            <a:off x="-291704" y="1250156"/>
            <a:ext cx="16850319" cy="1123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5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marR="0" lvl="0" indent="-63373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3373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3373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3373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7.png"/><Relationship Id="rId5" Type="http://schemas.openxmlformats.org/officeDocument/2006/relationships/image" Target="../media/image44.png"/><Relationship Id="rId10" Type="http://schemas.openxmlformats.org/officeDocument/2006/relationships/image" Target="../media/image45.jpeg"/><Relationship Id="rId4" Type="http://schemas.openxmlformats.org/officeDocument/2006/relationships/image" Target="../media/image43.jpe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 descr="Pattern Shape #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1489" y="2551541"/>
            <a:ext cx="1383298" cy="147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 descr="12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05911" y="9798248"/>
            <a:ext cx="1219201" cy="134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 descr="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393" y="11419789"/>
            <a:ext cx="1219201" cy="118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 descr="12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2311" y="6183085"/>
            <a:ext cx="1219201" cy="134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 descr="1111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333920" y="1628244"/>
            <a:ext cx="3735530" cy="332211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15001650" y="10419450"/>
            <a:ext cx="19590900" cy="22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7">
            <a:alphaModFix/>
          </a:blip>
          <a:srcRect b="1553"/>
          <a:stretch>
            <a:fillRect/>
          </a:stretch>
        </p:blipFill>
        <p:spPr>
          <a:xfrm>
            <a:off x="0" y="7473113"/>
            <a:ext cx="6341455" cy="624288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2054382" y="975360"/>
            <a:ext cx="20459100" cy="1191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lvl="0" algn="ctr">
              <a:lnSpc>
                <a:spcPct val="90000"/>
              </a:lnSpc>
              <a:buSzPts val="20200"/>
            </a:pPr>
            <a:r>
              <a:rPr lang="ru-RU" sz="6000" dirty="0" smtClean="0">
                <a:latin typeface="+mj-lt"/>
                <a:sym typeface="Helvetica Neue"/>
              </a:rPr>
              <a:t>«</a:t>
            </a:r>
            <a:r>
              <a:rPr lang="ru-RU" sz="5400" dirty="0" smtClean="0">
                <a:latin typeface="+mj-lt"/>
              </a:rPr>
              <a:t>Описание семей, качества людей и животных. </a:t>
            </a:r>
          </a:p>
          <a:p>
            <a:pPr lvl="0" algn="ctr">
              <a:lnSpc>
                <a:spcPct val="90000"/>
              </a:lnSpc>
              <a:buSzPts val="20200"/>
            </a:pPr>
            <a:r>
              <a:rPr lang="ru-RU" sz="5400" dirty="0" smtClean="0">
                <a:latin typeface="+mj-lt"/>
              </a:rPr>
              <a:t>Личные местоимения. </a:t>
            </a:r>
          </a:p>
          <a:p>
            <a:pPr lvl="0" algn="ctr">
              <a:lnSpc>
                <a:spcPct val="90000"/>
              </a:lnSpc>
              <a:buSzPts val="20200"/>
            </a:pPr>
            <a:r>
              <a:rPr lang="ru-RU" sz="5400" dirty="0" smtClean="0">
                <a:latin typeface="+mj-lt"/>
              </a:rPr>
              <a:t>Глагол </a:t>
            </a:r>
            <a:r>
              <a:rPr lang="ru-RU" sz="5400" dirty="0" err="1" smtClean="0">
                <a:latin typeface="+mj-lt"/>
              </a:rPr>
              <a:t>to</a:t>
            </a:r>
            <a:r>
              <a:rPr lang="ru-RU" sz="5400" dirty="0" smtClean="0">
                <a:latin typeface="+mj-lt"/>
              </a:rPr>
              <a:t> </a:t>
            </a:r>
            <a:r>
              <a:rPr lang="ru-RU" sz="5400" dirty="0" err="1" smtClean="0">
                <a:latin typeface="+mj-lt"/>
              </a:rPr>
              <a:t>be</a:t>
            </a:r>
            <a:r>
              <a:rPr lang="ru-RU" sz="5400" dirty="0" smtClean="0">
                <a:latin typeface="+mj-lt"/>
              </a:rPr>
              <a:t> </a:t>
            </a:r>
            <a:r>
              <a:rPr lang="en-US" sz="5400" dirty="0" smtClean="0">
                <a:latin typeface="+mj-lt"/>
              </a:rPr>
              <a:t>, </a:t>
            </a:r>
            <a:r>
              <a:rPr lang="ru-RU" sz="5400" dirty="0" smtClean="0">
                <a:latin typeface="+mj-lt"/>
              </a:rPr>
              <a:t>полная и сокращённая </a:t>
            </a:r>
            <a:r>
              <a:rPr lang="ru-RU" sz="5400" dirty="0" smtClean="0">
                <a:latin typeface="+mj-lt"/>
              </a:rPr>
              <a:t>форма»</a:t>
            </a:r>
            <a:endParaRPr lang="ru-RU" sz="5400" dirty="0" smtClean="0">
              <a:latin typeface="+mj-lt"/>
            </a:endParaRPr>
          </a:p>
          <a:p>
            <a:pPr lvl="0" algn="ctr">
              <a:lnSpc>
                <a:spcPct val="90000"/>
              </a:lnSpc>
              <a:buSzPts val="20200"/>
            </a:pPr>
            <a:endParaRPr lang="ru-RU" sz="5400" dirty="0" smtClean="0">
              <a:latin typeface="+mj-l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00"/>
              <a:buFont typeface="Helvetica Neue"/>
              <a:buNone/>
            </a:pPr>
            <a:r>
              <a:rPr lang="en-US" sz="80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8000" b="1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83932" y="10096350"/>
            <a:ext cx="1143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Учитель </a:t>
            </a:r>
            <a:r>
              <a:rPr lang="ru-RU" sz="4000" dirty="0" smtClean="0"/>
              <a:t>английского языка шк.№61 </a:t>
            </a:r>
            <a:r>
              <a:rPr lang="ru-RU" sz="4000" dirty="0" err="1" smtClean="0"/>
              <a:t>Казанкина</a:t>
            </a:r>
            <a:r>
              <a:rPr lang="ru-RU" sz="4000" dirty="0" smtClean="0"/>
              <a:t> Светлана Евгеньевна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/>
        </p:nvSpPr>
        <p:spPr>
          <a:xfrm>
            <a:off x="2012851" y="9946721"/>
            <a:ext cx="20358300" cy="17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56" name="Google Shape;156;p24"/>
          <p:cNvGrpSpPr/>
          <p:nvPr/>
        </p:nvGrpSpPr>
        <p:grpSpPr>
          <a:xfrm>
            <a:off x="3191000" y="1687678"/>
            <a:ext cx="19298141" cy="9044370"/>
            <a:chOff x="0" y="2390518"/>
            <a:chExt cx="19298141" cy="9044370"/>
          </a:xfrm>
        </p:grpSpPr>
        <p:sp>
          <p:nvSpPr>
            <p:cNvPr id="157" name="Google Shape;157;p24"/>
            <p:cNvSpPr/>
            <p:nvPr/>
          </p:nvSpPr>
          <p:spPr>
            <a:xfrm>
              <a:off x="9347538" y="5837046"/>
              <a:ext cx="6633600" cy="1578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81776"/>
                  </a:lnTo>
                  <a:lnTo>
                    <a:pt x="120000" y="81776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0080C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8" name="Google Shape;158;p24"/>
            <p:cNvSpPr/>
            <p:nvPr/>
          </p:nvSpPr>
          <p:spPr>
            <a:xfrm>
              <a:off x="9301818" y="5837046"/>
              <a:ext cx="91500" cy="1578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0080C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9" name="Google Shape;159;p24"/>
            <p:cNvSpPr/>
            <p:nvPr/>
          </p:nvSpPr>
          <p:spPr>
            <a:xfrm>
              <a:off x="2713801" y="5837046"/>
              <a:ext cx="6633600" cy="1578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1776"/>
                  </a:lnTo>
                  <a:lnTo>
                    <a:pt x="0" y="81776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0080C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0" name="Google Shape;160;p24"/>
            <p:cNvSpPr/>
            <p:nvPr/>
          </p:nvSpPr>
          <p:spPr>
            <a:xfrm>
              <a:off x="6633737" y="2390518"/>
              <a:ext cx="5427600" cy="34464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74CCFF"/>
                </a:gs>
                <a:gs pos="35000">
                  <a:srgbClr val="9FD7FF"/>
                </a:gs>
                <a:gs pos="100000">
                  <a:srgbClr val="D6EFFF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7236804" y="2963432"/>
              <a:ext cx="5427600" cy="34464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4"/>
            <p:cNvSpPr txBox="1"/>
            <p:nvPr/>
          </p:nvSpPr>
          <p:spPr>
            <a:xfrm>
              <a:off x="7236804" y="2963432"/>
              <a:ext cx="5427600" cy="3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Helvetica Neue"/>
                <a:buNone/>
              </a:pPr>
              <a:r>
                <a:rPr lang="en-US" sz="6500" b="1">
                  <a:latin typeface="Helvetica Neue"/>
                  <a:ea typeface="Helvetica Neue"/>
                  <a:cs typeface="Helvetica Neue"/>
                  <a:sym typeface="Helvetica Neue"/>
                </a:rPr>
                <a:t>t</a:t>
              </a:r>
              <a:r>
                <a:rPr lang="en-US" sz="65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 be </a:t>
              </a:r>
              <a:endParaRPr sz="6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0" y="7415574"/>
              <a:ext cx="5427600" cy="34464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74CCFF"/>
                </a:gs>
                <a:gs pos="35000">
                  <a:srgbClr val="9FD7FF"/>
                </a:gs>
                <a:gs pos="100000">
                  <a:srgbClr val="D6EFFF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603067" y="7988488"/>
              <a:ext cx="5427600" cy="34464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4"/>
            <p:cNvSpPr txBox="1"/>
            <p:nvPr/>
          </p:nvSpPr>
          <p:spPr>
            <a:xfrm>
              <a:off x="603067" y="7988488"/>
              <a:ext cx="5427600" cy="3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Helvetica Neue"/>
                <a:buNone/>
              </a:pPr>
              <a:r>
                <a:rPr lang="en-US" sz="65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am</a:t>
              </a:r>
              <a:endParaRPr sz="6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6633737" y="7415574"/>
              <a:ext cx="5427600" cy="34464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74CCFF"/>
                </a:gs>
                <a:gs pos="35000">
                  <a:srgbClr val="9FD7FF"/>
                </a:gs>
                <a:gs pos="100000">
                  <a:srgbClr val="D6EFFF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7236804" y="7988488"/>
              <a:ext cx="5427600" cy="34464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4"/>
            <p:cNvSpPr txBox="1"/>
            <p:nvPr/>
          </p:nvSpPr>
          <p:spPr>
            <a:xfrm>
              <a:off x="7236804" y="7988488"/>
              <a:ext cx="5427600" cy="3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Helvetica Neue"/>
                <a:buNone/>
              </a:pPr>
              <a:r>
                <a:rPr lang="en-US" sz="6500" b="1">
                  <a:latin typeface="Helvetica Neue"/>
                  <a:ea typeface="Helvetica Neue"/>
                  <a:cs typeface="Helvetica Neue"/>
                  <a:sym typeface="Helvetica Neue"/>
                </a:rPr>
                <a:t>is</a:t>
              </a:r>
              <a:endParaRPr sz="6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9" name="Google Shape;169;p24"/>
            <p:cNvSpPr/>
            <p:nvPr/>
          </p:nvSpPr>
          <p:spPr>
            <a:xfrm>
              <a:off x="13267473" y="7415574"/>
              <a:ext cx="5427600" cy="34464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74CCFF"/>
                </a:gs>
                <a:gs pos="35000">
                  <a:srgbClr val="9FD7FF"/>
                </a:gs>
                <a:gs pos="100000">
                  <a:srgbClr val="D6EFFF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4"/>
            <p:cNvSpPr/>
            <p:nvPr/>
          </p:nvSpPr>
          <p:spPr>
            <a:xfrm>
              <a:off x="13870541" y="7988488"/>
              <a:ext cx="5427600" cy="34464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4"/>
            <p:cNvSpPr txBox="1"/>
            <p:nvPr/>
          </p:nvSpPr>
          <p:spPr>
            <a:xfrm>
              <a:off x="13870541" y="7988488"/>
              <a:ext cx="5427600" cy="344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Helvetica Neue"/>
                <a:buNone/>
              </a:pPr>
              <a:r>
                <a:rPr lang="en-US" sz="65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are</a:t>
              </a:r>
              <a:endParaRPr sz="6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>
            <a:spLocks noGrp="1"/>
          </p:cNvSpPr>
          <p:nvPr>
            <p:ph type="title"/>
          </p:nvPr>
        </p:nvSpPr>
        <p:spPr>
          <a:xfrm rot="-5400000">
            <a:off x="-6233645" y="5409531"/>
            <a:ext cx="15609000" cy="20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</a:pPr>
            <a:r>
              <a:rPr lang="en-US"/>
              <a:t>MAGIC HAT</a:t>
            </a:r>
            <a:endParaRPr/>
          </a:p>
        </p:txBody>
      </p:sp>
      <p:sp>
        <p:nvSpPr>
          <p:cNvPr id="186" name="Google Shape;186;p26"/>
          <p:cNvSpPr txBox="1"/>
          <p:nvPr/>
        </p:nvSpPr>
        <p:spPr>
          <a:xfrm>
            <a:off x="4269571" y="1113519"/>
            <a:ext cx="4608600" cy="1621500"/>
          </a:xfrm>
          <a:prstGeom prst="rect">
            <a:avLst/>
          </a:prstGeom>
          <a:solidFill>
            <a:srgbClr val="F4CCCC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Helvetica Neue"/>
              <a:buNone/>
            </a:pPr>
            <a:r>
              <a:rPr lang="en-US" sz="9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endParaRPr sz="96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4269571" y="8026287"/>
            <a:ext cx="4608600" cy="4576200"/>
          </a:xfrm>
          <a:prstGeom prst="rect">
            <a:avLst/>
          </a:prstGeom>
          <a:solidFill>
            <a:srgbClr val="D0E0E3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Helvetica Neue"/>
              <a:buNone/>
            </a:pPr>
            <a:r>
              <a:rPr lang="en-US" sz="9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Helvetica Neue"/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Helvetica Neue"/>
              <a:buNone/>
            </a:pPr>
            <a:r>
              <a:rPr lang="en-US" sz="9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THEY</a:t>
            </a:r>
            <a:endParaRPr sz="96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p26"/>
          <p:cNvSpPr txBox="1"/>
          <p:nvPr/>
        </p:nvSpPr>
        <p:spPr>
          <a:xfrm>
            <a:off x="4265379" y="3040967"/>
            <a:ext cx="4608600" cy="4576200"/>
          </a:xfrm>
          <a:prstGeom prst="rect">
            <a:avLst/>
          </a:prstGeom>
          <a:solidFill>
            <a:srgbClr val="B6D7A8"/>
          </a:solidFill>
          <a:ln w="254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Helvetica Neue"/>
              <a:buNone/>
            </a:pPr>
            <a:r>
              <a:rPr lang="en-US" sz="9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Helvetica Neue"/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Helvetica Neue"/>
              <a:buNone/>
            </a:pPr>
            <a:r>
              <a:rPr lang="en-US" sz="9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</a:t>
            </a:r>
            <a:endParaRPr sz="96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9" name="Google Shape;189;p26" descr="unnam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75300" y="2192675"/>
            <a:ext cx="10044674" cy="117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/>
          <p:nvPr/>
        </p:nvSpPr>
        <p:spPr>
          <a:xfrm>
            <a:off x="14864275" y="1033125"/>
            <a:ext cx="4062000" cy="406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</a:t>
            </a:r>
            <a:endParaRPr sz="9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" name="Google Shape;191;p26"/>
          <p:cNvSpPr/>
          <p:nvPr/>
        </p:nvSpPr>
        <p:spPr>
          <a:xfrm>
            <a:off x="14864275" y="1033125"/>
            <a:ext cx="4062000" cy="406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endParaRPr sz="9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92;p26"/>
          <p:cNvSpPr/>
          <p:nvPr/>
        </p:nvSpPr>
        <p:spPr>
          <a:xfrm>
            <a:off x="14864275" y="1033125"/>
            <a:ext cx="4062000" cy="4062000"/>
          </a:xfrm>
          <a:prstGeom prst="ellipse">
            <a:avLst/>
          </a:prstGeom>
          <a:solidFill>
            <a:srgbClr val="0080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</a:t>
            </a:r>
            <a:endParaRPr sz="9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3" name="Google Shape;193;p26"/>
          <p:cNvSpPr/>
          <p:nvPr/>
        </p:nvSpPr>
        <p:spPr>
          <a:xfrm>
            <a:off x="10532738" y="1033125"/>
            <a:ext cx="4062000" cy="406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</a:t>
            </a:r>
            <a:endParaRPr sz="9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4" name="Google Shape;194;p26"/>
          <p:cNvSpPr/>
          <p:nvPr/>
        </p:nvSpPr>
        <p:spPr>
          <a:xfrm>
            <a:off x="14864275" y="1033125"/>
            <a:ext cx="4062000" cy="406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endParaRPr sz="9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95;p26"/>
          <p:cNvSpPr/>
          <p:nvPr/>
        </p:nvSpPr>
        <p:spPr>
          <a:xfrm>
            <a:off x="19309100" y="1033125"/>
            <a:ext cx="4062000" cy="4062000"/>
          </a:xfrm>
          <a:prstGeom prst="ellipse">
            <a:avLst/>
          </a:prstGeom>
          <a:solidFill>
            <a:srgbClr val="0080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</a:t>
            </a:r>
            <a:endParaRPr sz="9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1"/>
          <p:cNvSpPr txBox="1"/>
          <p:nvPr/>
        </p:nvSpPr>
        <p:spPr>
          <a:xfrm>
            <a:off x="2025791" y="2285882"/>
            <a:ext cx="19820400" cy="6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Helvetica Neue"/>
              <a:buNone/>
            </a:pPr>
            <a:endParaRPr sz="8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4" name="Google Shape;504;p51"/>
          <p:cNvSpPr txBox="1"/>
          <p:nvPr/>
        </p:nvSpPr>
        <p:spPr>
          <a:xfrm>
            <a:off x="2089051" y="10556321"/>
            <a:ext cx="20358300" cy="17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6" name="Google Shape;506;p51"/>
          <p:cNvSpPr txBox="1"/>
          <p:nvPr/>
        </p:nvSpPr>
        <p:spPr>
          <a:xfrm>
            <a:off x="3370374" y="426250"/>
            <a:ext cx="203583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</a:pPr>
            <a:r>
              <a:rPr lang="en-US" sz="5400">
                <a:latin typeface="Helvetica Neue"/>
                <a:ea typeface="Helvetica Neue"/>
                <a:cs typeface="Helvetica Neue"/>
                <a:sym typeface="Helvetica Neue"/>
              </a:rPr>
              <a:t>full form                                             short form </a:t>
            </a:r>
            <a:endParaRPr sz="540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07" name="Google Shape;50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2961725"/>
            <a:ext cx="3573285" cy="1981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041112"/>
            <a:ext cx="3573275" cy="424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0375" y="10079201"/>
            <a:ext cx="3983375" cy="25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9072" y="3123588"/>
            <a:ext cx="31242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9076" y="6171050"/>
            <a:ext cx="3124200" cy="257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" y="9380372"/>
            <a:ext cx="3573275" cy="413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76597" y="2699963"/>
            <a:ext cx="3573285" cy="1981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049875" y="2857200"/>
            <a:ext cx="3124200" cy="17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116425" y="9642100"/>
            <a:ext cx="4057650" cy="3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859375" y="5313725"/>
            <a:ext cx="3314700" cy="36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76600" y="4905562"/>
            <a:ext cx="3573275" cy="424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409674" y="9371034"/>
            <a:ext cx="3573275" cy="4137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5" name="Google Shape;525;p51"/>
          <p:cNvCxnSpPr/>
          <p:nvPr/>
        </p:nvCxnSpPr>
        <p:spPr>
          <a:xfrm>
            <a:off x="12476600" y="-371850"/>
            <a:ext cx="0" cy="1445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578" name="AutoShape 2" descr="https://catherineasquithgallery.com/uploads/posts/2021-03/1614595675_114-p-smail-na-belom-fone-1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https://catherineasquithgallery.com/uploads/posts/2021-03/1614595675_114-p-smail-na-belom-fone-1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2" name="AutoShape 6" descr="https://catherineasquithgallery.com/uploads/posts/2021-03/1614595675_114-p-smail-na-belom-fone-1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4" name="AutoShape 8" descr="https://catherineasquithgallery.com/uploads/posts/2021-03/1614595675_114-p-smail-na-belom-fone-1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 descr="1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50482" y="1993518"/>
            <a:ext cx="3369802" cy="3398451"/>
          </a:xfrm>
          <a:prstGeom prst="rect">
            <a:avLst/>
          </a:prstGeom>
        </p:spPr>
      </p:pic>
      <p:pic>
        <p:nvPicPr>
          <p:cNvPr id="23" name="Рисунок 22" descr="1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26057" y="1762461"/>
            <a:ext cx="3369802" cy="3398451"/>
          </a:xfrm>
          <a:prstGeom prst="rect">
            <a:avLst/>
          </a:prstGeom>
        </p:spPr>
      </p:pic>
      <p:pic>
        <p:nvPicPr>
          <p:cNvPr id="24586" name="Picture 10" descr="https://im0-tub-ru.yandex.net/i?id=38a33bcf69c0f039c08c4a98831296ac-l&amp;ref=rim&amp;n=13&amp;w=1080&amp;h=108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72221" y="9851923"/>
            <a:ext cx="3344094" cy="3344094"/>
          </a:xfrm>
          <a:prstGeom prst="rect">
            <a:avLst/>
          </a:prstGeom>
          <a:noFill/>
        </p:spPr>
      </p:pic>
      <p:pic>
        <p:nvPicPr>
          <p:cNvPr id="25" name="Picture 10" descr="https://im0-tub-ru.yandex.net/i?id=38a33bcf69c0f039c08c4a98831296ac-l&amp;ref=rim&amp;n=13&amp;w=1080&amp;h=108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218298" y="9679859"/>
            <a:ext cx="3344094" cy="3344094"/>
          </a:xfrm>
          <a:prstGeom prst="rect">
            <a:avLst/>
          </a:prstGeom>
          <a:noFill/>
        </p:spPr>
      </p:pic>
      <p:pic>
        <p:nvPicPr>
          <p:cNvPr id="24588" name="Picture 12" descr="https://i.pinimg.com/originals/8f/68/f7/8f68f7f7cd88f79099675cea6cc36e74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13226" y="5870575"/>
            <a:ext cx="3620012" cy="3620012"/>
          </a:xfrm>
          <a:prstGeom prst="rect">
            <a:avLst/>
          </a:prstGeom>
          <a:noFill/>
        </p:spPr>
      </p:pic>
      <p:pic>
        <p:nvPicPr>
          <p:cNvPr id="24590" name="Picture 14" descr="https://i.pinimg.com/originals/8f/68/f7/8f68f7f7cd88f79099675cea6cc36e74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0242878" y="5633884"/>
            <a:ext cx="3414252" cy="3414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2"/>
          <p:cNvSpPr txBox="1">
            <a:spLocks noGrp="1"/>
          </p:cNvSpPr>
          <p:nvPr>
            <p:ph type="title"/>
          </p:nvPr>
        </p:nvSpPr>
        <p:spPr>
          <a:xfrm>
            <a:off x="7132320" y="0"/>
            <a:ext cx="10260457" cy="3036000"/>
          </a:xfrm>
          <a:prstGeom prst="rect">
            <a:avLst/>
          </a:prstGeom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Make </a:t>
            </a:r>
            <a:r>
              <a:rPr lang="en-US" sz="7200" dirty="0" smtClean="0"/>
              <a:t>full and short </a:t>
            </a:r>
            <a:r>
              <a:rPr lang="en-US" sz="7200" dirty="0"/>
              <a:t>form</a:t>
            </a:r>
            <a:endParaRPr sz="7200"/>
          </a:p>
        </p:txBody>
      </p:sp>
      <p:sp>
        <p:nvSpPr>
          <p:cNvPr id="531" name="Google Shape;531;p52"/>
          <p:cNvSpPr txBox="1">
            <a:spLocks noGrp="1"/>
          </p:cNvSpPr>
          <p:nvPr>
            <p:ph type="body" idx="1"/>
          </p:nvPr>
        </p:nvSpPr>
        <p:spPr>
          <a:xfrm>
            <a:off x="11947775" y="3808525"/>
            <a:ext cx="10733100" cy="3875700"/>
          </a:xfrm>
          <a:prstGeom prst="rect">
            <a:avLst/>
          </a:prstGeom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l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en-US" sz="9000" dirty="0">
                <a:solidFill>
                  <a:srgbClr val="469D27"/>
                </a:solidFill>
              </a:rPr>
              <a:t>You </a:t>
            </a:r>
            <a:r>
              <a:rPr lang="en-US" sz="9000" dirty="0" smtClean="0">
                <a:solidFill>
                  <a:srgbClr val="469D27"/>
                </a:solidFill>
              </a:rPr>
              <a:t>____ cute.</a:t>
            </a:r>
            <a:endParaRPr sz="9000">
              <a:solidFill>
                <a:srgbClr val="469D27"/>
              </a:solidFill>
            </a:endParaRPr>
          </a:p>
        </p:txBody>
      </p:sp>
      <p:sp>
        <p:nvSpPr>
          <p:cNvPr id="533" name="Google Shape;533;p52"/>
          <p:cNvSpPr txBox="1"/>
          <p:nvPr/>
        </p:nvSpPr>
        <p:spPr>
          <a:xfrm>
            <a:off x="3043175" y="9551200"/>
            <a:ext cx="18173700" cy="23124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0" dirty="0">
                <a:latin typeface="Helvetica Neue"/>
                <a:ea typeface="Helvetica Neue"/>
                <a:cs typeface="Helvetica Neue"/>
                <a:sym typeface="Helvetica Neue"/>
              </a:rPr>
              <a:t>YOU</a:t>
            </a:r>
            <a:r>
              <a:rPr lang="en-US" sz="10500" dirty="0">
                <a:solidFill>
                  <a:srgbClr val="F91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`RE</a:t>
            </a:r>
            <a:r>
              <a:rPr lang="en-US" sz="10500" dirty="0"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-US" sz="10500" dirty="0" smtClean="0">
                <a:latin typeface="Helvetica Neue"/>
                <a:ea typeface="Helvetica Neue"/>
                <a:cs typeface="Helvetica Neue"/>
                <a:sym typeface="Helvetica Neue"/>
              </a:rPr>
              <a:t>CUTE.</a:t>
            </a:r>
            <a:endParaRPr sz="10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34" name="Google Shape;53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7750" y="3111687"/>
            <a:ext cx="5876699" cy="52693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632;p248"/>
          <p:cNvSpPr txBox="1"/>
          <p:nvPr/>
        </p:nvSpPr>
        <p:spPr>
          <a:xfrm>
            <a:off x="14518631" y="5202181"/>
            <a:ext cx="2366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 smtClean="0">
                <a:solidFill>
                  <a:schemeClr val="accent3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</a:t>
            </a:r>
            <a:endParaRPr sz="8800" b="1">
              <a:solidFill>
                <a:schemeClr val="accent3">
                  <a:lumMod val="7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www.clipartkey.com/mpngs/m/44-440850_clown-circus-cartoon-clip-art-dibujos-de-malabarista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420" y="911840"/>
            <a:ext cx="8572500" cy="8315325"/>
          </a:xfrm>
          <a:prstGeom prst="rect">
            <a:avLst/>
          </a:prstGeom>
          <a:noFill/>
        </p:spPr>
      </p:pic>
      <p:sp>
        <p:nvSpPr>
          <p:cNvPr id="539" name="Google Shape;539;p53"/>
          <p:cNvSpPr txBox="1">
            <a:spLocks noGrp="1"/>
          </p:cNvSpPr>
          <p:nvPr>
            <p:ph type="title"/>
          </p:nvPr>
        </p:nvSpPr>
        <p:spPr>
          <a:xfrm>
            <a:off x="9799477" y="0"/>
            <a:ext cx="7593300" cy="3036000"/>
          </a:xfrm>
          <a:prstGeom prst="rect">
            <a:avLst/>
          </a:prstGeom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/>
              <a:t>Make short form</a:t>
            </a:r>
            <a:endParaRPr sz="7200"/>
          </a:p>
        </p:txBody>
      </p:sp>
      <p:sp>
        <p:nvSpPr>
          <p:cNvPr id="540" name="Google Shape;540;p53"/>
          <p:cNvSpPr txBox="1">
            <a:spLocks noGrp="1"/>
          </p:cNvSpPr>
          <p:nvPr>
            <p:ph type="body" idx="1"/>
          </p:nvPr>
        </p:nvSpPr>
        <p:spPr>
          <a:xfrm>
            <a:off x="11947775" y="3808525"/>
            <a:ext cx="10733100" cy="3875700"/>
          </a:xfrm>
          <a:prstGeom prst="rect">
            <a:avLst/>
          </a:prstGeom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l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en-US" sz="9000" dirty="0" smtClean="0">
                <a:solidFill>
                  <a:srgbClr val="469D27"/>
                </a:solidFill>
              </a:rPr>
              <a:t>He __ funny.</a:t>
            </a:r>
            <a:endParaRPr sz="9000">
              <a:solidFill>
                <a:srgbClr val="469D27"/>
              </a:solidFill>
            </a:endParaRPr>
          </a:p>
        </p:txBody>
      </p:sp>
      <p:sp>
        <p:nvSpPr>
          <p:cNvPr id="542" name="Google Shape;542;p53"/>
          <p:cNvSpPr txBox="1"/>
          <p:nvPr/>
        </p:nvSpPr>
        <p:spPr>
          <a:xfrm>
            <a:off x="3043175" y="9551200"/>
            <a:ext cx="18173700" cy="23124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0" dirty="0" smtClean="0">
                <a:latin typeface="Helvetica Neue"/>
                <a:ea typeface="Helvetica Neue"/>
                <a:cs typeface="Helvetica Neue"/>
                <a:sym typeface="Helvetica Neue"/>
              </a:rPr>
              <a:t>HE</a:t>
            </a:r>
            <a:r>
              <a:rPr lang="en-US" sz="10500" dirty="0" smtClean="0">
                <a:solidFill>
                  <a:srgbClr val="F91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`S</a:t>
            </a:r>
            <a:r>
              <a:rPr lang="en-US" sz="10500" dirty="0" smtClean="0">
                <a:latin typeface="Helvetica Neue"/>
                <a:ea typeface="Helvetica Neue"/>
                <a:cs typeface="Helvetica Neue"/>
                <a:sym typeface="Helvetica Neue"/>
              </a:rPr>
              <a:t>  FUNNY.</a:t>
            </a:r>
            <a:endParaRPr sz="10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2632;p248"/>
          <p:cNvSpPr txBox="1"/>
          <p:nvPr/>
        </p:nvSpPr>
        <p:spPr>
          <a:xfrm>
            <a:off x="13928695" y="5202181"/>
            <a:ext cx="2366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 smtClean="0">
                <a:solidFill>
                  <a:schemeClr val="accent3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endParaRPr sz="8800" b="1">
              <a:solidFill>
                <a:schemeClr val="accent3">
                  <a:lumMod val="7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4"/>
          <p:cNvSpPr txBox="1">
            <a:spLocks noGrp="1"/>
          </p:cNvSpPr>
          <p:nvPr>
            <p:ph type="body" idx="1"/>
          </p:nvPr>
        </p:nvSpPr>
        <p:spPr>
          <a:xfrm>
            <a:off x="11947775" y="3808525"/>
            <a:ext cx="10733100" cy="3875700"/>
          </a:xfrm>
          <a:prstGeom prst="rect">
            <a:avLst/>
          </a:prstGeom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l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en-US" sz="9000" dirty="0">
                <a:solidFill>
                  <a:srgbClr val="469D27"/>
                </a:solidFill>
              </a:rPr>
              <a:t>I </a:t>
            </a:r>
            <a:r>
              <a:rPr lang="en-US" sz="9000" dirty="0" smtClean="0">
                <a:solidFill>
                  <a:srgbClr val="469D27"/>
                </a:solidFill>
              </a:rPr>
              <a:t>____ </a:t>
            </a:r>
            <a:r>
              <a:rPr lang="en-US" sz="9000" dirty="0">
                <a:solidFill>
                  <a:srgbClr val="469D27"/>
                </a:solidFill>
              </a:rPr>
              <a:t>young.</a:t>
            </a:r>
            <a:endParaRPr sz="9000">
              <a:solidFill>
                <a:srgbClr val="469D27"/>
              </a:solidFill>
            </a:endParaRPr>
          </a:p>
        </p:txBody>
      </p:sp>
      <p:pic>
        <p:nvPicPr>
          <p:cNvPr id="550" name="Google Shape;55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675" y="1548950"/>
            <a:ext cx="8002251" cy="8002251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54"/>
          <p:cNvSpPr txBox="1"/>
          <p:nvPr/>
        </p:nvSpPr>
        <p:spPr>
          <a:xfrm>
            <a:off x="3043175" y="9551200"/>
            <a:ext cx="18173700" cy="23124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0" dirty="0"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US" sz="10500" dirty="0">
                <a:solidFill>
                  <a:srgbClr val="F91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`M</a:t>
            </a:r>
            <a:r>
              <a:rPr lang="en-US" sz="10500" dirty="0"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-US" sz="10500" dirty="0" smtClean="0">
                <a:latin typeface="Helvetica Neue"/>
                <a:ea typeface="Helvetica Neue"/>
                <a:cs typeface="Helvetica Neue"/>
                <a:sym typeface="Helvetica Neue"/>
              </a:rPr>
              <a:t>YOUNG.</a:t>
            </a:r>
            <a:endParaRPr sz="10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3" name="Google Shape;553;p54"/>
          <p:cNvSpPr txBox="1">
            <a:spLocks noGrp="1"/>
          </p:cNvSpPr>
          <p:nvPr>
            <p:ph type="title"/>
          </p:nvPr>
        </p:nvSpPr>
        <p:spPr>
          <a:xfrm>
            <a:off x="9799477" y="0"/>
            <a:ext cx="7593300" cy="3036000"/>
          </a:xfrm>
          <a:prstGeom prst="rect">
            <a:avLst/>
          </a:prstGeom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/>
              <a:t>Make short form</a:t>
            </a:r>
            <a:endParaRPr sz="7200"/>
          </a:p>
        </p:txBody>
      </p:sp>
      <p:sp>
        <p:nvSpPr>
          <p:cNvPr id="6" name="Google Shape;2632;p248"/>
          <p:cNvSpPr txBox="1"/>
          <p:nvPr/>
        </p:nvSpPr>
        <p:spPr>
          <a:xfrm>
            <a:off x="12807818" y="5320169"/>
            <a:ext cx="2366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 smtClean="0">
                <a:solidFill>
                  <a:schemeClr val="accent3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</a:t>
            </a:r>
            <a:endParaRPr sz="8800" b="1">
              <a:solidFill>
                <a:schemeClr val="accent3">
                  <a:lumMod val="7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strokecare.sg/wp-content/uploads/2017/11/Dement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4247" y="2094270"/>
            <a:ext cx="7582463" cy="7582464"/>
          </a:xfrm>
          <a:prstGeom prst="rect">
            <a:avLst/>
          </a:prstGeom>
          <a:noFill/>
        </p:spPr>
      </p:pic>
      <p:sp>
        <p:nvSpPr>
          <p:cNvPr id="558" name="Google Shape;558;p55"/>
          <p:cNvSpPr txBox="1">
            <a:spLocks noGrp="1"/>
          </p:cNvSpPr>
          <p:nvPr>
            <p:ph type="title"/>
          </p:nvPr>
        </p:nvSpPr>
        <p:spPr>
          <a:xfrm>
            <a:off x="9799477" y="0"/>
            <a:ext cx="7593300" cy="3036000"/>
          </a:xfrm>
          <a:prstGeom prst="rect">
            <a:avLst/>
          </a:prstGeom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/>
              <a:t>Make short form</a:t>
            </a:r>
            <a:endParaRPr sz="7200"/>
          </a:p>
        </p:txBody>
      </p:sp>
      <p:sp>
        <p:nvSpPr>
          <p:cNvPr id="559" name="Google Shape;559;p55"/>
          <p:cNvSpPr txBox="1">
            <a:spLocks noGrp="1"/>
          </p:cNvSpPr>
          <p:nvPr>
            <p:ph type="body" idx="1"/>
          </p:nvPr>
        </p:nvSpPr>
        <p:spPr>
          <a:xfrm>
            <a:off x="11947775" y="3808525"/>
            <a:ext cx="10733100" cy="3875700"/>
          </a:xfrm>
          <a:prstGeom prst="rect">
            <a:avLst/>
          </a:prstGeom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l" rtl="0">
              <a:spcBef>
                <a:spcPts val="5900"/>
              </a:spcBef>
              <a:spcAft>
                <a:spcPts val="0"/>
              </a:spcAft>
              <a:buNone/>
            </a:pPr>
            <a:r>
              <a:rPr lang="en-US" sz="9000" dirty="0" smtClean="0">
                <a:solidFill>
                  <a:srgbClr val="469D27"/>
                </a:solidFill>
              </a:rPr>
              <a:t>They ____ old.</a:t>
            </a:r>
            <a:endParaRPr sz="9000">
              <a:solidFill>
                <a:srgbClr val="469D27"/>
              </a:solidFill>
            </a:endParaRPr>
          </a:p>
        </p:txBody>
      </p:sp>
      <p:sp>
        <p:nvSpPr>
          <p:cNvPr id="561" name="Google Shape;561;p55"/>
          <p:cNvSpPr txBox="1"/>
          <p:nvPr/>
        </p:nvSpPr>
        <p:spPr>
          <a:xfrm>
            <a:off x="3043175" y="9551200"/>
            <a:ext cx="18173700" cy="23124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0" dirty="0" smtClean="0">
                <a:latin typeface="Helvetica Neue"/>
                <a:ea typeface="Helvetica Neue"/>
                <a:cs typeface="Helvetica Neue"/>
                <a:sym typeface="Helvetica Neue"/>
              </a:rPr>
              <a:t>THEY</a:t>
            </a:r>
            <a:r>
              <a:rPr lang="en-US" sz="10500" dirty="0" smtClean="0">
                <a:solidFill>
                  <a:srgbClr val="F91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`RE</a:t>
            </a:r>
            <a:r>
              <a:rPr lang="en-US" sz="10500" dirty="0" smtClean="0">
                <a:latin typeface="Helvetica Neue"/>
                <a:ea typeface="Helvetica Neue"/>
                <a:cs typeface="Helvetica Neue"/>
                <a:sym typeface="Helvetica Neue"/>
              </a:rPr>
              <a:t>  OLD.</a:t>
            </a:r>
            <a:endParaRPr sz="10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2632;p248"/>
          <p:cNvSpPr txBox="1"/>
          <p:nvPr/>
        </p:nvSpPr>
        <p:spPr>
          <a:xfrm>
            <a:off x="15079070" y="5202181"/>
            <a:ext cx="2366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dirty="0" smtClean="0">
                <a:solidFill>
                  <a:schemeClr val="accent3">
                    <a:lumMod val="7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</a:t>
            </a:r>
            <a:endParaRPr sz="8800" b="1">
              <a:solidFill>
                <a:schemeClr val="accent3">
                  <a:lumMod val="7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p248"/>
          <p:cNvSpPr txBox="1"/>
          <p:nvPr/>
        </p:nvSpPr>
        <p:spPr>
          <a:xfrm>
            <a:off x="1147725" y="1286835"/>
            <a:ext cx="16738200" cy="38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HELLO! I _______ SUSAN. I _____ 13 YEARS OLD. I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_______ </a:t>
            </a:r>
            <a:r>
              <a:rPr lang="en-US" sz="6000" dirty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YOUNG.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MY MUM _____ ANN.</a:t>
            </a:r>
            <a:endParaRPr lang="ru-RU" sz="6000" dirty="0" smtClean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SHE _____ 36</a:t>
            </a:r>
            <a:r>
              <a:rPr lang="en-US" sz="600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SHE ______ NOT </a:t>
            </a:r>
            <a:r>
              <a:rPr lang="en-US" sz="6000" dirty="0" smtClean="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OLD.</a:t>
            </a:r>
            <a:endParaRPr sz="600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6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6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6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6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29" name="Google Shape;2629;p248"/>
          <p:cNvSpPr txBox="1"/>
          <p:nvPr/>
        </p:nvSpPr>
        <p:spPr>
          <a:xfrm>
            <a:off x="2241702" y="7476437"/>
            <a:ext cx="21463872" cy="623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r>
              <a:rPr lang="en-US" sz="60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______ </a:t>
            </a:r>
            <a:r>
              <a:rPr lang="en-US" sz="6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MINIONS. WE _______ HAPPY AND </a:t>
            </a:r>
            <a:r>
              <a:rPr lang="en-US" sz="60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FUNNY. MR.GRU AND WE _____ NOT ANGRY. </a:t>
            </a:r>
            <a:endParaRPr sz="6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30" name="Google Shape;2630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67025" y="0"/>
            <a:ext cx="5405749" cy="57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1" name="Google Shape;2631;p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57194" y="9394151"/>
            <a:ext cx="6120743" cy="38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2" name="Google Shape;2632;p248"/>
          <p:cNvSpPr txBox="1"/>
          <p:nvPr/>
        </p:nvSpPr>
        <p:spPr>
          <a:xfrm>
            <a:off x="5197650" y="1279110"/>
            <a:ext cx="2366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80C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</a:t>
            </a:r>
            <a:endParaRPr sz="7200">
              <a:solidFill>
                <a:srgbClr val="0080C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3" name="Google Shape;2633;p248"/>
          <p:cNvSpPr txBox="1"/>
          <p:nvPr/>
        </p:nvSpPr>
        <p:spPr>
          <a:xfrm>
            <a:off x="11879200" y="1397097"/>
            <a:ext cx="2366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80C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</a:t>
            </a:r>
            <a:endParaRPr sz="7200">
              <a:solidFill>
                <a:srgbClr val="0080C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5" name="Google Shape;2635;p248"/>
          <p:cNvSpPr txBox="1"/>
          <p:nvPr/>
        </p:nvSpPr>
        <p:spPr>
          <a:xfrm>
            <a:off x="4071306" y="2677847"/>
            <a:ext cx="2366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80C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</a:t>
            </a:r>
            <a:endParaRPr sz="7200">
              <a:solidFill>
                <a:srgbClr val="0080C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9" name="Google Shape;2639;p248"/>
          <p:cNvSpPr txBox="1"/>
          <p:nvPr/>
        </p:nvSpPr>
        <p:spPr>
          <a:xfrm>
            <a:off x="5068763" y="7677292"/>
            <a:ext cx="3128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E6913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 </a:t>
            </a:r>
            <a:endParaRPr sz="7200">
              <a:solidFill>
                <a:srgbClr val="E6913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0" name="Google Shape;2640;p248"/>
          <p:cNvSpPr txBox="1"/>
          <p:nvPr/>
        </p:nvSpPr>
        <p:spPr>
          <a:xfrm>
            <a:off x="12949271" y="7725248"/>
            <a:ext cx="3128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E6913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 </a:t>
            </a:r>
            <a:endParaRPr sz="7200">
              <a:solidFill>
                <a:srgbClr val="E6913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2" name="Google Shape;2642;p248"/>
          <p:cNvSpPr txBox="1"/>
          <p:nvPr/>
        </p:nvSpPr>
        <p:spPr>
          <a:xfrm>
            <a:off x="3350342" y="4114413"/>
            <a:ext cx="3128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en-US" sz="7200" dirty="0">
                <a:solidFill>
                  <a:srgbClr val="E6913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7200">
              <a:solidFill>
                <a:srgbClr val="E6913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4" name="Google Shape;2644;p248"/>
          <p:cNvSpPr txBox="1"/>
          <p:nvPr/>
        </p:nvSpPr>
        <p:spPr>
          <a:xfrm>
            <a:off x="13798947" y="2705216"/>
            <a:ext cx="3128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en-US" sz="7200" dirty="0">
                <a:solidFill>
                  <a:srgbClr val="E6913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7200">
              <a:solidFill>
                <a:srgbClr val="E6913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5" name="Google Shape;2645;p248"/>
          <p:cNvSpPr txBox="1"/>
          <p:nvPr/>
        </p:nvSpPr>
        <p:spPr>
          <a:xfrm>
            <a:off x="8730439" y="4186703"/>
            <a:ext cx="3128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smtClean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r>
              <a:rPr lang="en-US" sz="7200" dirty="0" smtClean="0">
                <a:solidFill>
                  <a:srgbClr val="E6913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7200">
              <a:solidFill>
                <a:srgbClr val="E6913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Google Shape;2639;p248"/>
          <p:cNvSpPr txBox="1"/>
          <p:nvPr/>
        </p:nvSpPr>
        <p:spPr>
          <a:xfrm>
            <a:off x="9114737" y="9068557"/>
            <a:ext cx="3128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E6913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 </a:t>
            </a:r>
            <a:endParaRPr sz="7200">
              <a:solidFill>
                <a:srgbClr val="E6913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p249"/>
          <p:cNvSpPr txBox="1"/>
          <p:nvPr/>
        </p:nvSpPr>
        <p:spPr>
          <a:xfrm>
            <a:off x="1574175" y="2995250"/>
            <a:ext cx="15667800" cy="89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HI, GUYS! I _____ SPONGE BOB. I ______ YELLOW AND FUNNY. IT ______ GARY. GARY ____ A SNAIL. IT ______ MY BEST FRIEND. </a:t>
            </a:r>
            <a:r>
              <a:rPr lang="en-US" sz="6000" dirty="0" smtClean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GARY ____ </a:t>
            </a:r>
            <a:r>
              <a:rPr lang="en-US" sz="6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PINK AND BLUE. I LOVE GARY!</a:t>
            </a:r>
            <a:endParaRPr sz="6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5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5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52" name="Google Shape;2652;p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75025" y="1765325"/>
            <a:ext cx="6908975" cy="8521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4" name="Google Shape;2654;p249"/>
          <p:cNvSpPr txBox="1"/>
          <p:nvPr/>
        </p:nvSpPr>
        <p:spPr>
          <a:xfrm>
            <a:off x="6279078" y="2933653"/>
            <a:ext cx="2366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80C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</a:t>
            </a:r>
            <a:endParaRPr sz="7200">
              <a:solidFill>
                <a:srgbClr val="0080C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55" name="Google Shape;2655;p249"/>
          <p:cNvSpPr txBox="1"/>
          <p:nvPr/>
        </p:nvSpPr>
        <p:spPr>
          <a:xfrm>
            <a:off x="14998779" y="3061618"/>
            <a:ext cx="2366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80C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</a:t>
            </a:r>
            <a:endParaRPr sz="7200">
              <a:solidFill>
                <a:srgbClr val="0080C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56" name="Google Shape;2656;p249"/>
          <p:cNvSpPr txBox="1"/>
          <p:nvPr/>
        </p:nvSpPr>
        <p:spPr>
          <a:xfrm>
            <a:off x="12314903" y="4336627"/>
            <a:ext cx="2366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80C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endParaRPr sz="7200">
              <a:solidFill>
                <a:srgbClr val="0080C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57" name="Google Shape;2657;p249"/>
          <p:cNvSpPr txBox="1"/>
          <p:nvPr/>
        </p:nvSpPr>
        <p:spPr>
          <a:xfrm>
            <a:off x="4360345" y="5809899"/>
            <a:ext cx="2366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80C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endParaRPr sz="7200">
              <a:solidFill>
                <a:srgbClr val="0080C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58" name="Google Shape;2658;p249"/>
          <p:cNvSpPr txBox="1"/>
          <p:nvPr/>
        </p:nvSpPr>
        <p:spPr>
          <a:xfrm>
            <a:off x="11394550" y="5703315"/>
            <a:ext cx="2366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80C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endParaRPr sz="7200">
              <a:solidFill>
                <a:srgbClr val="0080C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59" name="Google Shape;2659;p249"/>
          <p:cNvSpPr txBox="1"/>
          <p:nvPr/>
        </p:nvSpPr>
        <p:spPr>
          <a:xfrm>
            <a:off x="8082787" y="7112046"/>
            <a:ext cx="2366100" cy="13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smtClean="0">
                <a:solidFill>
                  <a:srgbClr val="0080C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</a:t>
            </a:r>
            <a:endParaRPr sz="7200">
              <a:solidFill>
                <a:srgbClr val="0080C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8"/>
          <p:cNvSpPr txBox="1">
            <a:spLocks noGrp="1"/>
          </p:cNvSpPr>
          <p:nvPr>
            <p:ph type="title"/>
          </p:nvPr>
        </p:nvSpPr>
        <p:spPr>
          <a:xfrm>
            <a:off x="4387452" y="357187"/>
            <a:ext cx="18317700" cy="3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80"/>
              <a:buFont typeface="Helvetica Neue"/>
              <a:buNone/>
            </a:pPr>
            <a:r>
              <a:rPr lang="en-US" sz="7180"/>
              <a:t>DESCRIBE YOURSELF AND YOUR FAMILY</a:t>
            </a:r>
            <a:endParaRPr sz="7180"/>
          </a:p>
        </p:txBody>
      </p:sp>
      <p:pic>
        <p:nvPicPr>
          <p:cNvPr id="472" name="Google Shape;47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005" y="4795721"/>
            <a:ext cx="6446275" cy="4792599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8"/>
          <p:cNvSpPr txBox="1"/>
          <p:nvPr/>
        </p:nvSpPr>
        <p:spPr>
          <a:xfrm>
            <a:off x="10014825" y="2396175"/>
            <a:ext cx="13897500" cy="113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Helvetica Neue"/>
              <a:buNone/>
            </a:pPr>
            <a:r>
              <a:rPr lang="en-US" sz="7200" b="1" i="0" u="none" strike="noStrike" cap="none" dirty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 </a:t>
            </a:r>
            <a:r>
              <a:rPr lang="ru-RU" sz="7200" b="1" i="0" u="none" strike="noStrike" cap="none" dirty="0" smtClean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___</a:t>
            </a:r>
            <a:r>
              <a:rPr lang="en-US" sz="7200" b="1" i="0" u="none" strike="noStrike" cap="none" dirty="0" smtClean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7200" b="1" i="0" u="none" strike="noStrike" cap="none" dirty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</a:t>
            </a:r>
            <a:endParaRPr>
              <a:solidFill>
                <a:srgbClr val="073763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Helvetica Neue"/>
              <a:buNone/>
            </a:pPr>
            <a:r>
              <a:rPr lang="en-US" sz="7200" b="1" i="0" u="none" strike="noStrike" cap="none" dirty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MY  SISTER/BROTHER  </a:t>
            </a:r>
            <a:r>
              <a:rPr lang="ru-RU" sz="7200" b="1" i="0" u="none" strike="noStrike" cap="none" dirty="0" smtClean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___ </a:t>
            </a:r>
            <a:r>
              <a:rPr lang="en-US" sz="7200" b="1" i="0" u="none" strike="noStrike" cap="none" dirty="0" smtClean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</a:t>
            </a:r>
            <a:endParaRPr>
              <a:solidFill>
                <a:srgbClr val="073763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Helvetica Neue"/>
              <a:buNone/>
            </a:pPr>
            <a:r>
              <a:rPr lang="en-US" sz="7200" b="1" i="0" u="none" strike="noStrike" cap="none" dirty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MY  </a:t>
            </a:r>
            <a:r>
              <a:rPr lang="en-US" sz="7200" b="1" i="0" u="none" strike="noStrike" cap="none" dirty="0" smtClean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  <a:r>
              <a:rPr lang="en-US" sz="7200" b="1" dirty="0" smtClean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</a:t>
            </a:r>
            <a:r>
              <a:rPr lang="en-US" sz="7200" b="1" i="0" u="none" strike="noStrike" cap="none" dirty="0" smtClean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  </a:t>
            </a:r>
            <a:r>
              <a:rPr lang="ru-RU" sz="7200" b="1" i="0" u="none" strike="noStrike" cap="none" dirty="0" smtClean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___ </a:t>
            </a:r>
            <a:r>
              <a:rPr lang="en-US" sz="7200" b="1" i="0" u="none" strike="noStrike" cap="none" dirty="0" smtClean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…</a:t>
            </a:r>
            <a:endParaRPr>
              <a:solidFill>
                <a:srgbClr val="073763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Helvetica Neue"/>
              <a:buNone/>
            </a:pPr>
            <a:r>
              <a:rPr lang="en-US" sz="7200" b="1" i="0" u="none" strike="noStrike" cap="none" dirty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MY  DAD  </a:t>
            </a:r>
            <a:r>
              <a:rPr lang="en-US" sz="7200" b="1" i="0" u="none" strike="noStrike" cap="none" dirty="0" smtClean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___ …</a:t>
            </a:r>
            <a:endParaRPr>
              <a:solidFill>
                <a:srgbClr val="073763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Helvetica Neue"/>
              <a:buNone/>
            </a:pPr>
            <a:r>
              <a:rPr lang="en-US" sz="7200" b="1" i="0" u="none" strike="noStrike" cap="none" dirty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MY  FRIENDS  </a:t>
            </a:r>
            <a:r>
              <a:rPr lang="en-US" sz="7200" b="1" i="0" u="none" strike="noStrike" cap="none" dirty="0" smtClean="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___ …</a:t>
            </a:r>
            <a:endParaRPr sz="7200" b="1" i="0" u="none" strike="noStrike" cap="none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74" name="Google Shape;47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375" y="3393178"/>
            <a:ext cx="4235050" cy="356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0459922"/>
            <a:ext cx="5799572" cy="3103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0877" y="0"/>
            <a:ext cx="15609095" cy="3036095"/>
          </a:xfrm>
        </p:spPr>
        <p:txBody>
          <a:bodyPr/>
          <a:lstStyle/>
          <a:p>
            <a:r>
              <a:rPr lang="en-US" sz="16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How </a:t>
            </a:r>
            <a:r>
              <a:rPr lang="ru-RU" sz="16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16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are</a:t>
            </a:r>
            <a:r>
              <a:rPr lang="ru-RU" sz="16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16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you</a:t>
            </a:r>
            <a:r>
              <a:rPr lang="ru-RU" sz="161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?</a:t>
            </a:r>
            <a:endParaRPr lang="ru-RU" sz="161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Рисунок 3" descr="D4L5AedNbho.jpg"/>
          <p:cNvPicPr>
            <a:picLocks noChangeAspect="1"/>
          </p:cNvPicPr>
          <p:nvPr/>
        </p:nvPicPr>
        <p:blipFill>
          <a:blip r:embed="rId2"/>
          <a:srcRect l="5751" t="36800" r="8500"/>
          <a:stretch>
            <a:fillRect/>
          </a:stretch>
        </p:blipFill>
        <p:spPr>
          <a:xfrm>
            <a:off x="0" y="3182112"/>
            <a:ext cx="12527815" cy="5193792"/>
          </a:xfrm>
          <a:prstGeom prst="rect">
            <a:avLst/>
          </a:prstGeom>
        </p:spPr>
      </p:pic>
      <p:pic>
        <p:nvPicPr>
          <p:cNvPr id="5" name="Рисунок 4" descr="d14ePib6_6c.jpg"/>
          <p:cNvPicPr>
            <a:picLocks noChangeAspect="1"/>
          </p:cNvPicPr>
          <p:nvPr/>
        </p:nvPicPr>
        <p:blipFill>
          <a:blip r:embed="rId3"/>
          <a:srcRect l="33900" t="38667" r="9100"/>
          <a:stretch>
            <a:fillRect/>
          </a:stretch>
        </p:blipFill>
        <p:spPr>
          <a:xfrm>
            <a:off x="1682496" y="7827264"/>
            <a:ext cx="8581048" cy="5193792"/>
          </a:xfrm>
          <a:prstGeom prst="rect">
            <a:avLst/>
          </a:prstGeom>
        </p:spPr>
      </p:pic>
      <p:pic>
        <p:nvPicPr>
          <p:cNvPr id="6" name="Рисунок 5" descr="N6zDGAuLCco.jpg"/>
          <p:cNvPicPr>
            <a:picLocks noChangeAspect="1"/>
          </p:cNvPicPr>
          <p:nvPr/>
        </p:nvPicPr>
        <p:blipFill>
          <a:blip r:embed="rId4"/>
          <a:srcRect l="5900" t="38426" r="9200"/>
          <a:stretch>
            <a:fillRect/>
          </a:stretch>
        </p:blipFill>
        <p:spPr>
          <a:xfrm>
            <a:off x="12370056" y="3255264"/>
            <a:ext cx="12013944" cy="4901184"/>
          </a:xfrm>
          <a:prstGeom prst="rect">
            <a:avLst/>
          </a:prstGeom>
        </p:spPr>
      </p:pic>
      <p:pic>
        <p:nvPicPr>
          <p:cNvPr id="7" name="Рисунок 6" descr="pxbJMwR62ro.jpg"/>
          <p:cNvPicPr>
            <a:picLocks noChangeAspect="1"/>
          </p:cNvPicPr>
          <p:nvPr/>
        </p:nvPicPr>
        <p:blipFill>
          <a:blip r:embed="rId5"/>
          <a:srcRect l="5900" t="37600"/>
          <a:stretch>
            <a:fillRect/>
          </a:stretch>
        </p:blipFill>
        <p:spPr>
          <a:xfrm>
            <a:off x="10058400" y="7827264"/>
            <a:ext cx="13924098" cy="5193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76;p65"/>
          <p:cNvSpPr txBox="1">
            <a:spLocks/>
          </p:cNvSpPr>
          <p:nvPr/>
        </p:nvSpPr>
        <p:spPr>
          <a:xfrm>
            <a:off x="0" y="11665200"/>
            <a:ext cx="24384000" cy="2050800"/>
          </a:xfrm>
          <a:prstGeom prst="rect">
            <a:avLst/>
          </a:prstGeom>
          <a:solidFill>
            <a:srgbClr val="74CCFF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80"/>
              <a:buFont typeface="Helvetica Neue"/>
              <a:buNone/>
              <a:tabLst/>
              <a:defRPr/>
            </a:pPr>
            <a:endParaRPr kumimoji="0" lang="en-US" sz="788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6" name="Google Shape;676;p65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384000" cy="2050800"/>
          </a:xfrm>
          <a:prstGeom prst="rect">
            <a:avLst/>
          </a:prstGeom>
          <a:solidFill>
            <a:srgbClr val="74CCFF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80"/>
              <a:buFont typeface="Helvetica Neue"/>
              <a:buNone/>
            </a:pPr>
            <a:r>
              <a:rPr lang="en-US" sz="7880" b="1" dirty="0" smtClean="0"/>
              <a:t>Dictation</a:t>
            </a:r>
            <a:r>
              <a:rPr lang="ru-RU" sz="7880" b="1" dirty="0" smtClean="0"/>
              <a:t>: </a:t>
            </a:r>
            <a:r>
              <a:rPr lang="en-US" sz="7880" dirty="0" smtClean="0"/>
              <a:t>name the pronoun (noun) and to be</a:t>
            </a:r>
            <a:endParaRPr sz="7880"/>
          </a:p>
        </p:txBody>
      </p:sp>
      <p:graphicFrame>
        <p:nvGraphicFramePr>
          <p:cNvPr id="678" name="Google Shape;678;p65"/>
          <p:cNvGraphicFramePr/>
          <p:nvPr/>
        </p:nvGraphicFramePr>
        <p:xfrm>
          <a:off x="952500" y="3002100"/>
          <a:ext cx="22479000" cy="9653550"/>
        </p:xfrm>
        <a:graphic>
          <a:graphicData uri="http://schemas.openxmlformats.org/drawingml/2006/table">
            <a:tbl>
              <a:tblPr>
                <a:noFill/>
                <a:tableStyleId>{A87E3025-DCB4-40C6-9C2B-254CABFA048D}</a:tableStyleId>
              </a:tblPr>
              <a:tblGrid>
                <a:gridCol w="7493000"/>
                <a:gridCol w="7493000"/>
                <a:gridCol w="7493000"/>
              </a:tblGrid>
              <a:tr h="3217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17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17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BEBE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679" name="Google Shape;679;p65"/>
          <p:cNvSpPr/>
          <p:nvPr/>
        </p:nvSpPr>
        <p:spPr>
          <a:xfrm>
            <a:off x="0" y="2051050"/>
            <a:ext cx="24384000" cy="106047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65"/>
          <p:cNvSpPr txBox="1"/>
          <p:nvPr/>
        </p:nvSpPr>
        <p:spPr>
          <a:xfrm>
            <a:off x="3656975" y="12423000"/>
            <a:ext cx="19665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 smtClean="0">
                <a:latin typeface="Helvetica Neue"/>
                <a:ea typeface="Helvetica Neue"/>
                <a:cs typeface="Helvetica Neue"/>
                <a:sym typeface="Helvetica Neue"/>
              </a:rPr>
              <a:t>girls                                    boys</a:t>
            </a:r>
            <a:endParaRPr sz="7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1" name="Google Shape;681;p65"/>
          <p:cNvSpPr/>
          <p:nvPr/>
        </p:nvSpPr>
        <p:spPr>
          <a:xfrm>
            <a:off x="6238300" y="12656000"/>
            <a:ext cx="785100" cy="785100"/>
          </a:xfrm>
          <a:prstGeom prst="ellipse">
            <a:avLst/>
          </a:prstGeom>
          <a:solidFill>
            <a:srgbClr val="F91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65"/>
          <p:cNvSpPr/>
          <p:nvPr/>
        </p:nvSpPr>
        <p:spPr>
          <a:xfrm>
            <a:off x="18260450" y="12532350"/>
            <a:ext cx="1363500" cy="1074300"/>
          </a:xfrm>
          <a:prstGeom prst="mathMultiply">
            <a:avLst>
              <a:gd name="adj1" fmla="val 23520"/>
            </a:avLst>
          </a:prstGeom>
          <a:solidFill>
            <a:srgbClr val="F91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83" name="Google Shape;683;p65"/>
          <p:cNvCxnSpPr/>
          <p:nvPr/>
        </p:nvCxnSpPr>
        <p:spPr>
          <a:xfrm rot="10800000" flipH="1">
            <a:off x="0" y="5329325"/>
            <a:ext cx="24374700" cy="41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4" name="Google Shape;684;p65"/>
          <p:cNvCxnSpPr/>
          <p:nvPr/>
        </p:nvCxnSpPr>
        <p:spPr>
          <a:xfrm rot="10800000" flipH="1">
            <a:off x="0" y="8992650"/>
            <a:ext cx="24374700" cy="41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7" name="Google Shape;687;p65"/>
          <p:cNvSpPr txBox="1"/>
          <p:nvPr/>
        </p:nvSpPr>
        <p:spPr>
          <a:xfrm>
            <a:off x="0" y="2050800"/>
            <a:ext cx="1735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72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8" name="Google Shape;688;p65"/>
          <p:cNvSpPr txBox="1"/>
          <p:nvPr/>
        </p:nvSpPr>
        <p:spPr>
          <a:xfrm>
            <a:off x="7601650" y="2050800"/>
            <a:ext cx="1735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72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9" name="Google Shape;689;p65"/>
          <p:cNvSpPr txBox="1"/>
          <p:nvPr/>
        </p:nvSpPr>
        <p:spPr>
          <a:xfrm>
            <a:off x="16471250" y="2050800"/>
            <a:ext cx="1735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72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0" name="Google Shape;690;p65"/>
          <p:cNvSpPr txBox="1"/>
          <p:nvPr/>
        </p:nvSpPr>
        <p:spPr>
          <a:xfrm>
            <a:off x="0" y="9396400"/>
            <a:ext cx="1735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  <a:endParaRPr sz="72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1" name="Google Shape;691;p65"/>
          <p:cNvSpPr txBox="1"/>
          <p:nvPr/>
        </p:nvSpPr>
        <p:spPr>
          <a:xfrm>
            <a:off x="7601650" y="9396400"/>
            <a:ext cx="1735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endParaRPr sz="72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96" name="Google Shape;69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5337" y="9985248"/>
            <a:ext cx="3405559" cy="2661276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65"/>
          <p:cNvSpPr/>
          <p:nvPr/>
        </p:nvSpPr>
        <p:spPr>
          <a:xfrm>
            <a:off x="0" y="5320850"/>
            <a:ext cx="24431700" cy="369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01" name="Google Shape;701;p65"/>
          <p:cNvCxnSpPr/>
          <p:nvPr/>
        </p:nvCxnSpPr>
        <p:spPr>
          <a:xfrm>
            <a:off x="16236538" y="2086000"/>
            <a:ext cx="41400" cy="1053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2" name="Google Shape;702;p65"/>
          <p:cNvCxnSpPr/>
          <p:nvPr/>
        </p:nvCxnSpPr>
        <p:spPr>
          <a:xfrm>
            <a:off x="7172425" y="2086000"/>
            <a:ext cx="41400" cy="1053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3" name="Google Shape;703;p65"/>
          <p:cNvSpPr txBox="1"/>
          <p:nvPr/>
        </p:nvSpPr>
        <p:spPr>
          <a:xfrm>
            <a:off x="57025" y="5521725"/>
            <a:ext cx="1735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72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4" name="Google Shape;704;p65"/>
          <p:cNvSpPr txBox="1"/>
          <p:nvPr/>
        </p:nvSpPr>
        <p:spPr>
          <a:xfrm>
            <a:off x="7172425" y="5521725"/>
            <a:ext cx="1735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72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5" name="Google Shape;705;p65"/>
          <p:cNvSpPr txBox="1"/>
          <p:nvPr/>
        </p:nvSpPr>
        <p:spPr>
          <a:xfrm>
            <a:off x="16236550" y="5521725"/>
            <a:ext cx="1735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endParaRPr sz="72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06" name="Google Shape;706;p65" descr="ursula-maleficent-ariel-evil-queen-cruella-de-vil-png-favpng-auWAt9M3pRkmEi5aXxtQ8aCVs_t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43632" y="5608087"/>
            <a:ext cx="2963274" cy="31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955" y="6725189"/>
            <a:ext cx="2963276" cy="197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652;p2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8575" y="5869859"/>
            <a:ext cx="2671270" cy="294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74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3846" y="2477729"/>
            <a:ext cx="2854760" cy="2622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07;p19" descr="Red Apple PNG Image - PurePNG | Free transparent CC0 PNG Image Librar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65574" y="2713703"/>
            <a:ext cx="2179257" cy="2359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11;p19" descr="we-png-1.png"/>
          <p:cNvPicPr preferRelativeResize="0"/>
          <p:nvPr/>
        </p:nvPicPr>
        <p:blipFill rotWithShape="1">
          <a:blip r:embed="rId9">
            <a:alphaModFix/>
          </a:blip>
          <a:srcRect l="18499" t="18501" r="20465" b="15869"/>
          <a:stretch/>
        </p:blipFill>
        <p:spPr>
          <a:xfrm>
            <a:off x="0" y="9946186"/>
            <a:ext cx="3717125" cy="2914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https://twomillionmiles.files.wordpress.com/2012/12/thinking_21.jpe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293201" y="2477729"/>
            <a:ext cx="2606964" cy="2625213"/>
          </a:xfrm>
          <a:prstGeom prst="rect">
            <a:avLst/>
          </a:prstGeom>
          <a:noFill/>
        </p:spPr>
      </p:pic>
      <p:pic>
        <p:nvPicPr>
          <p:cNvPr id="31" name="Google Shape;2631;p2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798201" y="9822425"/>
            <a:ext cx="3643064" cy="241873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Прямоугольник 31"/>
          <p:cNvSpPr/>
          <p:nvPr/>
        </p:nvSpPr>
        <p:spPr>
          <a:xfrm>
            <a:off x="18877000" y="2650243"/>
            <a:ext cx="6793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JULIAN" pitchFamily="2" charset="0"/>
              </a:rPr>
              <a:t>I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08671" y="4483509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________        _________ . </a:t>
            </a:r>
            <a:endParaRPr lang="ru-RU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0977716" y="4458928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________        _________ . </a:t>
            </a:r>
            <a:endParaRPr lang="ru-RU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748116" y="7969044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________        _________ . </a:t>
            </a:r>
            <a:endParaRPr lang="ru-RU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0771239" y="7998542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________        _________ . </a:t>
            </a:r>
            <a:endParaRPr lang="ru-RU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9885741" y="4252450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________        _________ . </a:t>
            </a:r>
            <a:endParaRPr lang="ru-RU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220064" y="11567651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________        _________ . </a:t>
            </a:r>
            <a:endParaRPr lang="ru-RU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1744633" y="11921612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________        _________ . </a:t>
            </a:r>
            <a:endParaRPr lang="ru-RU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0348921" y="11774129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________        _________ . </a:t>
            </a:r>
            <a:endParaRPr lang="ru-RU" sz="2400" b="1" dirty="0"/>
          </a:p>
        </p:txBody>
      </p:sp>
      <p:sp>
        <p:nvSpPr>
          <p:cNvPr id="692" name="Google Shape;692;p65"/>
          <p:cNvSpPr txBox="1"/>
          <p:nvPr/>
        </p:nvSpPr>
        <p:spPr>
          <a:xfrm>
            <a:off x="16429850" y="9396400"/>
            <a:ext cx="1735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endParaRPr sz="7200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767755" y="8116528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________        _________ .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4CCFF"/>
            </a:gs>
            <a:gs pos="35000">
              <a:srgbClr val="9FD7FF"/>
            </a:gs>
            <a:gs pos="100000">
              <a:srgbClr val="D6EFFF"/>
            </a:gs>
          </a:gsLst>
          <a:lin ang="16198662" scaled="0"/>
        </a:gradFill>
        <a:effectLst/>
      </p:bgPr>
    </p:bg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p162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00" cy="3036000"/>
          </a:xfrm>
          <a:prstGeom prst="rect">
            <a:avLst/>
          </a:prstGeom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MY PROGRESS</a:t>
            </a:r>
            <a:endParaRPr b="1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91" name="Google Shape;1791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41525" y="-4"/>
            <a:ext cx="6242475" cy="7963249"/>
          </a:xfrm>
          <a:prstGeom prst="rect">
            <a:avLst/>
          </a:prstGeom>
          <a:noFill/>
          <a:ln>
            <a:noFill/>
          </a:ln>
        </p:spPr>
      </p:pic>
      <p:sp>
        <p:nvSpPr>
          <p:cNvPr id="1792" name="Google Shape;1792;p162"/>
          <p:cNvSpPr txBox="1"/>
          <p:nvPr/>
        </p:nvSpPr>
        <p:spPr>
          <a:xfrm>
            <a:off x="1399325" y="2953325"/>
            <a:ext cx="17283600" cy="86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latin typeface="Helvetica Neue"/>
                <a:ea typeface="Helvetica Neue"/>
                <a:cs typeface="Helvetica Neue"/>
                <a:sym typeface="Helvetica Neue"/>
              </a:rPr>
              <a:t>Работа на занятии:</a:t>
            </a:r>
            <a:r>
              <a:rPr lang="en-US" sz="10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__/10</a:t>
            </a:r>
            <a:endParaRPr sz="10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latin typeface="Helvetica Neue"/>
                <a:ea typeface="Helvetica Neue"/>
                <a:cs typeface="Helvetica Neue"/>
                <a:sym typeface="Helvetica Neue"/>
              </a:rPr>
              <a:t>Выполнение ДЗ: __/10</a:t>
            </a:r>
            <a:endParaRPr sz="10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latin typeface="Helvetica Neue"/>
                <a:ea typeface="Helvetica Neue"/>
                <a:cs typeface="Helvetica Neue"/>
                <a:sym typeface="Helvetica Neue"/>
              </a:rPr>
              <a:t>Поведение:</a:t>
            </a:r>
            <a:r>
              <a:rPr lang="en-US" sz="10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__/10</a:t>
            </a:r>
            <a:endParaRPr sz="10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latin typeface="Helvetica Neue"/>
                <a:ea typeface="Helvetica Neue"/>
                <a:cs typeface="Helvetica Neue"/>
                <a:sym typeface="Helvetica Neue"/>
              </a:rPr>
              <a:t>Знание слов:</a:t>
            </a:r>
            <a:r>
              <a:rPr lang="en-US" sz="10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__/10</a:t>
            </a:r>
            <a:endParaRPr sz="10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latin typeface="Helvetica Neue"/>
                <a:ea typeface="Helvetica Neue"/>
                <a:cs typeface="Helvetica Neue"/>
                <a:sym typeface="Helvetica Neue"/>
              </a:rPr>
              <a:t>Тест: </a:t>
            </a:r>
            <a:r>
              <a:rPr lang="en-US" sz="10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__/10</a:t>
            </a:r>
            <a:endParaRPr sz="10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latin typeface="Helvetica Neue"/>
                <a:ea typeface="Helvetica Neue"/>
                <a:cs typeface="Helvetica Neue"/>
                <a:sym typeface="Helvetica Neue"/>
              </a:rPr>
              <a:t>Чтение: __/10 </a:t>
            </a:r>
            <a:endParaRPr sz="10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0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4CCFF"/>
            </a:gs>
            <a:gs pos="35000">
              <a:srgbClr val="9FD7FF"/>
            </a:gs>
            <a:gs pos="100000">
              <a:srgbClr val="D6EFFF"/>
            </a:gs>
          </a:gsLst>
          <a:lin ang="16198662" scaled="0"/>
        </a:gradFill>
        <a:effectLst/>
      </p:bgPr>
    </p:bg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8" name="Google Shape;2588;p244"/>
          <p:cNvSpPr txBox="1">
            <a:spLocks noGrp="1"/>
          </p:cNvSpPr>
          <p:nvPr>
            <p:ph type="title"/>
          </p:nvPr>
        </p:nvSpPr>
        <p:spPr>
          <a:xfrm>
            <a:off x="1976284" y="2835043"/>
            <a:ext cx="21562142" cy="4643400"/>
          </a:xfrm>
          <a:prstGeom prst="rect">
            <a:avLst/>
          </a:prstGeom>
        </p:spPr>
        <p:txBody>
          <a:bodyPr spcFirstLastPara="1" wrap="square" lIns="71425" tIns="71425" rIns="71425" bIns="71425" anchor="b" anchorCtr="0">
            <a:noAutofit/>
          </a:bodyPr>
          <a:lstStyle/>
          <a:p>
            <a:pPr lvl="0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Homework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РТ стр. 53-55 упр.1-4 (</a:t>
            </a:r>
            <a:r>
              <a:rPr lang="ru-RU" dirty="0" err="1" smtClean="0"/>
              <a:t>Step</a:t>
            </a:r>
            <a:r>
              <a:rPr lang="ru-RU" dirty="0" smtClean="0"/>
              <a:t> 29)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7" name="Google Shape;3027;p276"/>
          <p:cNvSpPr txBox="1"/>
          <p:nvPr/>
        </p:nvSpPr>
        <p:spPr>
          <a:xfrm>
            <a:off x="1910812" y="3802734"/>
            <a:ext cx="20562300" cy="55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</a:pPr>
            <a:r>
              <a:rPr lang="en-US" sz="25000" b="1">
                <a:latin typeface="Helvetica Neue"/>
                <a:ea typeface="Helvetica Neue"/>
                <a:cs typeface="Helvetica Neue"/>
                <a:sym typeface="Helvetica Neue"/>
              </a:rPr>
              <a:t>SEE YOU</a:t>
            </a:r>
            <a:r>
              <a:rPr lang="en-US" sz="25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  <a:endParaRPr/>
          </a:p>
        </p:txBody>
      </p:sp>
      <p:pic>
        <p:nvPicPr>
          <p:cNvPr id="3028" name="Google Shape;3028;p276" descr="Pattern Shape #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1489" y="2551541"/>
            <a:ext cx="1383298" cy="147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9" name="Google Shape;3029;p276" descr="12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05911" y="9798248"/>
            <a:ext cx="1219201" cy="134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0" name="Google Shape;3030;p276" descr="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393" y="11419789"/>
            <a:ext cx="1219201" cy="118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1" name="Google Shape;3031;p276" descr="12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1911" y="7944048"/>
            <a:ext cx="1219201" cy="134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2" name="Google Shape;3032;p276" descr="1111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140120" y="815444"/>
            <a:ext cx="3735532" cy="332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3" name="Google Shape;3033;p276" descr="Pattern Shape #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30089" y="2551541"/>
            <a:ext cx="1383298" cy="147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5" name="Google Shape;3035;p2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750183" y="5200575"/>
            <a:ext cx="8515425" cy="851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94A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526704" y="4257450"/>
            <a:ext cx="23258700" cy="52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0"/>
              <a:buFont typeface="Helvetica Neue"/>
              <a:buNone/>
            </a:pPr>
            <a:r>
              <a:rPr lang="en-US" sz="31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PRONOUNS</a:t>
            </a:r>
            <a:endParaRPr sz="310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/>
        </p:nvSpPr>
        <p:spPr>
          <a:xfrm>
            <a:off x="8510471" y="539568"/>
            <a:ext cx="10585200" cy="16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110"/>
              <a:buFont typeface="Helvetica Neue"/>
              <a:buNone/>
            </a:pPr>
            <a:r>
              <a:rPr lang="en-US" sz="14110" b="1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PRONOUNS</a:t>
            </a:r>
            <a:endParaRPr sz="272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87" name="Google Shape;87;p17"/>
          <p:cNvGraphicFramePr/>
          <p:nvPr/>
        </p:nvGraphicFramePr>
        <p:xfrm>
          <a:off x="1719072" y="2889504"/>
          <a:ext cx="21543264" cy="10443466"/>
        </p:xfrm>
        <a:graphic>
          <a:graphicData uri="http://schemas.openxmlformats.org/drawingml/2006/table">
            <a:tbl>
              <a:tblPr firstRow="1" bandRow="1">
                <a:noFill/>
                <a:tableStyleId>{77B9955E-2678-40B5-BC8C-6D578F0E6F62}</a:tableStyleId>
              </a:tblPr>
              <a:tblGrid>
                <a:gridCol w="7760951"/>
                <a:gridCol w="13782313"/>
              </a:tblGrid>
              <a:tr h="13697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400"/>
                        <a:buFont typeface="Helvetica Neue"/>
                        <a:buNone/>
                      </a:pPr>
                      <a:r>
                        <a:rPr lang="en-US" sz="8000" b="1" u="none" strike="noStrike" cap="none" dirty="0">
                          <a:solidFill>
                            <a:srgbClr val="45A920"/>
                          </a:solidFill>
                        </a:rPr>
                        <a:t>I</a:t>
                      </a:r>
                      <a:endParaRPr sz="8000" b="1" u="none" strike="noStrike" cap="none">
                        <a:solidFill>
                          <a:srgbClr val="45A92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400"/>
                        <a:buFont typeface="Helvetica Neue"/>
                        <a:buNone/>
                      </a:pPr>
                      <a:r>
                        <a:rPr lang="en-US" sz="8000" b="1" u="none" strike="noStrike" cap="none" dirty="0">
                          <a:solidFill>
                            <a:srgbClr val="45A920"/>
                          </a:solidFill>
                        </a:rPr>
                        <a:t>Я</a:t>
                      </a:r>
                      <a:endParaRPr sz="8000" b="1" u="none" strike="noStrike" cap="none">
                        <a:solidFill>
                          <a:srgbClr val="45A920"/>
                        </a:solidFill>
                      </a:endParaRPr>
                    </a:p>
                  </a:txBody>
                  <a:tcPr marL="0" marR="91450" marT="45725" marB="45725"/>
                </a:tc>
              </a:tr>
              <a:tr h="13697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400"/>
                        <a:buFont typeface="Helvetica Neue"/>
                        <a:buNone/>
                      </a:pPr>
                      <a:r>
                        <a:rPr lang="en-US" sz="8000" b="1" u="none" strike="noStrike" cap="none">
                          <a:solidFill>
                            <a:srgbClr val="002060"/>
                          </a:solidFill>
                        </a:rPr>
                        <a:t>HE</a:t>
                      </a:r>
                      <a:endParaRPr sz="8000" b="1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400"/>
                        <a:buFont typeface="Helvetica Neue"/>
                        <a:buNone/>
                      </a:pPr>
                      <a:r>
                        <a:rPr lang="en-US" sz="8000" b="1" u="none" strike="noStrike" cap="none" dirty="0">
                          <a:solidFill>
                            <a:srgbClr val="002060"/>
                          </a:solidFill>
                        </a:rPr>
                        <a:t>ОН</a:t>
                      </a:r>
                      <a:endParaRPr sz="8000" b="1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0" marR="91450" marT="45725" marB="45725"/>
                </a:tc>
              </a:tr>
              <a:tr h="13697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400"/>
                        <a:buFont typeface="Helvetica Neue"/>
                        <a:buNone/>
                      </a:pPr>
                      <a:r>
                        <a:rPr lang="en-US" sz="8000" b="1" u="none" strike="noStrike" cap="none" dirty="0">
                          <a:solidFill>
                            <a:srgbClr val="FF00FF"/>
                          </a:solidFill>
                        </a:rPr>
                        <a:t>SHE</a:t>
                      </a:r>
                      <a:endParaRPr sz="8000" b="1" u="none" strike="noStrike" cap="none">
                        <a:solidFill>
                          <a:srgbClr val="FF00FF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400"/>
                        <a:buFont typeface="Helvetica Neue"/>
                        <a:buNone/>
                      </a:pPr>
                      <a:r>
                        <a:rPr lang="en-US" sz="8000" b="1" u="none" strike="noStrike" cap="none" dirty="0">
                          <a:solidFill>
                            <a:srgbClr val="FF00FF"/>
                          </a:solidFill>
                        </a:rPr>
                        <a:t>ОНА</a:t>
                      </a:r>
                      <a:endParaRPr sz="8000" b="1" u="none" strike="noStrike" cap="none">
                        <a:solidFill>
                          <a:srgbClr val="FF00FF"/>
                        </a:solidFill>
                      </a:endParaRPr>
                    </a:p>
                  </a:txBody>
                  <a:tcPr marL="0" marR="91450" marT="45725" marB="45725"/>
                </a:tc>
              </a:tr>
              <a:tr h="19841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400"/>
                        <a:buFont typeface="Helvetica Neue"/>
                        <a:buNone/>
                      </a:pPr>
                      <a:r>
                        <a:rPr lang="en-US" sz="8000" b="1" u="none" strike="noStrike" cap="none">
                          <a:solidFill>
                            <a:srgbClr val="FF9900"/>
                          </a:solidFill>
                        </a:rPr>
                        <a:t>IT</a:t>
                      </a:r>
                      <a:endParaRPr sz="8000" b="1" u="none" strike="noStrike" cap="none">
                        <a:solidFill>
                          <a:srgbClr val="FF99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400"/>
                        <a:buFont typeface="Helvetica Neue"/>
                        <a:buNone/>
                      </a:pPr>
                      <a:r>
                        <a:rPr lang="en-US" sz="8000" b="1" u="none" strike="noStrike" cap="none" dirty="0" smtClean="0">
                          <a:solidFill>
                            <a:srgbClr val="FF9900"/>
                          </a:solidFill>
                        </a:rPr>
                        <a:t>ОНО</a:t>
                      </a:r>
                      <a:endParaRPr lang="ru-RU" sz="8000" b="1" u="none" strike="noStrike" cap="none" dirty="0" smtClean="0">
                        <a:solidFill>
                          <a:srgbClr val="FF990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400"/>
                        <a:buFont typeface="Helvetica Neue"/>
                        <a:buNone/>
                      </a:pPr>
                      <a:r>
                        <a:rPr lang="en-US" sz="6000" b="1" u="none" strike="noStrike" cap="none" dirty="0" smtClean="0">
                          <a:solidFill>
                            <a:srgbClr val="FF9900"/>
                          </a:solidFill>
                        </a:rPr>
                        <a:t>(</a:t>
                      </a:r>
                      <a:r>
                        <a:rPr lang="en-US" sz="6000" b="1" u="none" strike="noStrike" cap="none" dirty="0" err="1">
                          <a:solidFill>
                            <a:srgbClr val="FF9900"/>
                          </a:solidFill>
                        </a:rPr>
                        <a:t>все</a:t>
                      </a:r>
                      <a:r>
                        <a:rPr lang="en-US" sz="6000" b="1" u="none" strike="noStrike" cap="none" dirty="0">
                          <a:solidFill>
                            <a:srgbClr val="FF9900"/>
                          </a:solidFill>
                        </a:rPr>
                        <a:t>, </a:t>
                      </a:r>
                      <a:r>
                        <a:rPr lang="en-US" sz="6000" b="1" u="none" strike="noStrike" cap="none" dirty="0" err="1">
                          <a:solidFill>
                            <a:srgbClr val="FF9900"/>
                          </a:solidFill>
                        </a:rPr>
                        <a:t>что</a:t>
                      </a:r>
                      <a:r>
                        <a:rPr lang="en-US" sz="6000" b="1" u="none" strike="noStrike" cap="none" dirty="0">
                          <a:solidFill>
                            <a:srgbClr val="FF9900"/>
                          </a:solidFill>
                        </a:rPr>
                        <a:t> </a:t>
                      </a:r>
                      <a:r>
                        <a:rPr lang="en-US" sz="6000" b="1" u="none" strike="noStrike" cap="none" dirty="0" err="1">
                          <a:solidFill>
                            <a:srgbClr val="FF9900"/>
                          </a:solidFill>
                        </a:rPr>
                        <a:t>не</a:t>
                      </a:r>
                      <a:r>
                        <a:rPr lang="en-US" sz="6000" b="1" u="none" strike="noStrike" cap="none" dirty="0">
                          <a:solidFill>
                            <a:srgbClr val="FF9900"/>
                          </a:solidFill>
                        </a:rPr>
                        <a:t> </a:t>
                      </a:r>
                      <a:r>
                        <a:rPr lang="en-US" sz="6000" b="1" u="none" strike="noStrike" cap="none" dirty="0" err="1">
                          <a:solidFill>
                            <a:srgbClr val="FF9900"/>
                          </a:solidFill>
                        </a:rPr>
                        <a:t>человек</a:t>
                      </a:r>
                      <a:r>
                        <a:rPr lang="en-US" sz="6000" b="1" u="none" strike="noStrike" cap="none" dirty="0">
                          <a:solidFill>
                            <a:srgbClr val="FF9900"/>
                          </a:solidFill>
                        </a:rPr>
                        <a:t>)</a:t>
                      </a:r>
                      <a:endParaRPr sz="6000" b="1" u="none" strike="noStrike" cap="none">
                        <a:solidFill>
                          <a:srgbClr val="FF9900"/>
                        </a:solidFill>
                      </a:endParaRPr>
                    </a:p>
                  </a:txBody>
                  <a:tcPr marL="0" marR="91450" marT="45725" marB="45725"/>
                </a:tc>
              </a:tr>
              <a:tr h="13697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400"/>
                        <a:buFont typeface="Helvetica Neue"/>
                        <a:buNone/>
                      </a:pPr>
                      <a:r>
                        <a:rPr lang="en-US" sz="8000" b="1" u="none" strike="noStrike" cap="none">
                          <a:solidFill>
                            <a:srgbClr val="980000"/>
                          </a:solidFill>
                        </a:rPr>
                        <a:t>YOU</a:t>
                      </a:r>
                      <a:endParaRPr sz="8000" b="1" u="none" strike="noStrike" cap="none">
                        <a:solidFill>
                          <a:srgbClr val="98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400"/>
                        <a:buFont typeface="Helvetica Neue"/>
                        <a:buNone/>
                      </a:pPr>
                      <a:r>
                        <a:rPr lang="en-US" sz="8000" b="1" u="none" strike="noStrike" cap="none" dirty="0">
                          <a:solidFill>
                            <a:srgbClr val="980000"/>
                          </a:solidFill>
                        </a:rPr>
                        <a:t>ТЫ, ВЫ</a:t>
                      </a:r>
                      <a:endParaRPr sz="8000" b="1" u="none" strike="noStrike" cap="none">
                        <a:solidFill>
                          <a:srgbClr val="980000"/>
                        </a:solidFill>
                      </a:endParaRPr>
                    </a:p>
                  </a:txBody>
                  <a:tcPr marL="0" marR="91450" marT="45725" marB="45725"/>
                </a:tc>
              </a:tr>
              <a:tr h="13697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400"/>
                        <a:buFont typeface="Helvetica Neue"/>
                        <a:buNone/>
                      </a:pPr>
                      <a:r>
                        <a:rPr lang="en-US" sz="8000" b="1" u="none" strike="noStrike" cap="none">
                          <a:solidFill>
                            <a:srgbClr val="0080CA"/>
                          </a:solidFill>
                        </a:rPr>
                        <a:t>WE</a:t>
                      </a:r>
                      <a:endParaRPr sz="8000" b="1" u="none" strike="noStrike" cap="none">
                        <a:solidFill>
                          <a:srgbClr val="0080CA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400"/>
                        <a:buFont typeface="Helvetica Neue"/>
                        <a:buNone/>
                      </a:pPr>
                      <a:r>
                        <a:rPr lang="en-US" sz="8000" b="1" u="none" strike="noStrike" cap="none" dirty="0">
                          <a:solidFill>
                            <a:srgbClr val="0080CA"/>
                          </a:solidFill>
                        </a:rPr>
                        <a:t>МЫ</a:t>
                      </a:r>
                      <a:endParaRPr sz="8000" b="1" u="none" strike="noStrike" cap="none">
                        <a:solidFill>
                          <a:srgbClr val="0080CA"/>
                        </a:solidFill>
                      </a:endParaRPr>
                    </a:p>
                  </a:txBody>
                  <a:tcPr marL="0" marR="91450" marT="45725" marB="45725"/>
                </a:tc>
              </a:tr>
              <a:tr h="13697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400"/>
                        <a:buFont typeface="Helvetica Neue"/>
                        <a:buNone/>
                      </a:pPr>
                      <a:r>
                        <a:rPr lang="en-US" sz="8000" b="1" u="none" strike="noStrike" cap="none">
                          <a:solidFill>
                            <a:srgbClr val="741B47"/>
                          </a:solidFill>
                        </a:rPr>
                        <a:t>THEY</a:t>
                      </a:r>
                      <a:endParaRPr sz="8000" b="1" u="none" strike="noStrike" cap="none">
                        <a:solidFill>
                          <a:srgbClr val="741B47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400"/>
                        <a:buFont typeface="Helvetica Neue"/>
                        <a:buNone/>
                      </a:pPr>
                      <a:r>
                        <a:rPr lang="en-US" sz="8000" b="1" u="none" strike="noStrike" cap="none" dirty="0">
                          <a:solidFill>
                            <a:srgbClr val="741B47"/>
                          </a:solidFill>
                        </a:rPr>
                        <a:t>ОНИ</a:t>
                      </a:r>
                      <a:endParaRPr sz="8000" b="1" u="none" strike="noStrike" cap="none">
                        <a:solidFill>
                          <a:srgbClr val="741B47"/>
                        </a:solidFill>
                      </a:endParaRPr>
                    </a:p>
                  </a:txBody>
                  <a:tcPr marL="0" marR="91450" marT="45725" marB="45725"/>
                </a:tc>
              </a:tr>
            </a:tbl>
          </a:graphicData>
        </a:graphic>
      </p:graphicFrame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832" y="0"/>
            <a:ext cx="2926080" cy="2962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/>
          <p:nvPr/>
        </p:nvSpPr>
        <p:spPr>
          <a:xfrm>
            <a:off x="9904171" y="2483396"/>
            <a:ext cx="10560600" cy="105606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00" cy="16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80"/>
              <a:buFont typeface="Helvetica Neue"/>
              <a:buNone/>
            </a:pPr>
            <a:r>
              <a:rPr lang="en-US" sz="10080"/>
              <a:t>NAME THE PRONOUN</a:t>
            </a:r>
            <a:endParaRPr sz="10080"/>
          </a:p>
        </p:txBody>
      </p:sp>
      <p:pic>
        <p:nvPicPr>
          <p:cNvPr id="105" name="Google Shape;105;p19" descr="C:\Users\Automation\Desktop\image-asset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175" y="4526668"/>
            <a:ext cx="2705749" cy="304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 descr="Banana Transparent File | PNG Pl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2857" y="11317966"/>
            <a:ext cx="3156279" cy="239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 descr="Red Apple PNG Image - PurePNG | Free transparent CC0 PNG Image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13187" y="1742119"/>
            <a:ext cx="1654018" cy="182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 descr="Cute-Cartoon-Girl-PNG-File.png"/>
          <p:cNvPicPr preferRelativeResize="0"/>
          <p:nvPr/>
        </p:nvPicPr>
        <p:blipFill rotWithShape="1">
          <a:blip r:embed="rId6">
            <a:alphaModFix/>
          </a:blip>
          <a:srcRect l="9300" t="15976" r="12015" b="856"/>
          <a:stretch/>
        </p:blipFill>
        <p:spPr>
          <a:xfrm rot="-597107">
            <a:off x="18241513" y="2375765"/>
            <a:ext cx="2362712" cy="4481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 descr="C:\Users\Automation\Desktop\guy_poining_finger-300p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67796" y="7923431"/>
            <a:ext cx="3602240" cy="50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 descr="cartoon-man-png-2.png"/>
          <p:cNvPicPr preferRelativeResize="0"/>
          <p:nvPr/>
        </p:nvPicPr>
        <p:blipFill rotWithShape="1">
          <a:blip r:embed="rId8">
            <a:alphaModFix/>
          </a:blip>
          <a:srcRect l="27851" t="169" r="26005"/>
          <a:stretch/>
        </p:blipFill>
        <p:spPr>
          <a:xfrm rot="644644">
            <a:off x="16897226" y="9248680"/>
            <a:ext cx="1996245" cy="4319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 descr="we-png-1.png"/>
          <p:cNvPicPr preferRelativeResize="0"/>
          <p:nvPr/>
        </p:nvPicPr>
        <p:blipFill rotWithShape="1">
          <a:blip r:embed="rId9">
            <a:alphaModFix/>
          </a:blip>
          <a:srcRect l="18499" t="18501" r="20465" b="15869"/>
          <a:stretch/>
        </p:blipFill>
        <p:spPr>
          <a:xfrm>
            <a:off x="10588810" y="2011553"/>
            <a:ext cx="3348540" cy="27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89;p17"/>
          <p:cNvSpPr txBox="1"/>
          <p:nvPr/>
        </p:nvSpPr>
        <p:spPr>
          <a:xfrm>
            <a:off x="654704" y="2816352"/>
            <a:ext cx="6587344" cy="7278624"/>
          </a:xfrm>
          <a:prstGeom prst="rect">
            <a:avLst/>
          </a:prstGeom>
          <a:noFill/>
          <a:ln w="12700" cap="flat" cmpd="sng">
            <a:solidFill>
              <a:srgbClr val="F91F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lang="en-US" sz="5400" b="1" i="0" u="none" strike="noStrike" cap="none" dirty="0" err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любое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местоимение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5400" b="1" i="0" u="sng" strike="noStrike" cap="none" dirty="0" err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можно</a:t>
            </a:r>
            <a:r>
              <a:rPr lang="en-US" sz="5400" b="1" i="0" u="sng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5400" b="1" i="0" u="sng" strike="noStrike" cap="none" dirty="0" err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заменить</a:t>
            </a:r>
            <a:r>
              <a:rPr lang="en-US" sz="5400" b="1" i="0" u="sng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именем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lang="ru-RU" sz="5400" b="1" i="0" u="none" strike="noStrike" cap="none" dirty="0" smtClean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Helvetica Neue"/>
              <a:buNone/>
            </a:pPr>
            <a:r>
              <a:rPr lang="en-US" sz="5400" b="1" i="0" u="none" strike="noStrike" cap="none" dirty="0" err="1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или</a:t>
            </a:r>
            <a:r>
              <a:rPr lang="en-US" sz="5400" b="1" i="0" u="none" strike="noStrike" cap="none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существительным</a:t>
            </a:r>
            <a:endParaRPr sz="5400" b="1" i="0" u="none" strike="noStrike" cap="non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2" name="Google Shape;112;p19" descr="Dog HD PNG Transparent Dog HD.PNG Images. | Plus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42082" y="6810967"/>
            <a:ext cx="3026565" cy="4538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/>
        </p:nvSpPr>
        <p:spPr>
          <a:xfrm>
            <a:off x="18103058" y="10089232"/>
            <a:ext cx="29523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AD9B"/>
              </a:buClr>
              <a:buSzPts val="5400"/>
              <a:buFont typeface="Helvetica Neue"/>
              <a:buNone/>
            </a:pPr>
            <a:r>
              <a:rPr lang="en-US" sz="8800" b="1">
                <a:solidFill>
                  <a:srgbClr val="469D2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endParaRPr sz="8800" b="1" i="0" u="none" strike="noStrike" cap="none">
              <a:solidFill>
                <a:srgbClr val="469D2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18031050" y="11309176"/>
            <a:ext cx="29523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920"/>
              </a:buClr>
              <a:buSzPts val="5400"/>
              <a:buFont typeface="Helvetica Neue"/>
              <a:buNone/>
            </a:pPr>
            <a:r>
              <a:rPr lang="en-US" sz="8800" b="1" i="0" u="none" strike="noStrike" cap="none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They </a:t>
            </a:r>
            <a:endParaRPr sz="8800" b="1" i="0" u="none" strike="noStrike" cap="none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18031050" y="2676600"/>
            <a:ext cx="29523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AD9B"/>
              </a:buClr>
              <a:buSzPts val="5400"/>
              <a:buFont typeface="Helvetica Neue"/>
              <a:buNone/>
            </a:pPr>
            <a:r>
              <a:rPr lang="en-US" sz="8800" b="1" i="0" u="none" strike="noStrike" cap="none" dirty="0">
                <a:solidFill>
                  <a:srgbClr val="469D2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She </a:t>
            </a:r>
            <a:endParaRPr sz="8800" b="1" i="0" u="none" strike="noStrike" cap="none">
              <a:solidFill>
                <a:srgbClr val="469D2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11490846" y="6262412"/>
            <a:ext cx="26643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Helvetica Neue"/>
              <a:buNone/>
            </a:pPr>
            <a:r>
              <a:rPr lang="en-US" sz="19900" b="1" i="0" u="none" strike="noStrike" cap="none" dirty="0">
                <a:solidFill>
                  <a:srgbClr val="F91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</a:t>
            </a:r>
            <a:endParaRPr sz="19900" b="1" i="0" u="none" strike="noStrike" cap="none">
              <a:solidFill>
                <a:srgbClr val="F91F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2317774" y="2530297"/>
            <a:ext cx="6408600" cy="101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None/>
            </a:pPr>
            <a:r>
              <a:rPr lang="en-US" sz="6000" b="1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Meggy</a:t>
            </a:r>
            <a:endParaRPr sz="16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None/>
            </a:pPr>
            <a:r>
              <a:rPr lang="en-US" sz="60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 and Jerry</a:t>
            </a:r>
            <a:endParaRPr sz="60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None/>
            </a:pPr>
            <a:r>
              <a:rPr lang="en-US" sz="60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Dad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6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My </a:t>
            </a:r>
            <a:r>
              <a:rPr lang="en-US" sz="60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dad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I</a:t>
            </a:r>
            <a:endParaRPr sz="60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Dogs</a:t>
            </a:r>
            <a:endParaRPr sz="16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None/>
            </a:pPr>
            <a:r>
              <a:rPr lang="en-US" sz="60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Phone</a:t>
            </a:r>
            <a:endParaRPr sz="16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None/>
            </a:pPr>
            <a:r>
              <a:rPr lang="en-US" sz="60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and Will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6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None/>
            </a:pPr>
            <a:r>
              <a:rPr lang="en-US" sz="60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Cat and dog</a:t>
            </a:r>
            <a:endParaRPr sz="60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17959042" y="3896544"/>
            <a:ext cx="29523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920"/>
              </a:buClr>
              <a:buSzPts val="5400"/>
              <a:buFont typeface="Helvetica Neue"/>
              <a:buNone/>
            </a:pPr>
            <a:r>
              <a:rPr lang="en-US" sz="8800" b="1" i="0" u="none" strike="noStrike" cap="none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They  </a:t>
            </a:r>
            <a:endParaRPr sz="8800" b="1" i="0" u="none" strike="noStrike" cap="none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17959042" y="5120680"/>
            <a:ext cx="29523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AD9B"/>
              </a:buClr>
              <a:buSzPts val="5400"/>
              <a:buFont typeface="Helvetica Neue"/>
              <a:buNone/>
            </a:pPr>
            <a:r>
              <a:rPr lang="en-US" sz="8800" b="1" i="0" u="none" strike="noStrike" cap="none" dirty="0">
                <a:solidFill>
                  <a:srgbClr val="469D2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  </a:t>
            </a:r>
            <a:endParaRPr sz="8800" b="1" i="0" u="none" strike="noStrike" cap="none">
              <a:solidFill>
                <a:srgbClr val="469D2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18031050" y="6272808"/>
            <a:ext cx="29523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920"/>
              </a:buClr>
              <a:buSzPts val="5400"/>
              <a:buFont typeface="Helvetica Neue"/>
              <a:buNone/>
            </a:pPr>
            <a:r>
              <a:rPr lang="en-US" sz="8800" b="1" i="0" u="none" strike="noStrike" cap="none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</a:t>
            </a:r>
            <a:r>
              <a:rPr lang="en-US" sz="8800" b="1" i="0" u="none" strike="noStrike" cap="none" dirty="0">
                <a:solidFill>
                  <a:srgbClr val="469D2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8800" b="1" i="0" u="none" strike="noStrike" cap="none">
              <a:solidFill>
                <a:srgbClr val="469D2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18031050" y="7573144"/>
            <a:ext cx="29523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920"/>
              </a:buClr>
              <a:buSzPts val="5400"/>
              <a:buFont typeface="Helvetica Neue"/>
              <a:buNone/>
            </a:pPr>
            <a:r>
              <a:rPr lang="en-US" sz="8800" b="1" i="0" u="none" strike="noStrike" cap="none">
                <a:solidFill>
                  <a:srgbClr val="469D2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They</a:t>
            </a:r>
            <a:endParaRPr sz="8800" b="1" i="0" u="none" strike="noStrike" cap="none">
              <a:solidFill>
                <a:srgbClr val="469D2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18031050" y="8869288"/>
            <a:ext cx="29523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A920"/>
              </a:buClr>
              <a:buSzPts val="5400"/>
              <a:buFont typeface="Helvetica Neue"/>
              <a:buNone/>
            </a:pPr>
            <a:r>
              <a:rPr lang="en-US" sz="8800" b="1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</a:t>
            </a:r>
            <a:endParaRPr sz="8800" b="1" i="0" u="none" strike="noStrike" cap="none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3903000" y="713225"/>
            <a:ext cx="165780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u="sng" dirty="0">
                <a:latin typeface="Helvetica Neue"/>
                <a:ea typeface="Helvetica Neue"/>
                <a:cs typeface="Helvetica Neue"/>
                <a:sym typeface="Helvetica Neue"/>
              </a:rPr>
              <a:t>Name the right pronoun</a:t>
            </a:r>
            <a:endParaRPr sz="6000" u="sng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94A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/>
        </p:nvSpPr>
        <p:spPr>
          <a:xfrm>
            <a:off x="526704" y="4257450"/>
            <a:ext cx="23258700" cy="52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0"/>
              <a:buFont typeface="Helvetica Neue"/>
              <a:buNone/>
            </a:pPr>
            <a:r>
              <a:rPr lang="en-US" sz="31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BE</a:t>
            </a:r>
            <a:endParaRPr sz="310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/>
        </p:nvSpPr>
        <p:spPr>
          <a:xfrm>
            <a:off x="2025791" y="3403507"/>
            <a:ext cx="19820400" cy="6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00"/>
              <a:buFont typeface="Helvetica Neue"/>
              <a:buNone/>
            </a:pPr>
            <a:r>
              <a:rPr lang="en-US" sz="166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BE </a:t>
            </a:r>
            <a:endParaRPr sz="166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00"/>
              <a:buFont typeface="Helvetica Neue"/>
              <a:buNone/>
            </a:pPr>
            <a:endParaRPr sz="166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Helvetica Neue"/>
              <a:buNone/>
            </a:pPr>
            <a:r>
              <a:rPr lang="en-US" sz="8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быть, являться, существовать</a:t>
            </a:r>
            <a:endParaRPr sz="8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/>
        </p:nvSpPr>
        <p:spPr>
          <a:xfrm>
            <a:off x="2025791" y="2321496"/>
            <a:ext cx="19820400" cy="9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Helvetica Neue"/>
              <a:buNone/>
            </a:pPr>
            <a:r>
              <a:rPr lang="en-US" sz="8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 АНГЛИЙСКОМ ЯЗЫКЕ </a:t>
            </a:r>
            <a:r>
              <a:rPr lang="en-US" sz="8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НЕТ</a:t>
            </a:r>
            <a:r>
              <a:rPr lang="en-US" sz="8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ПРЕДЛОЖЕНИЙ </a:t>
            </a:r>
            <a:r>
              <a:rPr lang="en-US" sz="8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БЕЗ ГЛАГОЛА</a:t>
            </a:r>
            <a:r>
              <a:rPr lang="en-US" sz="8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Helvetica Neue"/>
              <a:buNone/>
            </a:pPr>
            <a:endParaRPr sz="8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Helvetica Neue"/>
              <a:buNone/>
            </a:pPr>
            <a:r>
              <a:rPr lang="en-US" sz="8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BE </a:t>
            </a:r>
            <a:r>
              <a:rPr lang="en-US" sz="8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– ОСНОВНОЙ ГЛАГОЛ!</a:t>
            </a:r>
            <a:endParaRPr sz="8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Helvetica Neue"/>
              <a:buNone/>
            </a:pPr>
            <a:endParaRPr sz="8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Helvetica Neue"/>
              <a:buNone/>
            </a:pPr>
            <a:endParaRPr sz="8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Helvetica Neue"/>
              <a:buNone/>
            </a:pPr>
            <a:endParaRPr sz="8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2012851" y="9946721"/>
            <a:ext cx="20358300" cy="17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endParaRPr sz="32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553</Words>
  <Application>Microsoft Office PowerPoint</Application>
  <PresentationFormat>Произвольный</PresentationFormat>
  <Paragraphs>155</Paragraphs>
  <Slides>23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 JULIAN</vt:lpstr>
      <vt:lpstr>Arial</vt:lpstr>
      <vt:lpstr>Helvetica Neue</vt:lpstr>
      <vt:lpstr>White</vt:lpstr>
      <vt:lpstr>Презентация PowerPoint</vt:lpstr>
      <vt:lpstr>How  are  you?</vt:lpstr>
      <vt:lpstr>Презентация PowerPoint</vt:lpstr>
      <vt:lpstr>Презентация PowerPoint</vt:lpstr>
      <vt:lpstr>NAME THE PRONOUN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MAGIC HAT</vt:lpstr>
      <vt:lpstr>Презентация PowerPoint</vt:lpstr>
      <vt:lpstr>Make full and short form</vt:lpstr>
      <vt:lpstr>Make short form</vt:lpstr>
      <vt:lpstr>Make short form</vt:lpstr>
      <vt:lpstr>Make short form</vt:lpstr>
      <vt:lpstr>Презентация PowerPoint</vt:lpstr>
      <vt:lpstr>Презентация PowerPoint</vt:lpstr>
      <vt:lpstr>DESCRIBE YOURSELF AND YOUR FAMILY</vt:lpstr>
      <vt:lpstr>Dictation: name the pronoun (noun) and to be</vt:lpstr>
      <vt:lpstr>MY PROGRESS</vt:lpstr>
      <vt:lpstr>Homework:  РТ стр. 53-55 упр.1-4 (Step 29)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АНАСТАСИЯ</cp:lastModifiedBy>
  <cp:revision>10</cp:revision>
  <dcterms:modified xsi:type="dcterms:W3CDTF">2021-10-19T11:22:24Z</dcterms:modified>
</cp:coreProperties>
</file>